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9" r:id="rId9"/>
    <p:sldId id="270" r:id="rId10"/>
    <p:sldId id="271" r:id="rId11"/>
    <p:sldId id="262" r:id="rId12"/>
    <p:sldId id="263" r:id="rId13"/>
    <p:sldId id="264" r:id="rId14"/>
    <p:sldId id="265" r:id="rId15"/>
    <p:sldId id="266" r:id="rId16"/>
    <p:sldId id="267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971" autoAdjust="0"/>
  </p:normalViewPr>
  <p:slideViewPr>
    <p:cSldViewPr snapToGrid="0">
      <p:cViewPr varScale="1">
        <p:scale>
          <a:sx n="65" d="100"/>
          <a:sy n="65" d="100"/>
        </p:scale>
        <p:origin x="72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A39184-57A9-4B29-9B74-1D1765ADC01A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AA3F5D-BECC-4377-AE11-4EA36C342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446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當我們講到爭戰，我們會覺得是在外面，在工作場所跟不信的人，或在教會裡跟我們不合的同工，應該不是在家裡，除非我們跟家人關係不好。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A3F5D-BECC-4377-AE11-4EA36C342DE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340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是魔鬼和牠的差役，這些黑暗勢力，但很多時候也是我們自己。我們自己的私慾、我們的老我和血氣。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A3F5D-BECC-4377-AE11-4EA36C342DE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314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關係越親密，對人的影響越大。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A3F5D-BECC-4377-AE11-4EA36C342DE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686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這裡不論家人信主沒有，都是如此。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A3F5D-BECC-4377-AE11-4EA36C342DE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452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要記得我們的一言一行不僅代表我個人，也代表了基督徒這個群體，以及我們的神，所以不可不慎。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A3F5D-BECC-4377-AE11-4EA36C342DE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165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 smtClean="0"/>
              <a:t>認識信徒的屬靈爭戰 </a:t>
            </a:r>
            <a:r>
              <a:rPr lang="en-US" altLang="zh-TW" b="1" dirty="0" smtClean="0"/>
              <a:t>– </a:t>
            </a:r>
            <a:br>
              <a:rPr lang="en-US" altLang="zh-TW" b="1" dirty="0" smtClean="0"/>
            </a:br>
            <a:r>
              <a:rPr lang="zh-TW" altLang="en-US" b="1" dirty="0" smtClean="0"/>
              <a:t>在家庭與人際關係上的應用</a:t>
            </a:r>
            <a:endParaRPr lang="en-US" b="1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24298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b="1" dirty="0" smtClean="0"/>
              <a:t>我們活出福音了嗎</a:t>
            </a:r>
            <a:r>
              <a:rPr lang="en-US" altLang="zh-TW" sz="4800" b="1" dirty="0" smtClean="0"/>
              <a:t>?</a:t>
            </a:r>
            <a:endParaRPr lang="en-US" sz="48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89212" y="1520687"/>
            <a:ext cx="8915400" cy="4390535"/>
          </a:xfrm>
        </p:spPr>
        <p:txBody>
          <a:bodyPr>
            <a:normAutofit/>
          </a:bodyPr>
          <a:lstStyle/>
          <a:p>
            <a:r>
              <a:rPr lang="zh-TW" altLang="en-US" sz="3600" b="1" dirty="0" smtClean="0"/>
              <a:t>基督的福音在我們的家中活出來了嗎</a:t>
            </a:r>
            <a:r>
              <a:rPr lang="en-US" altLang="zh-TW" sz="3600" b="1" dirty="0" smtClean="0"/>
              <a:t>?</a:t>
            </a:r>
          </a:p>
          <a:p>
            <a:r>
              <a:rPr lang="zh-TW" altLang="en-US" sz="3600" b="1" dirty="0" smtClean="0"/>
              <a:t>我們</a:t>
            </a:r>
            <a:r>
              <a:rPr lang="zh-TW" altLang="en-US" sz="3600" b="1" dirty="0"/>
              <a:t>的</a:t>
            </a:r>
            <a:r>
              <a:rPr lang="zh-TW" altLang="en-US" sz="3600" b="1" dirty="0" smtClean="0"/>
              <a:t>生活見證我們是一個被福音改變、一個靠主而活、並且為主而活的人嗎</a:t>
            </a:r>
            <a:r>
              <a:rPr lang="en-US" altLang="zh-TW" sz="3600" b="1" dirty="0" smtClean="0"/>
              <a:t>?</a:t>
            </a:r>
          </a:p>
          <a:p>
            <a:r>
              <a:rPr lang="zh-TW" altLang="en-US" sz="3600" b="1" dirty="0" smtClean="0"/>
              <a:t>在對待配偶</a:t>
            </a:r>
            <a:r>
              <a:rPr lang="zh-TW" altLang="en-US" sz="3600" b="1" dirty="0"/>
              <a:t>和</a:t>
            </a:r>
            <a:r>
              <a:rPr lang="zh-TW" altLang="en-US" sz="3600" b="1" dirty="0" smtClean="0"/>
              <a:t>管教孩子時，我是否讓他們看到福音的大能和盼望</a:t>
            </a:r>
            <a:r>
              <a:rPr lang="en-US" altLang="zh-TW" sz="3600" b="1" dirty="0" smtClean="0"/>
              <a:t>?</a:t>
            </a:r>
            <a:r>
              <a:rPr lang="zh-TW" altLang="en-US" sz="3600" b="1" dirty="0" smtClean="0"/>
              <a:t>我自己是否也這樣相信</a:t>
            </a:r>
            <a:r>
              <a:rPr lang="en-US" altLang="zh-TW" sz="3600" b="1" dirty="0" smtClean="0"/>
              <a:t>?</a:t>
            </a:r>
          </a:p>
          <a:p>
            <a:endParaRPr lang="en-US" sz="3600" b="1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0319" y="4838701"/>
            <a:ext cx="260985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178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800" b="1" dirty="0"/>
              <a:t>用真理的帶子束腰</a:t>
            </a:r>
            <a:br>
              <a:rPr lang="zh-TW" altLang="en-US" sz="4800" b="1" dirty="0"/>
            </a:br>
            <a:endParaRPr lang="en-US" sz="48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247322"/>
          </a:xfrm>
        </p:spPr>
        <p:txBody>
          <a:bodyPr>
            <a:normAutofit/>
          </a:bodyPr>
          <a:lstStyle/>
          <a:p>
            <a:r>
              <a:rPr lang="zh-TW" altLang="en-US" sz="3600" b="1" dirty="0" smtClean="0"/>
              <a:t>我們在家中有按真理而行嗎</a:t>
            </a:r>
            <a:r>
              <a:rPr lang="en-US" altLang="zh-TW" sz="3600" b="1" dirty="0" smtClean="0"/>
              <a:t>?</a:t>
            </a:r>
            <a:r>
              <a:rPr lang="zh-TW" altLang="en-US" sz="3600" b="1" dirty="0" smtClean="0"/>
              <a:t>在對待家人或管教孩子時，我有按著神的教導嗎</a:t>
            </a:r>
            <a:r>
              <a:rPr lang="en-US" altLang="zh-TW" sz="3600" b="1" dirty="0" smtClean="0"/>
              <a:t>?</a:t>
            </a:r>
          </a:p>
          <a:p>
            <a:r>
              <a:rPr lang="zh-TW" altLang="en-US" sz="3600" b="1" dirty="0" smtClean="0"/>
              <a:t>我們正直、誠實嗎</a:t>
            </a:r>
            <a:r>
              <a:rPr lang="en-US" altLang="zh-TW" sz="3600" b="1" dirty="0" smtClean="0"/>
              <a:t>?</a:t>
            </a:r>
            <a:r>
              <a:rPr lang="zh-TW" altLang="en-US" sz="3600" b="1" dirty="0" smtClean="0"/>
              <a:t>我們行事是以神的真理為準則嗎</a:t>
            </a:r>
            <a:r>
              <a:rPr lang="en-US" altLang="zh-TW" sz="3600" b="1" dirty="0" smtClean="0"/>
              <a:t>?</a:t>
            </a:r>
            <a:r>
              <a:rPr lang="zh-TW" altLang="en-US" sz="3600" b="1" dirty="0" smtClean="0"/>
              <a:t>我的真理中是否有恩典</a:t>
            </a:r>
            <a:r>
              <a:rPr lang="en-US" altLang="zh-TW" sz="3600" b="1" dirty="0" smtClean="0"/>
              <a:t>?</a:t>
            </a:r>
            <a:r>
              <a:rPr lang="zh-TW" altLang="en-US" sz="3600" b="1" dirty="0" smtClean="0"/>
              <a:t>是否平衡</a:t>
            </a:r>
            <a:r>
              <a:rPr lang="en-US" altLang="zh-TW" sz="3600" b="1" dirty="0" smtClean="0"/>
              <a:t>?</a:t>
            </a:r>
          </a:p>
          <a:p>
            <a:r>
              <a:rPr lang="zh-TW" altLang="en-US" sz="3600" b="1" dirty="0" smtClean="0"/>
              <a:t>我的價值觀是否被神改變，還是跟世人追求一樣的東西</a:t>
            </a:r>
            <a:r>
              <a:rPr lang="en-US" altLang="zh-TW" sz="3600" b="1" dirty="0" smtClean="0"/>
              <a:t>?</a:t>
            </a:r>
            <a:r>
              <a:rPr lang="zh-TW" altLang="en-US" dirty="0"/>
              <a:t> </a:t>
            </a:r>
            <a:endParaRPr lang="en-US" altLang="zh-TW" dirty="0"/>
          </a:p>
          <a:p>
            <a:endParaRPr lang="en-US" altLang="zh-TW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4910" y="304800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846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b="1" dirty="0"/>
              <a:t>用公義的護心鏡遮胸</a:t>
            </a:r>
            <a:endParaRPr lang="en-US" sz="48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336774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sz="3600" b="1" dirty="0" smtClean="0"/>
              <a:t>我是否倚靠基督的義而活</a:t>
            </a:r>
            <a:r>
              <a:rPr lang="en-US" altLang="zh-TW" sz="3600" b="1" dirty="0" smtClean="0"/>
              <a:t>?</a:t>
            </a:r>
            <a:r>
              <a:rPr lang="zh-TW" altLang="en-US" sz="3600" b="1" dirty="0" smtClean="0"/>
              <a:t>我是否過一個謙卑、認罪悔改、聖潔的生活</a:t>
            </a:r>
            <a:r>
              <a:rPr lang="en-US" altLang="zh-TW" sz="3600" b="1" dirty="0" smtClean="0"/>
              <a:t>?</a:t>
            </a:r>
          </a:p>
          <a:p>
            <a:r>
              <a:rPr lang="zh-TW" altLang="en-US" sz="3600" b="1" dirty="0" smtClean="0"/>
              <a:t>我</a:t>
            </a:r>
            <a:r>
              <a:rPr lang="zh-TW" altLang="en-US" sz="3600" b="1" dirty="0"/>
              <a:t>是否</a:t>
            </a:r>
            <a:r>
              <a:rPr lang="zh-TW" altLang="en-US" sz="3600" b="1" dirty="0" smtClean="0"/>
              <a:t>常常查驗自己的思想言行</a:t>
            </a:r>
            <a:r>
              <a:rPr lang="en-US" altLang="zh-TW" sz="3600" b="1" dirty="0" smtClean="0"/>
              <a:t>?</a:t>
            </a:r>
            <a:r>
              <a:rPr lang="zh-TW" altLang="en-US" sz="3600" b="1" dirty="0" smtClean="0"/>
              <a:t>盡力過一個聖潔、合神心意的生活</a:t>
            </a:r>
            <a:r>
              <a:rPr lang="en-US" altLang="zh-TW" sz="3600" b="1" dirty="0" smtClean="0"/>
              <a:t>?</a:t>
            </a:r>
          </a:p>
          <a:p>
            <a:r>
              <a:rPr lang="zh-TW" altLang="en-US" sz="3600" b="1" dirty="0" smtClean="0"/>
              <a:t>我是否行公</a:t>
            </a:r>
            <a:r>
              <a:rPr lang="zh-TW" altLang="en-US" sz="3600" b="1" dirty="0"/>
              <a:t>義</a:t>
            </a:r>
            <a:r>
              <a:rPr lang="zh-TW" altLang="en-US" sz="3600" b="1" dirty="0" smtClean="0"/>
              <a:t>，不自私、不自我中心，能多為家人的福祉著想。家人從我這裡感受的到愛嗎</a:t>
            </a:r>
            <a:r>
              <a:rPr lang="en-US" altLang="zh-TW" sz="3600" b="1" dirty="0" smtClean="0"/>
              <a:t>?</a:t>
            </a:r>
          </a:p>
          <a:p>
            <a:r>
              <a:rPr lang="zh-TW" altLang="en-US" sz="3600" b="1" dirty="0" smtClean="0"/>
              <a:t>我要求配偶</a:t>
            </a:r>
            <a:r>
              <a:rPr lang="zh-TW" altLang="en-US" sz="3600" b="1" dirty="0"/>
              <a:t>和</a:t>
            </a:r>
            <a:r>
              <a:rPr lang="zh-TW" altLang="en-US" sz="3600" b="1" dirty="0" smtClean="0"/>
              <a:t>孩子的事，我自己是否也身體力行</a:t>
            </a:r>
            <a:r>
              <a:rPr lang="en-US" altLang="zh-TW" sz="3600" b="1" dirty="0" smtClean="0"/>
              <a:t>?</a:t>
            </a:r>
            <a:r>
              <a:rPr lang="zh-TW" altLang="en-US" sz="3600" b="1" dirty="0" smtClean="0"/>
              <a:t>做錯是否認錯</a:t>
            </a:r>
            <a:r>
              <a:rPr lang="en-US" altLang="zh-TW" sz="3600" b="1" dirty="0" smtClean="0"/>
              <a:t>?</a:t>
            </a:r>
            <a:endParaRPr lang="en-US" sz="3600" b="1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8516" y="464455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496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b="1" dirty="0"/>
              <a:t>戴上救恩的頭盔</a:t>
            </a:r>
            <a:endParaRPr lang="en-US" sz="48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89212" y="2186609"/>
            <a:ext cx="8915400" cy="4432852"/>
          </a:xfrm>
        </p:spPr>
        <p:txBody>
          <a:bodyPr>
            <a:normAutofit/>
          </a:bodyPr>
          <a:lstStyle/>
          <a:p>
            <a:r>
              <a:rPr lang="zh-TW" altLang="en-US" sz="3600" b="1" dirty="0" smtClean="0"/>
              <a:t>我是否知道自己是無可救藥的罪人，是靠神的恩典而活</a:t>
            </a:r>
            <a:r>
              <a:rPr lang="en-US" altLang="zh-TW" sz="3600" b="1" dirty="0" smtClean="0"/>
              <a:t>?</a:t>
            </a:r>
            <a:r>
              <a:rPr lang="zh-TW" altLang="en-US" sz="3600" b="1" dirty="0" smtClean="0"/>
              <a:t>我是否活出基督徒的身分</a:t>
            </a:r>
            <a:r>
              <a:rPr lang="en-US" altLang="zh-TW" sz="3600" b="1" dirty="0"/>
              <a:t>?</a:t>
            </a:r>
            <a:endParaRPr lang="en-US" altLang="zh-TW" sz="3600" b="1" dirty="0" smtClean="0"/>
          </a:p>
          <a:p>
            <a:r>
              <a:rPr lang="zh-TW" altLang="en-US" sz="3600" b="1" dirty="0" smtClean="0"/>
              <a:t>我是否跟神保持一個親密的關係，倚靠主竭力追求，儆醒禱告</a:t>
            </a:r>
            <a:r>
              <a:rPr lang="en-US" altLang="zh-TW" sz="3600" b="1" dirty="0" smtClean="0"/>
              <a:t>?</a:t>
            </a:r>
          </a:p>
          <a:p>
            <a:r>
              <a:rPr lang="zh-TW" altLang="en-US" sz="3600" b="1" dirty="0" smtClean="0"/>
              <a:t>我是否</a:t>
            </a:r>
            <a:r>
              <a:rPr lang="zh-TW" altLang="en-US" sz="3600" b="1" dirty="0"/>
              <a:t>常</a:t>
            </a:r>
            <a:r>
              <a:rPr lang="zh-TW" altLang="en-US" sz="3600" b="1" dirty="0" smtClean="0"/>
              <a:t>為家人孩子的救恩禱告，知道他們與神的關係是他們這一生最重要的事，而不是他們的成就或前途</a:t>
            </a:r>
            <a:r>
              <a:rPr lang="en-US" altLang="zh-TW" sz="3600" b="1" dirty="0" smtClean="0"/>
              <a:t>?</a:t>
            </a:r>
          </a:p>
          <a:p>
            <a:endParaRPr lang="en-US" sz="3600" b="1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1107" y="197955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633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b="1" dirty="0"/>
              <a:t>平安的福音鞋</a:t>
            </a:r>
            <a:endParaRPr lang="en-US" sz="48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89212" y="1421296"/>
            <a:ext cx="8915400" cy="4154556"/>
          </a:xfrm>
        </p:spPr>
        <p:txBody>
          <a:bodyPr>
            <a:normAutofit lnSpcReduction="10000"/>
          </a:bodyPr>
          <a:lstStyle/>
          <a:p>
            <a:r>
              <a:rPr lang="zh-TW" altLang="en-US" sz="3600" b="1" dirty="0" smtClean="0"/>
              <a:t>我是否盡量在自己的行事為人上為主做好的見證，不讓人因我絆倒</a:t>
            </a:r>
            <a:r>
              <a:rPr lang="en-US" altLang="zh-TW" sz="3600" b="1" dirty="0" smtClean="0"/>
              <a:t>?</a:t>
            </a:r>
          </a:p>
          <a:p>
            <a:r>
              <a:rPr lang="zh-TW" altLang="en-US" sz="3600" b="1" dirty="0" smtClean="0"/>
              <a:t>我是否在家中活出福音，也傳講福音。靠神給我的智慧，有機會時向沒信主的家人做見證</a:t>
            </a:r>
            <a:r>
              <a:rPr lang="en-US" altLang="zh-TW" sz="3600" b="1" dirty="0" smtClean="0"/>
              <a:t>?</a:t>
            </a:r>
          </a:p>
          <a:p>
            <a:r>
              <a:rPr lang="zh-TW" altLang="en-US" sz="3600" b="1" dirty="0" smtClean="0"/>
              <a:t>我是否持續為我沒信主的家人、孩子禱告，相信神會按祂的時間做事</a:t>
            </a:r>
            <a:r>
              <a:rPr lang="en-US" altLang="zh-TW" sz="3600" b="1" dirty="0" smtClean="0"/>
              <a:t>?</a:t>
            </a:r>
            <a:endParaRPr lang="en-US" sz="3600" b="1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8042" y="4771197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361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b="1" dirty="0"/>
              <a:t>拿著信德當作籐牌</a:t>
            </a:r>
            <a:endParaRPr lang="en-US" sz="48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565374"/>
          </a:xfrm>
        </p:spPr>
        <p:txBody>
          <a:bodyPr>
            <a:normAutofit/>
          </a:bodyPr>
          <a:lstStyle/>
          <a:p>
            <a:r>
              <a:rPr lang="zh-TW" altLang="en-US" sz="3600" b="1" dirty="0" smtClean="0"/>
              <a:t>我是否靠主持守自己的信心，不看環境和人，在困難的時候繼續仰望主</a:t>
            </a:r>
            <a:r>
              <a:rPr lang="en-US" altLang="zh-TW" sz="3600" b="1" dirty="0" smtClean="0"/>
              <a:t>?</a:t>
            </a:r>
          </a:p>
          <a:p>
            <a:r>
              <a:rPr lang="zh-TW" altLang="en-US" sz="3600" b="1" dirty="0" smtClean="0"/>
              <a:t>我是否查驗自己的信心</a:t>
            </a:r>
            <a:r>
              <a:rPr lang="en-US" altLang="zh-TW" sz="3600" b="1" dirty="0" smtClean="0"/>
              <a:t>?</a:t>
            </a:r>
            <a:r>
              <a:rPr lang="zh-TW" altLang="en-US" sz="3600" b="1" dirty="0" smtClean="0"/>
              <a:t>不斷追求信心的成長</a:t>
            </a:r>
            <a:r>
              <a:rPr lang="en-US" altLang="zh-TW" sz="3600" b="1" dirty="0" smtClean="0"/>
              <a:t>?</a:t>
            </a:r>
            <a:r>
              <a:rPr lang="zh-TW" altLang="en-US" sz="3600" b="1" dirty="0" smtClean="0"/>
              <a:t>我信心軟弱時，是否向主呼求，或請人為我禱告</a:t>
            </a:r>
            <a:r>
              <a:rPr lang="en-US" altLang="zh-TW" sz="3600" b="1" dirty="0" smtClean="0"/>
              <a:t>?</a:t>
            </a:r>
          </a:p>
          <a:p>
            <a:r>
              <a:rPr lang="zh-TW" altLang="en-US" sz="3600" b="1" dirty="0" smtClean="0"/>
              <a:t>我在家的表現是否像個有信心的人</a:t>
            </a:r>
            <a:r>
              <a:rPr lang="en-US" altLang="zh-TW" sz="3600" b="1" dirty="0" smtClean="0"/>
              <a:t>?</a:t>
            </a:r>
          </a:p>
          <a:p>
            <a:r>
              <a:rPr lang="zh-TW" altLang="en-US" sz="3600" b="1" dirty="0" smtClean="0"/>
              <a:t>我是否持續為家人的信心與靈命禱告</a:t>
            </a:r>
            <a:r>
              <a:rPr lang="en-US" altLang="zh-TW" sz="3600" b="1" dirty="0"/>
              <a:t>?</a:t>
            </a:r>
            <a:endParaRPr lang="en-US" altLang="zh-TW" sz="3600" b="1" dirty="0" smtClean="0"/>
          </a:p>
          <a:p>
            <a:pPr marL="0" indent="0">
              <a:buNone/>
            </a:pPr>
            <a:endParaRPr lang="en-US" sz="3600" b="1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0586" y="504825"/>
            <a:ext cx="30289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0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b="1" dirty="0"/>
              <a:t>聖靈</a:t>
            </a:r>
            <a:r>
              <a:rPr lang="zh-CN" altLang="en-US" sz="4400" b="1" dirty="0" smtClean="0"/>
              <a:t>的</a:t>
            </a:r>
            <a:r>
              <a:rPr lang="zh-TW" altLang="en-US" sz="4400" b="1" dirty="0" smtClean="0"/>
              <a:t>寶</a:t>
            </a:r>
            <a:r>
              <a:rPr lang="zh-CN" altLang="en-US" sz="4400" b="1" dirty="0" smtClean="0"/>
              <a:t>劍</a:t>
            </a:r>
            <a:r>
              <a:rPr lang="en-US" altLang="zh-CN" sz="4400" b="1" dirty="0"/>
              <a:t>(</a:t>
            </a:r>
            <a:r>
              <a:rPr lang="zh-CN" altLang="en-US" sz="4400" b="1" dirty="0"/>
              <a:t>神的道</a:t>
            </a:r>
            <a:r>
              <a:rPr lang="en-US" altLang="zh-CN" sz="4400" b="1" dirty="0"/>
              <a:t>)</a:t>
            </a:r>
            <a:endParaRPr lang="en-US" sz="44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89212" y="1709531"/>
            <a:ext cx="8915400" cy="4721086"/>
          </a:xfrm>
        </p:spPr>
        <p:txBody>
          <a:bodyPr>
            <a:normAutofit fontScale="92500"/>
          </a:bodyPr>
          <a:lstStyle/>
          <a:p>
            <a:r>
              <a:rPr lang="zh-TW" altLang="en-US" sz="3600" b="1" dirty="0" smtClean="0"/>
              <a:t>我是否常常讀神的話，並教導幫助家人如此</a:t>
            </a:r>
            <a:r>
              <a:rPr lang="en-US" altLang="zh-TW" sz="3600" b="1" dirty="0"/>
              <a:t>?</a:t>
            </a:r>
            <a:endParaRPr lang="en-US" altLang="zh-TW" sz="3600" b="1" dirty="0" smtClean="0"/>
          </a:p>
          <a:p>
            <a:r>
              <a:rPr lang="zh-TW" altLang="en-US" sz="3600" b="1" dirty="0" smtClean="0"/>
              <a:t>我對神的話是否</a:t>
            </a:r>
            <a:r>
              <a:rPr lang="zh-TW" altLang="en-US" sz="3600" b="1" dirty="0"/>
              <a:t>夠</a:t>
            </a:r>
            <a:r>
              <a:rPr lang="zh-TW" altLang="en-US" sz="3600" b="1" dirty="0" smtClean="0"/>
              <a:t>熟悉，使我能明白神的心意，並在做決定時有所依據</a:t>
            </a:r>
            <a:r>
              <a:rPr lang="en-US" altLang="zh-TW" sz="3600" b="1" dirty="0" smtClean="0"/>
              <a:t>?</a:t>
            </a:r>
            <a:endParaRPr lang="en-US" altLang="zh-TW" sz="3600" b="1" dirty="0"/>
          </a:p>
          <a:p>
            <a:r>
              <a:rPr lang="zh-TW" altLang="en-US" sz="3600" b="1" dirty="0" smtClean="0"/>
              <a:t>我是否願意照神的話</a:t>
            </a:r>
            <a:r>
              <a:rPr lang="zh-TW" altLang="en-US" sz="3600" b="1" dirty="0"/>
              <a:t>而</a:t>
            </a:r>
            <a:r>
              <a:rPr lang="zh-TW" altLang="en-US" sz="3600" b="1" dirty="0" smtClean="0"/>
              <a:t>行，願意順服並活出祂的話和教導</a:t>
            </a:r>
            <a:r>
              <a:rPr lang="en-US" altLang="zh-TW" sz="3600" b="1" dirty="0" smtClean="0"/>
              <a:t>?</a:t>
            </a:r>
            <a:r>
              <a:rPr lang="zh-TW" altLang="en-US" sz="3600" b="1" dirty="0" smtClean="0"/>
              <a:t>神的話是我一切行事為人的標準和原則嗎</a:t>
            </a:r>
            <a:r>
              <a:rPr lang="en-US" altLang="zh-TW" sz="3600" b="1" dirty="0" smtClean="0"/>
              <a:t>?</a:t>
            </a:r>
          </a:p>
          <a:p>
            <a:r>
              <a:rPr lang="zh-TW" altLang="en-US" sz="3600" b="1" dirty="0" smtClean="0"/>
              <a:t>我面對試探和試煉時，除了禱告求主幫助，是否會思想神的話，用神的話來抵擋試探</a:t>
            </a:r>
            <a:r>
              <a:rPr lang="en-US" altLang="zh-TW" sz="3600" b="1" dirty="0" smtClean="0"/>
              <a:t>?</a:t>
            </a:r>
            <a:endParaRPr lang="en-US" sz="3600" b="1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34" y="3263762"/>
            <a:ext cx="228600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969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b="1" dirty="0" smtClean="0"/>
              <a:t>人際關係</a:t>
            </a:r>
            <a:endParaRPr lang="en-US" sz="48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426226"/>
          </a:xfrm>
        </p:spPr>
        <p:txBody>
          <a:bodyPr>
            <a:normAutofit/>
          </a:bodyPr>
          <a:lstStyle/>
          <a:p>
            <a:r>
              <a:rPr lang="zh-TW" altLang="en-US" sz="3600" b="1" dirty="0" smtClean="0"/>
              <a:t>以上在家庭中的應用，同樣的原則也可以用在人際關係上，雖然對象和方式會不同。</a:t>
            </a:r>
            <a:endParaRPr lang="en-US" altLang="zh-TW" sz="3600" b="1" dirty="0" smtClean="0"/>
          </a:p>
          <a:p>
            <a:r>
              <a:rPr lang="zh-TW" altLang="en-US" sz="3600" b="1" dirty="0" smtClean="0"/>
              <a:t>最重要的是，當我們自己的生命以神為中心，我們應該在我們生活的每一個層面都會活出福音的見證來。</a:t>
            </a:r>
            <a:endParaRPr lang="en-US" altLang="zh-TW" sz="3600" b="1" dirty="0" smtClean="0"/>
          </a:p>
          <a:p>
            <a:r>
              <a:rPr lang="zh-TW" altLang="en-US" sz="3600" b="1" dirty="0" smtClean="0"/>
              <a:t>若沒有，就要問自己我們的信仰哪裡出了問題</a:t>
            </a:r>
            <a:r>
              <a:rPr lang="zh-TW" altLang="en-US" sz="3600" b="1" dirty="0"/>
              <a:t>。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2671520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人際關係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sz="3600" b="1" dirty="0" smtClean="0"/>
              <a:t>我發現有些基督徒跟人關係不好，並不是因為他們信心不夠、聖經不夠熟或理解錯誤、或不夠愛主，而是不知道如何活出福音來。</a:t>
            </a:r>
            <a:endParaRPr lang="en-US" altLang="zh-TW" sz="3600" b="1" dirty="0" smtClean="0"/>
          </a:p>
          <a:p>
            <a:r>
              <a:rPr lang="zh-TW" altLang="en-US" sz="3600" b="1" dirty="0" smtClean="0"/>
              <a:t>有時是不知道自己沒有活出福音來，或自己的行為對別人造成的負面影響和給別人的感受。</a:t>
            </a:r>
            <a:endParaRPr lang="en-US" sz="3600" b="1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8895" y="171450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029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b="1" dirty="0" smtClean="0"/>
              <a:t>人際關係</a:t>
            </a:r>
            <a:endParaRPr lang="en-US" sz="48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 smtClean="0"/>
              <a:t>這樣的人其實也多半知道自己在這方面有問題，但有些不願意承認或面對，或不知道該怎麼辦。</a:t>
            </a:r>
            <a:endParaRPr lang="en-US" altLang="zh-TW" sz="3600" b="1" dirty="0" smtClean="0"/>
          </a:p>
          <a:p>
            <a:r>
              <a:rPr lang="zh-TW" altLang="en-US" sz="3600" b="1" dirty="0"/>
              <a:t>這樣的人要如何改變或我們可以如何幫助他們</a:t>
            </a:r>
            <a:r>
              <a:rPr lang="en-US" altLang="zh-TW" sz="3600" b="1" dirty="0" smtClean="0"/>
              <a:t>?</a:t>
            </a:r>
            <a:endParaRPr lang="en-US" altLang="zh-TW" sz="3600" b="1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9107" y="4825448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49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b="1" dirty="0" smtClean="0"/>
              <a:t>爭戰的場所</a:t>
            </a:r>
            <a:endParaRPr lang="en-US" sz="48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400" b="1" dirty="0" smtClean="0"/>
              <a:t>哪裡是我們最會有爭戰的地方</a:t>
            </a:r>
            <a:r>
              <a:rPr lang="en-US" altLang="zh-TW" sz="4400" b="1" dirty="0" smtClean="0"/>
              <a:t>?</a:t>
            </a:r>
            <a:endParaRPr lang="en-US" sz="4400" b="1" dirty="0"/>
          </a:p>
        </p:txBody>
      </p:sp>
      <p:sp>
        <p:nvSpPr>
          <p:cNvPr id="4" name="AutoShape 2" descr="Spiritual Warfare Training Tickets, Sat, Oct 3, 2020 at 11:00 AM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Spiritual Warfare Training Tickets, Sat, Oct 3, 2020 at 11:00 AM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Spiritual Warfare Training Tickets, Sat, Oct 3, 2020 at 11:00 AM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Spiritual Warfare Training Tickets, Sat, Oct 3, 2020 at 11:00 AM ...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8767" y="4167620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6691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b="1" dirty="0" smtClean="0"/>
              <a:t>如何改變</a:t>
            </a:r>
            <a:r>
              <a:rPr lang="en-US" altLang="zh-TW" sz="4800" b="1" dirty="0" smtClean="0"/>
              <a:t>?</a:t>
            </a:r>
            <a:endParaRPr lang="en-US" sz="48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89212" y="1818861"/>
            <a:ext cx="8915400" cy="4740966"/>
          </a:xfrm>
        </p:spPr>
        <p:txBody>
          <a:bodyPr>
            <a:normAutofit fontScale="92500" lnSpcReduction="10000"/>
          </a:bodyPr>
          <a:lstStyle/>
          <a:p>
            <a:pPr lvl="0">
              <a:buClr>
                <a:srgbClr val="A53010"/>
              </a:buClr>
            </a:pPr>
            <a:r>
              <a:rPr lang="zh-TW" altLang="en-US" sz="3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首先，為他們</a:t>
            </a:r>
            <a:r>
              <a:rPr lang="zh-TW" altLang="en-US" sz="3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禱告，求神光照他們，讓他們看見。</a:t>
            </a:r>
            <a:endParaRPr lang="en-US" altLang="zh-TW" sz="3600" b="1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A53010"/>
              </a:buClr>
            </a:pPr>
            <a:r>
              <a:rPr lang="zh-TW" altLang="en-US" sz="3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若</a:t>
            </a:r>
            <a:r>
              <a:rPr lang="zh-TW" altLang="en-US" sz="3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你是這樣的人，請先為自己禱告，求神改變自己</a:t>
            </a:r>
            <a:r>
              <a:rPr lang="zh-TW" altLang="en-US" sz="3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。無論如何，我們都可以常常禱告求神光照我們需要改變調整的地方。</a:t>
            </a:r>
            <a:endParaRPr lang="en-US" altLang="zh-TW" sz="3600" b="1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A53010"/>
              </a:buClr>
            </a:pPr>
            <a:r>
              <a:rPr lang="zh-TW" altLang="en-US" sz="3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在</a:t>
            </a:r>
            <a:r>
              <a:rPr lang="zh-TW" altLang="en-US" sz="3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改變之前，人需要先有自覺，看見自己有改變的需要。</a:t>
            </a:r>
            <a:endParaRPr lang="en-US" altLang="zh-TW" sz="3600" b="1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A53010"/>
              </a:buClr>
            </a:pPr>
            <a:r>
              <a:rPr lang="zh-TW" altLang="en-US" sz="3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人若自己不願意改變，或不覺得有這個需要，就很難改變。別人一直告訴他是沒有用的。</a:t>
            </a:r>
            <a:endParaRPr lang="en-US" altLang="zh-TW" sz="3600" b="1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A53010"/>
              </a:buClr>
            </a:pPr>
            <a:endParaRPr lang="en-US" sz="36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6676" y="89453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8431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如何改變</a:t>
            </a:r>
            <a:r>
              <a:rPr lang="en-US" altLang="zh-TW" sz="48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?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177748"/>
          </a:xfrm>
        </p:spPr>
        <p:txBody>
          <a:bodyPr>
            <a:normAutofit lnSpcReduction="10000"/>
          </a:bodyPr>
          <a:lstStyle/>
          <a:p>
            <a:r>
              <a:rPr lang="zh-TW" altLang="en-US" sz="3600" b="1" dirty="0" smtClean="0"/>
              <a:t>再來，人要願意倚靠神，承認自己沒有能力改變自己。</a:t>
            </a:r>
            <a:endParaRPr lang="en-US" altLang="zh-TW" sz="3600" b="1" dirty="0" smtClean="0"/>
          </a:p>
          <a:p>
            <a:r>
              <a:rPr lang="zh-TW" altLang="en-US" sz="3600" b="1" dirty="0" smtClean="0"/>
              <a:t>接下來，這個人最好找一個教練或輔導員，指出他特定需要改變和調整的地方，以及可以如何做。這個人要慢慢學習培養自我覺察和同理心，也就是察覺自己和別人感受的能力。有了這個能力，這個人若跟神的關係是對的，他就會靠主慢慢進步。</a:t>
            </a:r>
            <a:endParaRPr lang="en-US" sz="3600" b="1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3912" y="276225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1203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b="1" dirty="0" smtClean="0"/>
              <a:t>問題</a:t>
            </a:r>
            <a:endParaRPr lang="en-US" sz="48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 smtClean="0"/>
              <a:t>這裡你們可能有兩個問題</a:t>
            </a:r>
            <a:r>
              <a:rPr lang="en-US" altLang="zh-TW" sz="3600" b="1" dirty="0" smtClean="0"/>
              <a:t>:</a:t>
            </a:r>
          </a:p>
          <a:p>
            <a:r>
              <a:rPr lang="zh-TW" altLang="en-US" sz="3600" b="1" dirty="0" smtClean="0"/>
              <a:t>一是為什麼這個人不能只靠信主生命就被改變，或神就直接改變一個人</a:t>
            </a:r>
            <a:r>
              <a:rPr lang="en-US" altLang="zh-TW" sz="3600" b="1" dirty="0" smtClean="0"/>
              <a:t>?</a:t>
            </a:r>
          </a:p>
          <a:p>
            <a:r>
              <a:rPr lang="zh-TW" altLang="en-US" sz="3600" b="1" dirty="0" smtClean="0"/>
              <a:t>二是這和屬靈爭戰有甚麼關係</a:t>
            </a:r>
            <a:r>
              <a:rPr lang="en-US" altLang="zh-TW" sz="3600" b="1" dirty="0"/>
              <a:t>?</a:t>
            </a:r>
            <a:endParaRPr lang="en-US" sz="3600" b="1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6437" y="4022411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1867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b="1" dirty="0" smtClean="0"/>
              <a:t>我的回答</a:t>
            </a:r>
            <a:endParaRPr lang="en-US" sz="48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499760" y="2166730"/>
            <a:ext cx="8915400" cy="4244008"/>
          </a:xfrm>
        </p:spPr>
        <p:txBody>
          <a:bodyPr>
            <a:normAutofit/>
          </a:bodyPr>
          <a:lstStyle/>
          <a:p>
            <a:r>
              <a:rPr lang="zh-TW" altLang="en-US" sz="3600" b="1" dirty="0" smtClean="0"/>
              <a:t>我對第一個問題的回答是</a:t>
            </a:r>
            <a:r>
              <a:rPr lang="en-US" altLang="zh-TW" sz="3600" b="1" dirty="0" smtClean="0"/>
              <a:t>:</a:t>
            </a:r>
            <a:r>
              <a:rPr lang="zh-TW" altLang="en-US" sz="3600" b="1" dirty="0" smtClean="0"/>
              <a:t> 有些人可以，但多數人神似乎要藉著別的肢體來幫助他成長和改變，我覺得這是神對教會的心意。</a:t>
            </a:r>
            <a:endParaRPr lang="en-US" altLang="zh-TW" sz="3600" b="1" dirty="0" smtClean="0"/>
          </a:p>
          <a:p>
            <a:r>
              <a:rPr lang="zh-TW" altLang="en-US" sz="3600" b="1" dirty="0" smtClean="0"/>
              <a:t>這和屬靈爭戰的關係</a:t>
            </a:r>
            <a:r>
              <a:rPr lang="en-US" altLang="zh-TW" sz="3600" b="1" dirty="0" smtClean="0"/>
              <a:t>:</a:t>
            </a:r>
            <a:r>
              <a:rPr lang="zh-TW" altLang="en-US" sz="3600" b="1" dirty="0" smtClean="0"/>
              <a:t> 教會裡或其他地方基督徒的人際關係直接影響我們的見證和事奉，所以是屬靈爭戰裡很重要的一塊。 </a:t>
            </a:r>
            <a:endParaRPr lang="en-US" sz="3600" b="1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5785" y="292790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6565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b="1" dirty="0" smtClean="0"/>
              <a:t>人際關係與屬靈爭戰</a:t>
            </a:r>
            <a:endParaRPr lang="en-US" sz="48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89212" y="2113722"/>
            <a:ext cx="8915400" cy="4177748"/>
          </a:xfrm>
        </p:spPr>
        <p:txBody>
          <a:bodyPr>
            <a:normAutofit lnSpcReduction="10000"/>
          </a:bodyPr>
          <a:lstStyle/>
          <a:p>
            <a:r>
              <a:rPr lang="zh-TW" altLang="en-US" sz="3600" b="1" dirty="0" smtClean="0"/>
              <a:t>魔鬼常藉著破壞基督徒家庭、教會、工作、學校</a:t>
            </a:r>
            <a:r>
              <a:rPr lang="zh-TW" altLang="en-US" sz="3600" b="1" dirty="0"/>
              <a:t>裡</a:t>
            </a:r>
            <a:r>
              <a:rPr lang="zh-TW" altLang="en-US" sz="3600" b="1" dirty="0" smtClean="0"/>
              <a:t>的人際關係來破壞神的工作，製造分裂，甚至使神的名蒙羞。</a:t>
            </a:r>
            <a:endParaRPr lang="en-US" altLang="zh-TW" sz="3600" b="1" dirty="0" smtClean="0"/>
          </a:p>
          <a:p>
            <a:r>
              <a:rPr lang="zh-TW" altLang="en-US" sz="3600" b="1" dirty="0" smtClean="0"/>
              <a:t>我們除了要警醒禱告外，也要在凡事上分辨神的心意，按神的心意而行，不憑自己血氣行事，不給魔鬼留地步，並注意自己的行事為人，為主做好的見證，讓人把榮耀歸給神。</a:t>
            </a:r>
            <a:endParaRPr lang="en-US" sz="3600" b="1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1843" y="266286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707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b="1" dirty="0" smtClean="0"/>
              <a:t>結論</a:t>
            </a:r>
            <a:endParaRPr lang="en-US" sz="48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89212" y="1789043"/>
            <a:ext cx="8915400" cy="4122179"/>
          </a:xfrm>
        </p:spPr>
        <p:txBody>
          <a:bodyPr>
            <a:normAutofit/>
          </a:bodyPr>
          <a:lstStyle/>
          <a:p>
            <a:r>
              <a:rPr lang="zh-TW" altLang="en-US" sz="3600" b="1" dirty="0" smtClean="0"/>
              <a:t>在這場屬靈爭戰中，主雖然已經得勝，但當我們在世的日子，還要倚靠神繼續打仗。</a:t>
            </a:r>
            <a:endParaRPr lang="en-US" altLang="zh-TW" sz="3600" b="1" dirty="0" smtClean="0"/>
          </a:p>
          <a:p>
            <a:r>
              <a:rPr lang="zh-TW" altLang="en-US" sz="3600" b="1" dirty="0" smtClean="0"/>
              <a:t>求神幫助我們</a:t>
            </a:r>
            <a:r>
              <a:rPr lang="zh-TW" altLang="en-US" sz="3600" b="1" dirty="0"/>
              <a:t>警醒</a:t>
            </a:r>
            <a:r>
              <a:rPr lang="zh-TW" altLang="en-US" sz="3600" b="1" dirty="0" smtClean="0"/>
              <a:t>禱告，穿起全副的軍裝，倚靠神的大能大力，以神的榮耀為念，定睛在主的身上，走完這條成聖的道路，直到我們最後見主的那日。</a:t>
            </a:r>
            <a:endParaRPr lang="en-US" sz="3600" b="1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1390" y="4987297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288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b="1" dirty="0" smtClean="0"/>
              <a:t>爭戰的對象</a:t>
            </a:r>
            <a:endParaRPr lang="en-US" sz="48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400" b="1" dirty="0" smtClean="0"/>
              <a:t>我們爭戰的對象是誰</a:t>
            </a:r>
            <a:r>
              <a:rPr lang="en-US" altLang="zh-TW" sz="4400" b="1" dirty="0" smtClean="0"/>
              <a:t>?</a:t>
            </a:r>
            <a:endParaRPr lang="en-US" sz="4400" b="1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0460" y="3880402"/>
            <a:ext cx="2924175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020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b="1" dirty="0" smtClean="0"/>
              <a:t>家庭裡的屬靈爭戰</a:t>
            </a:r>
            <a:endParaRPr lang="en-US" sz="48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 smtClean="0"/>
              <a:t>為什麼 </a:t>
            </a:r>
            <a:r>
              <a:rPr lang="en-US" altLang="zh-TW" sz="3600" b="1" dirty="0" smtClean="0"/>
              <a:t>“</a:t>
            </a:r>
            <a:r>
              <a:rPr lang="zh-TW" altLang="en-US" sz="3600" b="1" dirty="0" smtClean="0"/>
              <a:t>家</a:t>
            </a:r>
            <a:r>
              <a:rPr lang="en-US" altLang="zh-TW" sz="3600" b="1" dirty="0" smtClean="0"/>
              <a:t>”</a:t>
            </a:r>
            <a:r>
              <a:rPr lang="zh-TW" altLang="en-US" sz="3600" b="1" dirty="0" smtClean="0"/>
              <a:t> 常是我們有屬靈爭戰的地方</a:t>
            </a:r>
            <a:r>
              <a:rPr lang="en-US" altLang="zh-TW" sz="3600" b="1" dirty="0" smtClean="0"/>
              <a:t>?</a:t>
            </a:r>
            <a:r>
              <a:rPr lang="zh-TW" altLang="en-US" sz="3600" b="1" dirty="0" smtClean="0"/>
              <a:t>家裡的屬靈爭戰都如何發生</a:t>
            </a:r>
            <a:r>
              <a:rPr lang="en-US" altLang="zh-TW" sz="3600" b="1" dirty="0" smtClean="0"/>
              <a:t>?</a:t>
            </a:r>
          </a:p>
          <a:p>
            <a:r>
              <a:rPr lang="zh-TW" altLang="en-US" sz="3600" b="1" dirty="0" smtClean="0"/>
              <a:t>因為</a:t>
            </a:r>
            <a:r>
              <a:rPr lang="zh-TW" altLang="en-US" sz="3600" b="1" dirty="0"/>
              <a:t>家</a:t>
            </a:r>
            <a:r>
              <a:rPr lang="zh-TW" altLang="en-US" sz="3600" b="1" dirty="0" smtClean="0"/>
              <a:t>是我們最親密的關係，對我們的影響最大，也是</a:t>
            </a:r>
            <a:r>
              <a:rPr lang="zh-TW" altLang="en-US" sz="3600" b="1" dirty="0"/>
              <a:t>我們最真實</a:t>
            </a:r>
            <a:r>
              <a:rPr lang="zh-TW" altLang="en-US" sz="3600" b="1" dirty="0" smtClean="0"/>
              <a:t>、最容易放下面具的地方。</a:t>
            </a:r>
            <a:endParaRPr lang="en-US" altLang="zh-TW" sz="3600" b="1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9294" y="4822755"/>
            <a:ext cx="2676525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875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800" b="1" dirty="0" smtClean="0"/>
              <a:t>“</a:t>
            </a:r>
            <a:r>
              <a:rPr lang="zh-TW" altLang="en-US" sz="4800" b="1" dirty="0" smtClean="0"/>
              <a:t>家</a:t>
            </a:r>
            <a:r>
              <a:rPr lang="en-US" altLang="zh-TW" sz="4800" b="1" dirty="0" smtClean="0"/>
              <a:t>”</a:t>
            </a:r>
            <a:r>
              <a:rPr lang="zh-TW" altLang="en-US" sz="4800" b="1" dirty="0" smtClean="0"/>
              <a:t> 對我們的影響</a:t>
            </a:r>
            <a:endParaRPr lang="en-US" sz="48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89212" y="2683565"/>
            <a:ext cx="8915400" cy="4005469"/>
          </a:xfrm>
        </p:spPr>
        <p:txBody>
          <a:bodyPr>
            <a:normAutofit lnSpcReduction="10000"/>
          </a:bodyPr>
          <a:lstStyle/>
          <a:p>
            <a:r>
              <a:rPr lang="zh-TW" altLang="en-US" sz="3600" b="1" dirty="0" smtClean="0"/>
              <a:t>在家裡，配偶、孩子看到我們真實的樣子，不論好或壞，都是在見證一個基督徒的生命。</a:t>
            </a:r>
            <a:endParaRPr lang="en-US" altLang="zh-TW" sz="3600" b="1" dirty="0" smtClean="0"/>
          </a:p>
          <a:p>
            <a:r>
              <a:rPr lang="zh-TW" altLang="en-US" sz="3600" b="1" dirty="0" smtClean="0"/>
              <a:t>我們好的見證，給他們一個活生生基督改變人生命的見證；看見這個信仰是真實的。</a:t>
            </a:r>
            <a:endParaRPr lang="en-US" altLang="zh-TW" sz="3600" b="1" dirty="0" smtClean="0"/>
          </a:p>
          <a:p>
            <a:r>
              <a:rPr lang="zh-TW" altLang="en-US" sz="3600" b="1" dirty="0" smtClean="0"/>
              <a:t>我們不</a:t>
            </a:r>
            <a:r>
              <a:rPr lang="zh-TW" altLang="en-US" sz="3600" b="1" dirty="0"/>
              <a:t>好的</a:t>
            </a:r>
            <a:r>
              <a:rPr lang="zh-TW" altLang="en-US" sz="3600" b="1" dirty="0" smtClean="0"/>
              <a:t>見證，讓家人看到這個信仰只是假冒為善、一個口號或知識而以</a:t>
            </a:r>
            <a:r>
              <a:rPr lang="zh-TW" altLang="en-US" sz="3600" b="1" dirty="0"/>
              <a:t>。</a:t>
            </a:r>
            <a:endParaRPr lang="en-US" sz="3600" b="1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9293" y="99391"/>
            <a:ext cx="1819275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064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800" b="1" dirty="0" smtClean="0"/>
              <a:t>“</a:t>
            </a:r>
            <a:r>
              <a:rPr lang="zh-TW" altLang="en-US" sz="4800" b="1" dirty="0" smtClean="0"/>
              <a:t>家</a:t>
            </a:r>
            <a:r>
              <a:rPr lang="en-US" altLang="zh-TW" sz="4800" b="1" dirty="0" smtClean="0"/>
              <a:t>”</a:t>
            </a:r>
            <a:r>
              <a:rPr lang="zh-TW" altLang="en-US" sz="4800" b="1" dirty="0" smtClean="0"/>
              <a:t> 對人的影響</a:t>
            </a:r>
            <a:endParaRPr lang="en-US" sz="48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89212" y="1729409"/>
            <a:ext cx="8915400" cy="4760843"/>
          </a:xfrm>
        </p:spPr>
        <p:txBody>
          <a:bodyPr>
            <a:normAutofit/>
          </a:bodyPr>
          <a:lstStyle/>
          <a:p>
            <a:r>
              <a:rPr lang="zh-TW" altLang="en-US" sz="3600" b="1" dirty="0" smtClean="0"/>
              <a:t>當家人關係不好的時候，會對家中每個人都有很負面的影響，我們也很難有力量去跟周圍的人傳福音。</a:t>
            </a:r>
            <a:endParaRPr lang="en-US" altLang="zh-TW" sz="3600" b="1" dirty="0" smtClean="0"/>
          </a:p>
          <a:p>
            <a:r>
              <a:rPr lang="zh-TW" altLang="en-US" sz="3600" b="1" dirty="0" smtClean="0"/>
              <a:t>但這裡不是說，我們美個基督徒的家庭都會很完美，或家庭關係有問題一定是父母的責任。我們都是不完全的，一定都有需要悔改的地方，即使關係好的家庭也是。這裡是要強調家庭關係的重要性。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102655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b="1" dirty="0" smtClean="0"/>
              <a:t>兵家必爭之地</a:t>
            </a:r>
            <a:endParaRPr lang="en-US" sz="48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89212" y="1580322"/>
            <a:ext cx="8915400" cy="4330900"/>
          </a:xfrm>
        </p:spPr>
        <p:txBody>
          <a:bodyPr>
            <a:normAutofit/>
          </a:bodyPr>
          <a:lstStyle/>
          <a:p>
            <a:r>
              <a:rPr lang="zh-TW" altLang="en-US" sz="3600" b="1" dirty="0" smtClean="0"/>
              <a:t>家是與魔鬼的屬靈爭戰中兵家必爭之地，魔鬼最喜歡攻擊基督徒的家，特別是屬靈領袖的家，因為只要家被破壞了，基督徒就無法服事了，家中的人會被絆倒，周圍的人也會被絆倒或受影響。</a:t>
            </a:r>
            <a:endParaRPr lang="en-US" altLang="zh-TW" sz="3600" b="1" dirty="0" smtClean="0"/>
          </a:p>
          <a:p>
            <a:r>
              <a:rPr lang="zh-TW" altLang="en-US" sz="3600" b="1" dirty="0" smtClean="0"/>
              <a:t>家也是我們每個人成長，以及受影響最大的地方。</a:t>
            </a:r>
            <a:endParaRPr lang="en-US" sz="3600" b="1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9891" y="5139697"/>
            <a:ext cx="297180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441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b="1" dirty="0" smtClean="0"/>
              <a:t>我們重點放對了嗎</a:t>
            </a:r>
            <a:r>
              <a:rPr lang="en-US" altLang="zh-TW" sz="4800" b="1" dirty="0" smtClean="0"/>
              <a:t>?</a:t>
            </a:r>
            <a:endParaRPr lang="en-US" sz="48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Clr>
                <a:srgbClr val="A53010"/>
              </a:buClr>
            </a:pPr>
            <a:r>
              <a:rPr lang="zh-TW" altLang="en-US" sz="3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我相信多數的父母都很愛自己的孩子，願意把最好的給孩子，但</a:t>
            </a:r>
            <a:r>
              <a:rPr lang="zh-TW" altLang="en-US" sz="3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我們常把重心放錯地方</a:t>
            </a:r>
            <a:r>
              <a:rPr lang="zh-TW" altLang="en-US" sz="3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。</a:t>
            </a:r>
            <a:endParaRPr lang="en-US" altLang="zh-TW" sz="3600" b="1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A53010"/>
              </a:buClr>
            </a:pPr>
            <a:r>
              <a:rPr lang="zh-TW" altLang="en-US" sz="3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我們非常注重孩子的學業和表現，也試圖給他們最好的物質生活，但常常忽略他們的心理及屬靈的需求。</a:t>
            </a:r>
            <a:endParaRPr lang="en-US" sz="36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9673" y="304800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979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b="1" dirty="0" smtClean="0"/>
              <a:t>這就是基督徒家庭嗎</a:t>
            </a:r>
            <a:r>
              <a:rPr lang="en-US" altLang="zh-TW" sz="4800" b="1" dirty="0" smtClean="0"/>
              <a:t>?</a:t>
            </a:r>
            <a:endParaRPr lang="en-US" sz="48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376530"/>
          </a:xfrm>
        </p:spPr>
        <p:txBody>
          <a:bodyPr>
            <a:normAutofit lnSpcReduction="10000"/>
          </a:bodyPr>
          <a:lstStyle/>
          <a:p>
            <a:r>
              <a:rPr lang="zh-TW" altLang="en-US" sz="3600" b="1" dirty="0" smtClean="0"/>
              <a:t>我們認為孩子屬靈教育的責任是教會的，因此孩子學到的信仰可能就是周日上教會，週間有個小組，最多在教會做點服事。</a:t>
            </a:r>
            <a:endParaRPr lang="en-US" altLang="zh-TW" sz="3600" b="1" dirty="0" smtClean="0"/>
          </a:p>
          <a:p>
            <a:r>
              <a:rPr lang="zh-TW" altLang="en-US" sz="3600" b="1" dirty="0" smtClean="0"/>
              <a:t>但在平時的生活上，我們基督徒家庭和不信的人有差別嗎</a:t>
            </a:r>
            <a:r>
              <a:rPr lang="en-US" altLang="zh-TW" sz="3600" b="1" dirty="0" smtClean="0"/>
              <a:t>?</a:t>
            </a:r>
            <a:r>
              <a:rPr lang="zh-TW" altLang="en-US" sz="3600" b="1" dirty="0" smtClean="0"/>
              <a:t>也許父母管教嚴格些，保守些，道德標準高些，但這樣就是基督徒嗎</a:t>
            </a:r>
            <a:r>
              <a:rPr lang="en-US" altLang="zh-TW" sz="3600" b="1" dirty="0" smtClean="0"/>
              <a:t>?</a:t>
            </a:r>
            <a:r>
              <a:rPr lang="zh-TW" altLang="en-US" sz="3600" b="1" dirty="0" smtClean="0"/>
              <a:t>我們和道德好的非基督徒有甚麼差別</a:t>
            </a:r>
            <a:r>
              <a:rPr lang="en-US" altLang="zh-TW" sz="3600" b="1" dirty="0" smtClean="0"/>
              <a:t>?</a:t>
            </a:r>
            <a:r>
              <a:rPr lang="zh-TW" altLang="en-US" sz="3600" b="1" dirty="0" smtClean="0"/>
              <a:t>而且很多時候我們可能還沒他們好。</a:t>
            </a:r>
            <a:endParaRPr lang="en-US" sz="3600" b="1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5237" y="276225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107703"/>
      </p:ext>
    </p:extLst>
  </p:cSld>
  <p:clrMapOvr>
    <a:masterClrMapping/>
  </p:clrMapOvr>
</p:sld>
</file>

<file path=ppt/theme/theme1.xml><?xml version="1.0" encoding="utf-8"?>
<a:theme xmlns:a="http://schemas.openxmlformats.org/drawingml/2006/main" name="絲縷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587</TotalTime>
  <Words>2740</Words>
  <Application>Microsoft Office PowerPoint</Application>
  <PresentationFormat>Widescreen</PresentationFormat>
  <Paragraphs>96</Paragraphs>
  <Slides>25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微軟正黑體</vt:lpstr>
      <vt:lpstr>新細明體</vt:lpstr>
      <vt:lpstr>幼圆</vt:lpstr>
      <vt:lpstr>Arial</vt:lpstr>
      <vt:lpstr>Calibri</vt:lpstr>
      <vt:lpstr>Century Gothic</vt:lpstr>
      <vt:lpstr>Wingdings 3</vt:lpstr>
      <vt:lpstr>絲縷</vt:lpstr>
      <vt:lpstr>認識信徒的屬靈爭戰 –  在家庭與人際關係上的應用</vt:lpstr>
      <vt:lpstr>爭戰的場所</vt:lpstr>
      <vt:lpstr>爭戰的對象</vt:lpstr>
      <vt:lpstr>家庭裡的屬靈爭戰</vt:lpstr>
      <vt:lpstr>“家” 對我們的影響</vt:lpstr>
      <vt:lpstr>“家” 對人的影響</vt:lpstr>
      <vt:lpstr>兵家必爭之地</vt:lpstr>
      <vt:lpstr>我們重點放對了嗎?</vt:lpstr>
      <vt:lpstr>這就是基督徒家庭嗎?</vt:lpstr>
      <vt:lpstr>我們活出福音了嗎?</vt:lpstr>
      <vt:lpstr>用真理的帶子束腰 </vt:lpstr>
      <vt:lpstr>用公義的護心鏡遮胸</vt:lpstr>
      <vt:lpstr>戴上救恩的頭盔</vt:lpstr>
      <vt:lpstr>平安的福音鞋</vt:lpstr>
      <vt:lpstr>拿著信德當作籐牌</vt:lpstr>
      <vt:lpstr>聖靈的寶劍(神的道)</vt:lpstr>
      <vt:lpstr>人際關係</vt:lpstr>
      <vt:lpstr>人際關係</vt:lpstr>
      <vt:lpstr>人際關係</vt:lpstr>
      <vt:lpstr>如何改變?</vt:lpstr>
      <vt:lpstr>如何改變?</vt:lpstr>
      <vt:lpstr>問題</vt:lpstr>
      <vt:lpstr>我的回答</vt:lpstr>
      <vt:lpstr>人際關係與屬靈爭戰</vt:lpstr>
      <vt:lpstr>結論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認識信徒的爭戰 –  在家庭與人際關係上的應用</dc:title>
  <dc:creator>Ju-Ping Yeo</dc:creator>
  <cp:lastModifiedBy>Wltsaiy</cp:lastModifiedBy>
  <cp:revision>36</cp:revision>
  <dcterms:created xsi:type="dcterms:W3CDTF">2020-07-09T04:14:36Z</dcterms:created>
  <dcterms:modified xsi:type="dcterms:W3CDTF">2020-07-10T12:36:21Z</dcterms:modified>
</cp:coreProperties>
</file>