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verage" panose="020B0604020202020204" charset="0"/>
      <p:regular r:id="rId12"/>
    </p:embeddedFont>
    <p:embeddedFont>
      <p:font typeface="Oswald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201d015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201d015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201d0155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201d0155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201d0155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201d0155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201d0155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201d0155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201d0155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201d0155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201d0155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201d0155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201d0155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201d01558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201d0155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201d0155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201d0155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201d0155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堅固教會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GCC Small Groups 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主恩</a:t>
            </a:r>
            <a:r>
              <a:rPr lang="en" sz="3600"/>
              <a:t>基督教會</a:t>
            </a:r>
            <a:endParaRPr sz="3600"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「我 卻 不 以 性 命 為 念 ， 也 不 看 為 寶 貴 ， 只 要 行 完 我 的 路 程 ， 成 就 我 從 主 耶 穌 所 領 受 的 職 事 ， 證 明 神 </a:t>
            </a:r>
            <a:r>
              <a:rPr lang="en" b="1"/>
              <a:t>恩 惠 的 福 音</a:t>
            </a:r>
            <a:r>
              <a:rPr lang="en"/>
              <a:t> 。」（使 徒 行 傳 20:24）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「這 福 音 傳 到 你 們 那 裡 ， 也 傳 到 普 天 之 下 ， 並 且 結 果 ， 增 長 ， 如 同 在 你 們 中 間 ， 自 從 你 們 </a:t>
            </a:r>
            <a:r>
              <a:rPr lang="en" b="1"/>
              <a:t>聽 見 福 音 ， 真 知 道 神 恩 惠</a:t>
            </a:r>
            <a:r>
              <a:rPr lang="en"/>
              <a:t> 的 日 子 一 樣 。」（歌 羅 西 書 1:6）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Google Shape;72;p15"/>
          <p:cNvCxnSpPr>
            <a:stCxn id="73" idx="6"/>
            <a:endCxn id="74" idx="2"/>
          </p:cNvCxnSpPr>
          <p:nvPr/>
        </p:nvCxnSpPr>
        <p:spPr>
          <a:xfrm>
            <a:off x="3722625" y="1182488"/>
            <a:ext cx="3448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941450" y="3170125"/>
            <a:ext cx="68397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「我認為問題的一部分在於我們的以下傾向：我們給未信者的福音，將將夠讓他決志信主，然後我們立刻將福音放回到架子上，開始進入作門徒的各樣責任 … 」</a:t>
            </a:r>
            <a:endParaRPr sz="1800"/>
          </a:p>
          <a:p>
            <a:pPr marL="45720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Jerry Bridges,《福音的操練》，1973 第一版</a:t>
            </a:r>
            <a:endParaRPr sz="1800"/>
          </a:p>
        </p:txBody>
      </p:sp>
      <p:sp>
        <p:nvSpPr>
          <p:cNvPr id="73" name="Google Shape;73;p15"/>
          <p:cNvSpPr/>
          <p:nvPr/>
        </p:nvSpPr>
        <p:spPr>
          <a:xfrm>
            <a:off x="3579825" y="1114988"/>
            <a:ext cx="142800" cy="135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5375300" y="1114988"/>
            <a:ext cx="142800" cy="135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7170775" y="1114988"/>
            <a:ext cx="142800" cy="135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99725" y="576788"/>
            <a:ext cx="90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出生</a:t>
            </a:r>
            <a:endParaRPr sz="2400"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4995200" y="576788"/>
            <a:ext cx="90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重生</a:t>
            </a:r>
            <a:endParaRPr sz="2400"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6675450" y="576788"/>
            <a:ext cx="114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回天家</a:t>
            </a:r>
            <a:endParaRPr sz="2400"/>
          </a:p>
        </p:txBody>
      </p:sp>
      <p:cxnSp>
        <p:nvCxnSpPr>
          <p:cNvPr id="80" name="Google Shape;80;p15"/>
          <p:cNvCxnSpPr/>
          <p:nvPr/>
        </p:nvCxnSpPr>
        <p:spPr>
          <a:xfrm>
            <a:off x="3651225" y="1249988"/>
            <a:ext cx="0" cy="30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15"/>
          <p:cNvCxnSpPr/>
          <p:nvPr/>
        </p:nvCxnSpPr>
        <p:spPr>
          <a:xfrm>
            <a:off x="5446700" y="1249988"/>
            <a:ext cx="0" cy="30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5"/>
          <p:cNvCxnSpPr/>
          <p:nvPr/>
        </p:nvCxnSpPr>
        <p:spPr>
          <a:xfrm>
            <a:off x="7242175" y="1249988"/>
            <a:ext cx="0" cy="30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15"/>
          <p:cNvCxnSpPr/>
          <p:nvPr/>
        </p:nvCxnSpPr>
        <p:spPr>
          <a:xfrm>
            <a:off x="3656013" y="1503913"/>
            <a:ext cx="1785900" cy="81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84" name="Google Shape;84;p15"/>
          <p:cNvCxnSpPr/>
          <p:nvPr/>
        </p:nvCxnSpPr>
        <p:spPr>
          <a:xfrm>
            <a:off x="5456263" y="1503913"/>
            <a:ext cx="1785900" cy="81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4057275" y="1551488"/>
            <a:ext cx="983400" cy="777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</a:rPr>
              <a:t>福音</a:t>
            </a:r>
            <a:endParaRPr sz="200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</a:rPr>
              <a:t>(Gospel)</a:t>
            </a:r>
            <a:endParaRPr sz="2000">
              <a:solidFill>
                <a:schemeClr val="accent5"/>
              </a:solidFill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5518100" y="1551488"/>
            <a:ext cx="1588200" cy="777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</a:rPr>
              <a:t>作門徒</a:t>
            </a:r>
            <a:endParaRPr sz="200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</a:rPr>
              <a:t>(Discipleship)</a:t>
            </a:r>
            <a:endParaRPr sz="2000">
              <a:solidFill>
                <a:schemeClr val="accent5"/>
              </a:solidFill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675" y="367100"/>
            <a:ext cx="1671225" cy="24703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6"/>
          <p:cNvCxnSpPr>
            <a:stCxn id="93" idx="6"/>
            <a:endCxn id="94" idx="2"/>
          </p:cNvCxnSpPr>
          <p:nvPr/>
        </p:nvCxnSpPr>
        <p:spPr>
          <a:xfrm>
            <a:off x="3722625" y="1182488"/>
            <a:ext cx="3448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6"/>
          <p:cNvSpPr txBox="1">
            <a:spLocks noGrp="1"/>
          </p:cNvSpPr>
          <p:nvPr>
            <p:ph type="body" idx="2"/>
          </p:nvPr>
        </p:nvSpPr>
        <p:spPr>
          <a:xfrm>
            <a:off x="941450" y="3170125"/>
            <a:ext cx="68397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「福音不只是那扇門，而是我們在基督徒生活中每天都要走的路；福音不只是拯救的方式，也是我們改變的方式；福音不只使我們脫離罪的責罰，… 也使我們自由，好讓我們以神為樂（成聖）。」</a:t>
            </a:r>
            <a:endParaRPr sz="1800"/>
          </a:p>
          <a:p>
            <a:pPr marL="45720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Thune and Walker,《以福音為中心的生活》，2014</a:t>
            </a:r>
            <a:endParaRPr sz="1800"/>
          </a:p>
        </p:txBody>
      </p:sp>
      <p:sp>
        <p:nvSpPr>
          <p:cNvPr id="93" name="Google Shape;93;p16"/>
          <p:cNvSpPr/>
          <p:nvPr/>
        </p:nvSpPr>
        <p:spPr>
          <a:xfrm>
            <a:off x="3579825" y="1114988"/>
            <a:ext cx="142800" cy="135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5375300" y="1114988"/>
            <a:ext cx="142800" cy="135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7170775" y="1114988"/>
            <a:ext cx="142800" cy="135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3199725" y="576788"/>
            <a:ext cx="90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出生</a:t>
            </a:r>
            <a:endParaRPr sz="2400"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4995200" y="576788"/>
            <a:ext cx="90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重生</a:t>
            </a:r>
            <a:endParaRPr sz="2400"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6675450" y="576788"/>
            <a:ext cx="114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回天家</a:t>
            </a:r>
            <a:endParaRPr sz="2400"/>
          </a:p>
        </p:txBody>
      </p:sp>
      <p:cxnSp>
        <p:nvCxnSpPr>
          <p:cNvPr id="100" name="Google Shape;100;p16"/>
          <p:cNvCxnSpPr/>
          <p:nvPr/>
        </p:nvCxnSpPr>
        <p:spPr>
          <a:xfrm flipH="1">
            <a:off x="3636825" y="1249988"/>
            <a:ext cx="14400" cy="51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16"/>
          <p:cNvCxnSpPr/>
          <p:nvPr/>
        </p:nvCxnSpPr>
        <p:spPr>
          <a:xfrm flipH="1">
            <a:off x="5438000" y="1249988"/>
            <a:ext cx="8700" cy="74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/>
          <p:nvPr/>
        </p:nvCxnSpPr>
        <p:spPr>
          <a:xfrm flipH="1">
            <a:off x="7230475" y="1249988"/>
            <a:ext cx="11700" cy="75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3657938" y="1699925"/>
            <a:ext cx="3574200" cy="27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4" name="Google Shape;104;p16"/>
          <p:cNvCxnSpPr/>
          <p:nvPr/>
        </p:nvCxnSpPr>
        <p:spPr>
          <a:xfrm>
            <a:off x="5456263" y="1884913"/>
            <a:ext cx="1785900" cy="81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466700" y="1240313"/>
            <a:ext cx="1826700" cy="4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</a:rPr>
              <a:t>福音 (Gospel)</a:t>
            </a:r>
            <a:endParaRPr sz="2000">
              <a:solidFill>
                <a:schemeClr val="accent5"/>
              </a:solidFill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5518100" y="1856288"/>
            <a:ext cx="1588200" cy="77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</a:rPr>
              <a:t>作門徒</a:t>
            </a:r>
            <a:endParaRPr sz="200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</a:rPr>
              <a:t>(Discipleship)</a:t>
            </a:r>
            <a:endParaRPr sz="2000">
              <a:solidFill>
                <a:schemeClr val="accent5"/>
              </a:solidFill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351" y="379654"/>
            <a:ext cx="1785900" cy="2490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教會堅固的秘訣</a:t>
            </a:r>
            <a:endParaRPr/>
          </a:p>
          <a:p>
            <a:pPr marL="685800" lvl="0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"/>
              <a:t>在福音裡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4294967295"/>
          </p:nvPr>
        </p:nvSpPr>
        <p:spPr>
          <a:xfrm>
            <a:off x="941450" y="3170125"/>
            <a:ext cx="68397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「</a:t>
            </a:r>
            <a:r>
              <a:rPr lang="en">
                <a:solidFill>
                  <a:schemeClr val="lt1"/>
                </a:solidFill>
              </a:rPr>
              <a:t>弟 兄 們 ， 我 如 今 把 先 前 所 傳 給 你 們 的 福 音 告 訴 你 們 知 道 ； 這 福 音 你 們 也 領 受 了 ， </a:t>
            </a:r>
            <a:r>
              <a:rPr lang="en" b="1">
                <a:solidFill>
                  <a:schemeClr val="lt1"/>
                </a:solidFill>
              </a:rPr>
              <a:t>又 靠 著 站 立 得 住</a:t>
            </a:r>
            <a:r>
              <a:rPr lang="en" sz="1800">
                <a:solidFill>
                  <a:schemeClr val="lt1"/>
                </a:solidFill>
              </a:rPr>
              <a:t>」</a:t>
            </a:r>
            <a:endParaRPr sz="1800">
              <a:solidFill>
                <a:schemeClr val="lt1"/>
              </a:solidFill>
            </a:endParaRPr>
          </a:p>
          <a:p>
            <a:pPr marL="45720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歌 林 多 前 書 15:1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主恩</a:t>
            </a:r>
            <a:r>
              <a:rPr lang="en" sz="4800">
                <a:solidFill>
                  <a:schemeClr val="accent5"/>
                </a:solidFill>
              </a:rPr>
              <a:t>基督</a:t>
            </a:r>
            <a:r>
              <a:rPr lang="en" sz="3600"/>
              <a:t>教會</a:t>
            </a:r>
            <a:endParaRPr sz="360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「我 們 若 在 他 死 的 形 狀 上 與 他 聯 合 ， 也 要 在 他 復 活 的 形 狀 上 </a:t>
            </a:r>
            <a:r>
              <a:rPr lang="en" b="1"/>
              <a:t>與 他 聯 合</a:t>
            </a:r>
            <a:r>
              <a:rPr lang="en"/>
              <a:t> 」（羅6:5）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「因 為 離 了 我 ， 你 們 就 不 能 做 甚 麼 。」（約 15:5）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「只 要 凡 事 放 膽 ， 無 論 是 生 是 死 ， 總 叫 基 督 在 我 身 上 照 常 顯 大 。 因 我 </a:t>
            </a:r>
            <a:r>
              <a:rPr lang="en" b="1"/>
              <a:t>活 著 就 是 基 督</a:t>
            </a:r>
            <a:r>
              <a:rPr lang="en"/>
              <a:t> ， 我 死 了 就 有 益 處 。」（腓 立 比 書 1:20-21）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讓基督在教會中顯大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6277850" y="1276550"/>
            <a:ext cx="2554200" cy="3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「你 們 要 </a:t>
            </a:r>
            <a:r>
              <a:rPr lang="en" b="1"/>
              <a:t>常 在 我 裡 面</a:t>
            </a:r>
            <a:r>
              <a:rPr lang="en"/>
              <a:t> ， 我 也 常 在 你 們 裡 面 。 枝 子 若 不 常 在 葡 萄 樹 上 ， 自 己 就 不 能 結 果 子 ； 你 們 若 不 常 在 我 裡 面 ， 也 是 這 樣 」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約 翰 福 音 15:4</a:t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4" y="1276550"/>
            <a:ext cx="5739249" cy="341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9900">
                <a:alpha val="50000"/>
              </a:srgbClr>
            </a:outerShdw>
          </a:effectLst>
        </p:spPr>
      </p:pic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4063600" y="1974275"/>
            <a:ext cx="912900" cy="21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在</a:t>
            </a:r>
            <a:endParaRPr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基</a:t>
            </a:r>
            <a:endParaRPr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督</a:t>
            </a:r>
            <a:endParaRPr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裡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聖子的中心地位（Christo-Centrality）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是否虧欠了聖父、聖靈的榮耀？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159300" y="1636625"/>
            <a:ext cx="68943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「當我們的敬拜以基督為中心，並非就不提聖父與聖靈了，而是尊重了祂們在福音的模式中所反映出的心意與目的。當我們歌頌天父偉大的同時，謙卑己心、預備領受基督的恩典，如此我們就尊崇了天父。而如果我們不注重基督的供應，我們就貶低了差遣祂的上帝；不管你把多少讚美堆在天父身上也無益。同樣地，當我們呼求聖靈幫助我們明白聖經關乎基督工作的見證，我們就尊重了聖靈的意思。如果我們把聖靈當作敬拜的主要對象，我們反而讓聖靈憂傷，因為祂的事工本是為基督作見證。簡而言之，當我們榮耀聖子，大可不必擔心會傷了愛祂的天父的感情；當我們尊基督為大，更不必擔心聖靈會在角落生悶氣：別忘了，基督原是祂所膏抹的。」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096" y="202575"/>
            <a:ext cx="1721450" cy="24245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7206100" y="2938325"/>
            <a:ext cx="16260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/>
              <a:t>-- Bryan Chapell, 《以基督為中心的敬拜》，2009</a:t>
            </a:r>
            <a:endParaRPr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教會堅固的秘訣</a:t>
            </a:r>
            <a:endParaRPr/>
          </a:p>
          <a:p>
            <a:pPr marL="685800" lvl="0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"/>
              <a:t>在福音裡</a:t>
            </a:r>
            <a:endParaRPr/>
          </a:p>
          <a:p>
            <a:pPr marL="685800" lvl="0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"/>
              <a:t>在基督裡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4294967295"/>
          </p:nvPr>
        </p:nvSpPr>
        <p:spPr>
          <a:xfrm>
            <a:off x="941450" y="3587750"/>
            <a:ext cx="6839700" cy="1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「立在基督，磐石堅固，其餘根基，都是沙土」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	聖詩 #343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On-screen Show (16:9)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Oswald</vt:lpstr>
      <vt:lpstr>Arial</vt:lpstr>
      <vt:lpstr>Average</vt:lpstr>
      <vt:lpstr>Slate</vt:lpstr>
      <vt:lpstr>堅固教會</vt:lpstr>
      <vt:lpstr>主恩基督教會</vt:lpstr>
      <vt:lpstr>出生</vt:lpstr>
      <vt:lpstr>出生</vt:lpstr>
      <vt:lpstr>教會堅固的秘訣 在福音裡</vt:lpstr>
      <vt:lpstr>主恩基督教會</vt:lpstr>
      <vt:lpstr>讓基督在教會中顯大</vt:lpstr>
      <vt:lpstr>聖子的中心地位（Christo-Centrality） 是否虧欠了聖父、聖靈的榮耀？</vt:lpstr>
      <vt:lpstr>教會堅固的秘訣 在福音裡 在基督裡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堅固教會</dc:title>
  <dc:creator>Wenling Yueh</dc:creator>
  <cp:lastModifiedBy>Wenling Yueh</cp:lastModifiedBy>
  <cp:revision>1</cp:revision>
  <dcterms:modified xsi:type="dcterms:W3CDTF">2021-06-27T01:00:07Z</dcterms:modified>
</cp:coreProperties>
</file>