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ltsaiy" initials="W" lastIdx="0" clrIdx="0">
    <p:extLst>
      <p:ext uri="{19B8F6BF-5375-455C-9EA6-DF929625EA0E}">
        <p15:presenceInfo xmlns:p15="http://schemas.microsoft.com/office/powerpoint/2012/main" userId="Wltsai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1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616E1D7-E2CD-4D9B-98BC-806F8430B151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293328D-DCDD-442C-BE8B-3ABD41B56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38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1497E-0E0C-4495-B505-35ADC8DA8B7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717BA-C178-47FE-B725-823ADA02A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51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8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477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34932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4959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807774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8415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76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0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4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80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87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1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6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5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4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3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3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39E89-2F62-456A-8D49-5E48C71BE7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000000"/>
                </a:solidFill>
                <a:effectLst/>
                <a:latin typeface="PingFangTC-Regular"/>
              </a:rPr>
              <a:t>興旺福音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189094-A81D-48DE-8BE2-E26D38F583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000000"/>
                </a:solidFill>
                <a:effectLst/>
                <a:latin typeface="PingFangTC-Regular"/>
              </a:rPr>
              <a:t>教會牧區  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Helvetica Neue"/>
              </a:rPr>
              <a:t>6/25/2021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26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2C1FB-86C0-4619-A0F1-29DCCE0EB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大使命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--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興旺福音</a:t>
            </a:r>
            <a:endParaRPr 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88185-1988-46C0-BEAE-B19B6AB01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925" y="565509"/>
            <a:ext cx="9765101" cy="48087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我們都熟悉馬太福音28章外宣的大使命、今天我們要內省福音與信徒生命的關係、進而總結、興旺福音的實質意義。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0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Font typeface="Wingdings" panose="05000000000000000000" pitchFamily="2" charset="2"/>
              <a:buChar char="v"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1）興旺福音的動機與根基、都在於神的話與神的作為。</a:t>
            </a:r>
            <a:endParaRPr kumimoji="0" lang="en-US" altLang="en-US" sz="3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創造者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- 詩篇33:7、9 </a:t>
            </a:r>
            <a:endParaRPr kumimoji="0" lang="en-US" altLang="en-US" sz="3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救贖者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-  林前15:45-49 </a:t>
            </a:r>
            <a:endParaRPr kumimoji="0" lang="en-US" altLang="en-US" sz="3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36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應許與護理者</a:t>
            </a: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- 約10:29 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zh-TW" sz="1000" i="0" dirty="0">
              <a:solidFill>
                <a:srgbClr val="000000"/>
              </a:solidFill>
              <a:effectLst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zh-TW" sz="3600" i="0" dirty="0">
                <a:solidFill>
                  <a:srgbClr val="000000"/>
                </a:solidFill>
                <a:effectLst/>
              </a:rPr>
              <a:t>2</a:t>
            </a:r>
            <a:r>
              <a:rPr lang="zh-TW" altLang="en-US" sz="3600" i="0" dirty="0">
                <a:solidFill>
                  <a:srgbClr val="000000"/>
                </a:solidFill>
                <a:effectLst/>
              </a:rPr>
              <a:t>）被造與救贖成就福音使者的身分</a:t>
            </a:r>
            <a:endParaRPr lang="en-US" altLang="zh-TW" sz="3600" dirty="0">
              <a:solidFill>
                <a:srgbClr val="000000"/>
              </a:solidFill>
            </a:endParaRPr>
          </a:p>
          <a:p>
            <a:pPr marL="400050" lvl="1" indent="0">
              <a:spcBef>
                <a:spcPts val="600"/>
              </a:spcBef>
              <a:buNone/>
            </a:pPr>
            <a:r>
              <a:rPr lang="zh-TW" altLang="en-US" sz="3600" i="0" dirty="0">
                <a:solidFill>
                  <a:srgbClr val="000000"/>
                </a:solidFill>
                <a:effectLst/>
              </a:rPr>
              <a:t>以賽亞書</a:t>
            </a:r>
            <a:r>
              <a:rPr lang="en-US" altLang="zh-TW" sz="3600" i="0" dirty="0">
                <a:solidFill>
                  <a:srgbClr val="000000"/>
                </a:solidFill>
                <a:effectLst/>
              </a:rPr>
              <a:t>43:1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225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CC9F9-5F2E-41F6-8C96-F976FF9DB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3388"/>
            <a:ext cx="8596668" cy="519953"/>
          </a:xfrm>
        </p:spPr>
        <p:txBody>
          <a:bodyPr>
            <a:noAutofit/>
          </a:bodyPr>
          <a:lstStyle/>
          <a:p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大使命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--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興旺福音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334DB-C7AA-45B8-9DB0-FAE26EC7B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47" y="815655"/>
            <a:ext cx="9833347" cy="440620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ts val="4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altLang="zh-TW" sz="13600" i="0" dirty="0">
                <a:solidFill>
                  <a:srgbClr val="000000"/>
                </a:solidFill>
                <a:effectLst/>
              </a:rPr>
              <a:t>3</a:t>
            </a:r>
            <a:r>
              <a:rPr lang="zh-TW" altLang="en-US" sz="13600" i="0" dirty="0">
                <a:solidFill>
                  <a:srgbClr val="000000"/>
                </a:solidFill>
                <a:effectLst/>
              </a:rPr>
              <a:t>）福音的恩典性與審判性 </a:t>
            </a:r>
            <a:r>
              <a:rPr lang="en-US" altLang="zh-TW" sz="13600" i="0" dirty="0">
                <a:solidFill>
                  <a:srgbClr val="000000"/>
                </a:solidFill>
                <a:effectLst/>
              </a:rPr>
              <a:t>- </a:t>
            </a:r>
            <a:r>
              <a:rPr lang="zh-TW" altLang="en-US" sz="13600" i="0" dirty="0">
                <a:solidFill>
                  <a:srgbClr val="000000"/>
                </a:solidFill>
                <a:effectLst/>
              </a:rPr>
              <a:t>大而可畏與恩慈的神</a:t>
            </a:r>
          </a:p>
          <a:p>
            <a:pPr marL="400050" lvl="1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en-US" sz="13600" i="0" dirty="0">
                <a:solidFill>
                  <a:srgbClr val="000000"/>
                </a:solidFill>
                <a:effectLst/>
              </a:rPr>
              <a:t>詩</a:t>
            </a:r>
            <a:r>
              <a:rPr lang="en-US" altLang="zh-TW" sz="13600" i="0" dirty="0">
                <a:solidFill>
                  <a:srgbClr val="000000"/>
                </a:solidFill>
                <a:effectLst/>
              </a:rPr>
              <a:t>55:19 </a:t>
            </a:r>
            <a:r>
              <a:rPr lang="zh-TW" altLang="en-US" sz="13600" i="0" dirty="0">
                <a:solidFill>
                  <a:srgbClr val="000000"/>
                </a:solidFill>
                <a:effectLst/>
              </a:rPr>
              <a:t>，</a:t>
            </a:r>
            <a:r>
              <a:rPr lang="en-US" altLang="zh-TW" sz="13600" i="0" dirty="0">
                <a:solidFill>
                  <a:srgbClr val="000000"/>
                </a:solidFill>
                <a:effectLst/>
              </a:rPr>
              <a:t>53:5</a:t>
            </a:r>
          </a:p>
          <a:p>
            <a:pPr marL="400050" lvl="1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en-US" sz="13600" i="0" dirty="0">
                <a:solidFill>
                  <a:srgbClr val="000000"/>
                </a:solidFill>
                <a:effectLst/>
              </a:rPr>
              <a:t>林後 </a:t>
            </a:r>
            <a:r>
              <a:rPr lang="en-US" altLang="zh-TW" sz="13600" i="0" dirty="0">
                <a:solidFill>
                  <a:srgbClr val="000000"/>
                </a:solidFill>
                <a:effectLst/>
              </a:rPr>
              <a:t>2:15-16</a:t>
            </a:r>
          </a:p>
          <a:p>
            <a:pPr marL="800100" lvl="2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en-US" sz="13600" i="0" dirty="0">
                <a:solidFill>
                  <a:srgbClr val="000000"/>
                </a:solidFill>
                <a:effectLst/>
              </a:rPr>
              <a:t>活與死的香氣、這事誰能當得起呢！</a:t>
            </a:r>
          </a:p>
          <a:p>
            <a:pPr marL="800100" lvl="2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en-US" sz="13600" i="0" dirty="0">
                <a:solidFill>
                  <a:srgbClr val="000000"/>
                </a:solidFill>
                <a:effectLst/>
              </a:rPr>
              <a:t>興旺福音就是基督馨香之氣在信徒身上工作的果實</a:t>
            </a:r>
          </a:p>
          <a:p>
            <a:pPr algn="l">
              <a:lnSpc>
                <a:spcPts val="36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altLang="zh-TW" sz="13600" i="0" dirty="0">
                <a:solidFill>
                  <a:srgbClr val="000000"/>
                </a:solidFill>
                <a:effectLst/>
              </a:rPr>
              <a:t>4</a:t>
            </a:r>
            <a:r>
              <a:rPr lang="zh-TW" altLang="en-US" sz="13600" i="0" dirty="0">
                <a:solidFill>
                  <a:srgbClr val="000000"/>
                </a:solidFill>
                <a:effectLst/>
              </a:rPr>
              <a:t>）信徒與神聯合的事實、與興旺福音的關係</a:t>
            </a:r>
          </a:p>
          <a:p>
            <a:pPr marL="400050" lvl="1" indent="0">
              <a:lnSpc>
                <a:spcPts val="3600"/>
              </a:lnSpc>
              <a:spcBef>
                <a:spcPts val="0"/>
              </a:spcBef>
              <a:buNone/>
            </a:pPr>
            <a:r>
              <a:rPr lang="zh-TW" altLang="en-US" sz="13600" i="0" dirty="0">
                <a:solidFill>
                  <a:srgbClr val="000000"/>
                </a:solidFill>
                <a:effectLst/>
              </a:rPr>
              <a:t>有二件事引發基督對我們的憐憫 （</a:t>
            </a:r>
            <a:r>
              <a:rPr lang="en-US" altLang="zh-TW" sz="13600" i="0" dirty="0">
                <a:solidFill>
                  <a:srgbClr val="000000"/>
                </a:solidFill>
                <a:effectLst/>
              </a:rPr>
              <a:t>Thomas Goodman)</a:t>
            </a:r>
          </a:p>
          <a:p>
            <a:pPr marL="800100" lvl="2" indent="0">
              <a:lnSpc>
                <a:spcPts val="3600"/>
              </a:lnSpc>
              <a:spcBef>
                <a:spcPts val="0"/>
              </a:spcBef>
              <a:buNone/>
            </a:pPr>
            <a:r>
              <a:rPr lang="en-US" altLang="zh-TW" sz="13600" i="0" dirty="0">
                <a:solidFill>
                  <a:srgbClr val="000000"/>
                </a:solidFill>
                <a:effectLst/>
              </a:rPr>
              <a:t>1</a:t>
            </a:r>
            <a:r>
              <a:rPr lang="zh-TW" altLang="en-US" sz="13600" i="0" dirty="0">
                <a:solidFill>
                  <a:srgbClr val="000000"/>
                </a:solidFill>
                <a:effectLst/>
              </a:rPr>
              <a:t>）我們的苦難</a:t>
            </a:r>
          </a:p>
          <a:p>
            <a:pPr marL="800100" lvl="2" indent="0">
              <a:lnSpc>
                <a:spcPts val="3600"/>
              </a:lnSpc>
              <a:spcBef>
                <a:spcPts val="0"/>
              </a:spcBef>
              <a:buNone/>
            </a:pPr>
            <a:r>
              <a:rPr lang="en-US" altLang="zh-TW" sz="13600" i="0" dirty="0">
                <a:solidFill>
                  <a:srgbClr val="000000"/>
                </a:solidFill>
                <a:effectLst/>
              </a:rPr>
              <a:t>2</a:t>
            </a:r>
            <a:r>
              <a:rPr lang="zh-TW" altLang="en-US" sz="13600" i="0" dirty="0">
                <a:solidFill>
                  <a:srgbClr val="000000"/>
                </a:solidFill>
                <a:effectLst/>
              </a:rPr>
              <a:t>）我們的罪</a:t>
            </a:r>
          </a:p>
          <a:p>
            <a:pPr marL="400050" lvl="1" indent="0">
              <a:lnSpc>
                <a:spcPts val="3600"/>
              </a:lnSpc>
              <a:spcBef>
                <a:spcPts val="0"/>
              </a:spcBef>
              <a:buNone/>
            </a:pPr>
            <a:r>
              <a:rPr lang="zh-TW" altLang="en-US" sz="13600" i="0" dirty="0">
                <a:solidFill>
                  <a:srgbClr val="000000"/>
                </a:solidFill>
                <a:effectLst/>
              </a:rPr>
              <a:t>來</a:t>
            </a:r>
            <a:r>
              <a:rPr lang="en-US" altLang="zh-TW" sz="13600" i="0" dirty="0">
                <a:solidFill>
                  <a:srgbClr val="000000"/>
                </a:solidFill>
                <a:effectLst/>
              </a:rPr>
              <a:t>5:2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7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47B3-F1E8-4616-99B3-0FADCE3CF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56237"/>
            <a:ext cx="8596668" cy="1320800"/>
          </a:xfrm>
        </p:spPr>
        <p:txBody>
          <a:bodyPr/>
          <a:lstStyle/>
          <a:p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大使命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--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興旺福音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6058C-9CC5-4113-9E1E-19473C93A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04" y="996910"/>
            <a:ext cx="9415573" cy="444923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zh-TW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</a:t>
            </a:r>
            <a:r>
              <a:rPr lang="zh-TW" altLang="en-US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）信心、見証、敬拜與治理是福音是否在教會忠心的指標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zh-TW" altLang="en-US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信心 </a:t>
            </a:r>
            <a:r>
              <a:rPr lang="en-US" altLang="zh-TW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 </a:t>
            </a:r>
            <a:r>
              <a:rPr lang="zh-TW" altLang="en-US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以神的話為珍貴、專注神的榮耀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zh-TW" altLang="en-US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敬拜 </a:t>
            </a:r>
            <a:r>
              <a:rPr lang="en-US" altLang="zh-TW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 </a:t>
            </a:r>
            <a:r>
              <a:rPr lang="zh-TW" altLang="en-US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伏服在主前、以神為中心、以基督為焦點、順服聖靈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zh-TW" altLang="en-US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見証 </a:t>
            </a:r>
            <a:r>
              <a:rPr lang="en-US" altLang="zh-TW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  </a:t>
            </a:r>
            <a:r>
              <a:rPr lang="zh-TW" altLang="en-US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在禱告中經歷神的大能、福音的大能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zh-TW" altLang="en-US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治理 </a:t>
            </a:r>
            <a:r>
              <a:rPr lang="en-US" altLang="zh-TW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 </a:t>
            </a:r>
            <a:r>
              <a:rPr lang="zh-TW" altLang="en-US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次序與護理</a:t>
            </a:r>
          </a:p>
          <a:p>
            <a:pPr algn="l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altLang="zh-TW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</a:t>
            </a:r>
            <a:r>
              <a:rPr lang="zh-TW" altLang="en-US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）興旺福音的實質行動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zh-TW" altLang="en-US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非洲有句諺語</a:t>
            </a:r>
            <a:r>
              <a:rPr lang="en-US" altLang="zh-TW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zh-TW" altLang="en-US" sz="3400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「你的生活大聲到一個地步、我聽不到你説的話」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54467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EAE3-2FED-497C-8D07-71B6DE09B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685" y="134605"/>
            <a:ext cx="8596668" cy="1320800"/>
          </a:xfrm>
        </p:spPr>
        <p:txBody>
          <a:bodyPr/>
          <a:lstStyle/>
          <a:p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大使命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--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興旺福音</a:t>
            </a: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334BC56-F8EC-4384-A9DA-A2C6551B36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4526" y="856167"/>
            <a:ext cx="9791730" cy="5837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7525" marR="0" lvl="0" indent="-517525" algn="l" defTabSz="914400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v"/>
              <a:tabLst>
                <a:tab pos="517525" algn="l"/>
              </a:tabLst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1）興旺福音的動機與根基、都在於神的話與神的作為。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57200" indent="-457200" defTabSz="914400">
              <a:lnSpc>
                <a:spcPts val="3800"/>
              </a:lnSpc>
              <a:spcAft>
                <a:spcPts val="600"/>
              </a:spcAft>
              <a:buSzTx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2）被造與救贖成就福音使者的身分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17525" marR="0" lvl="0" indent="-517525" algn="l" defTabSz="914400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3）福音的恩典性與審判性 - 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大而可畏與恩慈的神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57200" marR="0" lvl="0" indent="-457200" algn="l" defTabSz="914400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4）信徒與神聯合的事實、與興旺福音的關係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57200" marR="0" lvl="0" indent="-457200" algn="l" defTabSz="914400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5）信心、見証、敬拜與治理是福音是否在教會忠心的指標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17525" marR="0" lvl="0" indent="-517525" algn="l" defTabSz="914400" rtl="0" eaLnBrk="0" fontAlgn="base" latinLnBrk="0" hangingPunct="0">
              <a:lnSpc>
                <a:spcPts val="3800"/>
              </a:lnSpc>
              <a:spcBef>
                <a:spcPct val="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v"/>
              <a:tabLst>
                <a:tab pos="517525" algn="l"/>
              </a:tabLst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6）興旺福音的實質 - 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福音是神的大能、藉由神人二性的耶穌基督從死裏復活的救贖、要救一切相信的人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85103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113</TotalTime>
  <Words>374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Helvetica Neue</vt:lpstr>
      <vt:lpstr>Microsoft JhengHei</vt:lpstr>
      <vt:lpstr>PingFangTC-Regular</vt:lpstr>
      <vt:lpstr>Arial</vt:lpstr>
      <vt:lpstr>Calibri</vt:lpstr>
      <vt:lpstr>Trebuchet MS</vt:lpstr>
      <vt:lpstr>Wingdings</vt:lpstr>
      <vt:lpstr>Wingdings 3</vt:lpstr>
      <vt:lpstr>Facet</vt:lpstr>
      <vt:lpstr>興旺福音</vt:lpstr>
      <vt:lpstr>大使命--興旺福音</vt:lpstr>
      <vt:lpstr>大使命--興旺福音</vt:lpstr>
      <vt:lpstr>大使命--興旺福音</vt:lpstr>
      <vt:lpstr>大使命--興旺福音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智慧溫柔的善行</dc:title>
  <dc:creator>Wltsaiy</dc:creator>
  <cp:lastModifiedBy>Wenling Yueh</cp:lastModifiedBy>
  <cp:revision>24</cp:revision>
  <cp:lastPrinted>2016-04-28T03:56:35Z</cp:lastPrinted>
  <dcterms:created xsi:type="dcterms:W3CDTF">2016-04-28T01:52:58Z</dcterms:created>
  <dcterms:modified xsi:type="dcterms:W3CDTF">2021-06-27T21:11:35Z</dcterms:modified>
</cp:coreProperties>
</file>