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9" roundtripDataSignature="AMtx7mjFPY47/NAbt2YHxwmrtIKlV63z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e5e2f44a14_0_19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 name="Google Shape;194;ge5e2f44a14_0_19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e5e2f44a14_0_2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0" name="Google Shape;200;ge5e2f44a14_0_2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e5e2f44a14_0_2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6" name="Google Shape;206;ge5e2f44a14_0_2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e5e2f44a14_0_2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2" name="Google Shape;212;ge5e2f44a14_0_2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e5e2f44a14_0_25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8" name="Google Shape;218;ge5e2f44a14_0_2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e5e2f44a14_0_27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4" name="Google Shape;224;ge5e2f44a14_0_27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e5e2f44a14_0_28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ge5e2f44a14_0_28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e5e2f44a14_0_30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6" name="Google Shape;236;ge5e2f44a14_0_30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e5e2f44a14_0_3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2" name="Google Shape;242;ge5e2f44a14_0_3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e5e2f44a14_0_3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8" name="Google Shape;248;ge5e2f44a14_0_3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c9c209bf0a_0_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gc9c209bf0a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e5e2f44a14_0_33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4" name="Google Shape;254;ge5e2f44a14_0_3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e5e2f44a14_0_3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0" name="Google Shape;260;ge5e2f44a14_0_3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e5e2f44a14_0_35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6" name="Google Shape;266;ge5e2f44a14_0_3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e5e2f44a14_0_37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2" name="Google Shape;272;ge5e2f44a14_0_3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e5e2f44a14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8" name="Google Shape;278;ge5e2f44a14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e3721ab5b8_0_20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ge3721ab5b8_0_20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e5e2f44a14_0_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Google Shape;158;ge5e2f44a14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e5e2f44a14_0_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ge5e2f44a14_0_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e5e2f44a14_0_15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0" name="Google Shape;170;ge5e2f44a14_0_1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e5e2f44a14_0_16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ge5e2f44a14_0_1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e5e2f44a14_0_17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2" name="Google Shape;182;ge5e2f44a14_0_17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e5e2f44a14_0_18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ge5e2f44a14_0_18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5"/>
          <p:cNvGrpSpPr/>
          <p:nvPr/>
        </p:nvGrpSpPr>
        <p:grpSpPr>
          <a:xfrm>
            <a:off x="0" y="-8467"/>
            <a:ext cx="12192000" cy="6866467"/>
            <a:chOff x="0" y="-8467"/>
            <a:chExt cx="12192000" cy="6866467"/>
          </a:xfrm>
        </p:grpSpPr>
        <p:cxnSp>
          <p:nvCxnSpPr>
            <p:cNvPr id="24" name="Google Shape;24;p5"/>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5"/>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7450"/>
              </a:schemeClr>
            </a:solidFill>
            <a:ln>
              <a:noFill/>
            </a:ln>
          </p:spPr>
        </p:sp>
        <p:sp>
          <p:nvSpPr>
            <p:cNvPr id="27" name="Google Shape;27;p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5"/>
            <p:cNvSpPr/>
            <p:nvPr/>
          </p:nvSpPr>
          <p:spPr>
            <a:xfrm>
              <a:off x="8932333" y="3048000"/>
              <a:ext cx="3259667" cy="3810000"/>
            </a:xfrm>
            <a:prstGeom prst="triangle">
              <a:avLst>
                <a:gd fmla="val 100000" name="adj"/>
              </a:avLst>
            </a:prstGeom>
            <a:solidFill>
              <a:schemeClr val="accent2">
                <a:alpha val="6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7450"/>
              </a:srgbClr>
            </a:solidFill>
            <a:ln>
              <a:noFill/>
            </a:ln>
          </p:spPr>
        </p:sp>
        <p:sp>
          <p:nvSpPr>
            <p:cNvPr id="30" name="Google Shape;30;p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7450"/>
              </a:srgbClr>
            </a:solidFill>
            <a:ln>
              <a:noFill/>
            </a:ln>
          </p:spPr>
        </p:sp>
        <p:sp>
          <p:nvSpPr>
            <p:cNvPr id="31" name="Google Shape;31;p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2352"/>
              </a:schemeClr>
            </a:solidFill>
            <a:ln>
              <a:noFill/>
            </a:ln>
          </p:spPr>
        </p:sp>
        <p:sp>
          <p:nvSpPr>
            <p:cNvPr id="32" name="Google Shape;32;p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5"/>
            <p:cNvSpPr/>
            <p:nvPr/>
          </p:nvSpPr>
          <p:spPr>
            <a:xfrm rot="10800000">
              <a:off x="0" y="0"/>
              <a:ext cx="842596" cy="5666154"/>
            </a:xfrm>
            <a:prstGeom prst="triangle">
              <a:avLst>
                <a:gd fmla="val 100000" name="adj"/>
              </a:avLst>
            </a:prstGeom>
            <a:solidFill>
              <a:schemeClr val="accent1">
                <a:alpha val="82352"/>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5"/>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14"/>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4"/>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3" name="Google Shape;93;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15"/>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5"/>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99" name="Google Shape;99;p15"/>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0" name="Google Shape;100;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03" name="Google Shape;103;p15"/>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4" name="Google Shape;104;p15"/>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8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16"/>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16"/>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8" name="Google Shape;108;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17"/>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7"/>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4" name="Google Shape;114;p17"/>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5" name="Google Shape;115;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18" name="Google Shape;118;p17"/>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9" name="Google Shape;119;p17"/>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18"/>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18"/>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3" name="Google Shape;123;p18"/>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4" name="Google Shape;124;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19"/>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0" name="Google Shape;130;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20"/>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20"/>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6" name="Google Shape;136;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7"/>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48" name="Google Shape;48;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4" name="Google Shape;54;p8"/>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5" name="Google Shape;55;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1" name="Google Shape;61;p9"/>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2" name="Google Shape;62;p9"/>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3" name="Google Shape;63;p9"/>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4" name="Google Shape;64;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1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2"/>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9" name="Google Shape;79;p12"/>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0" name="Google Shape;80;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13"/>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3"/>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0" algn="ctr">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86" name="Google Shape;86;p13"/>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7" name="Google Shape;87;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4"/>
          <p:cNvGrpSpPr/>
          <p:nvPr/>
        </p:nvGrpSpPr>
        <p:grpSpPr>
          <a:xfrm>
            <a:off x="0" y="-8467"/>
            <a:ext cx="12192000" cy="6866467"/>
            <a:chOff x="0" y="-8467"/>
            <a:chExt cx="12192000" cy="6866467"/>
          </a:xfrm>
        </p:grpSpPr>
        <p:cxnSp>
          <p:nvCxnSpPr>
            <p:cNvPr id="7" name="Google Shape;7;p4"/>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4"/>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4"/>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7450"/>
              </a:schemeClr>
            </a:solidFill>
            <a:ln>
              <a:noFill/>
            </a:ln>
          </p:spPr>
        </p:sp>
        <p:sp>
          <p:nvSpPr>
            <p:cNvPr id="10" name="Google Shape;10;p4"/>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4"/>
            <p:cNvSpPr/>
            <p:nvPr/>
          </p:nvSpPr>
          <p:spPr>
            <a:xfrm>
              <a:off x="8932333" y="3048000"/>
              <a:ext cx="3259667" cy="3810000"/>
            </a:xfrm>
            <a:prstGeom prst="triangle">
              <a:avLst>
                <a:gd fmla="val 100000" name="adj"/>
              </a:avLst>
            </a:prstGeom>
            <a:solidFill>
              <a:schemeClr val="accent2">
                <a:alpha val="6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4"/>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7450"/>
              </a:srgbClr>
            </a:solidFill>
            <a:ln>
              <a:noFill/>
            </a:ln>
          </p:spPr>
        </p:sp>
        <p:sp>
          <p:nvSpPr>
            <p:cNvPr id="13" name="Google Shape;13;p4"/>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7450"/>
              </a:srgbClr>
            </a:solidFill>
            <a:ln>
              <a:noFill/>
            </a:ln>
          </p:spPr>
        </p:sp>
        <p:sp>
          <p:nvSpPr>
            <p:cNvPr id="14" name="Google Shape;14;p4"/>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2352"/>
              </a:schemeClr>
            </a:solidFill>
            <a:ln>
              <a:noFill/>
            </a:ln>
          </p:spPr>
        </p:sp>
        <p:sp>
          <p:nvSpPr>
            <p:cNvPr id="15" name="Google Shape;15;p4"/>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4"/>
            <p:cNvSpPr/>
            <p:nvPr/>
          </p:nvSpPr>
          <p:spPr>
            <a:xfrm>
              <a:off x="0" y="4013200"/>
              <a:ext cx="448733" cy="2844800"/>
            </a:xfrm>
            <a:prstGeom prst="triangle">
              <a:avLst>
                <a:gd fmla="val 0" name="adj"/>
              </a:avLst>
            </a:prstGeom>
            <a:solidFill>
              <a:schemeClr val="accent1">
                <a:alpha val="82352"/>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c.thirdmill.org/seminary/lesson.asp/vs/ppe/ln/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946000" y="2465500"/>
            <a:ext cx="8393100" cy="2344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7200"/>
              <a:buNone/>
            </a:pPr>
            <a:r>
              <a:rPr lang="en-US" sz="6700"/>
              <a:t>保罗的監獄書信</a:t>
            </a:r>
            <a:endParaRPr sz="6700"/>
          </a:p>
          <a:p>
            <a:pPr indent="0" lvl="0" marL="0" rtl="0" algn="l">
              <a:lnSpc>
                <a:spcPct val="100000"/>
              </a:lnSpc>
              <a:spcBef>
                <a:spcPts val="0"/>
              </a:spcBef>
              <a:spcAft>
                <a:spcPts val="0"/>
              </a:spcAft>
              <a:buSzPts val="7200"/>
              <a:buNone/>
            </a:pPr>
            <a:r>
              <a:rPr lang="en-US"/>
              <a:t> </a:t>
            </a:r>
            <a:endParaRPr/>
          </a:p>
          <a:p>
            <a:pPr indent="0" lvl="0" marL="0" rtl="0" algn="l">
              <a:lnSpc>
                <a:spcPct val="100000"/>
              </a:lnSpc>
              <a:spcBef>
                <a:spcPts val="0"/>
              </a:spcBef>
              <a:spcAft>
                <a:spcPts val="0"/>
              </a:spcAft>
              <a:buSzPts val="7200"/>
              <a:buNone/>
            </a:pPr>
            <a:r>
              <a:rPr lang="en-US"/>
              <a:t>第二课 ：保罗和歌罗西人</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e5e2f44a14_0_197"/>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197" name="Google Shape;197;ge5e2f44a14_0_197"/>
          <p:cNvSpPr txBox="1"/>
          <p:nvPr>
            <p:ph idx="1" type="body"/>
          </p:nvPr>
        </p:nvSpPr>
        <p:spPr>
          <a:xfrm>
            <a:off x="677325" y="12462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p>
          <a:p>
            <a:pPr indent="-355600" lvl="1" marL="914400" rtl="0" algn="l">
              <a:lnSpc>
                <a:spcPct val="115000"/>
              </a:lnSpc>
              <a:spcBef>
                <a:spcPts val="0"/>
              </a:spcBef>
              <a:spcAft>
                <a:spcPts val="0"/>
              </a:spcAft>
              <a:buClr>
                <a:srgbClr val="3F3F3F"/>
              </a:buClr>
              <a:buSzPts val="2000"/>
              <a:buChar char="○"/>
            </a:pPr>
            <a:r>
              <a:rPr b="1" lang="en-US" sz="1900" u="sng"/>
              <a:t>基督的超越性 </a:t>
            </a:r>
            <a:r>
              <a:rPr lang="en-US" sz="1900"/>
              <a:t>(歌罗西书1章15到20节)</a:t>
            </a:r>
            <a:endParaRPr b="1" sz="1900" u="sng"/>
          </a:p>
          <a:p>
            <a:pPr indent="-355598" lvl="2" marL="1371600" rtl="0" algn="l">
              <a:lnSpc>
                <a:spcPct val="115000"/>
              </a:lnSpc>
              <a:spcBef>
                <a:spcPts val="0"/>
              </a:spcBef>
              <a:spcAft>
                <a:spcPts val="0"/>
              </a:spcAft>
              <a:buClr>
                <a:schemeClr val="dk1"/>
              </a:buClr>
              <a:buSzPts val="2000"/>
              <a:buChar char="►"/>
            </a:pPr>
            <a:r>
              <a:rPr lang="en-US" sz="1900">
                <a:solidFill>
                  <a:schemeClr val="dk1"/>
                </a:solidFill>
                <a:highlight>
                  <a:schemeClr val="lt1"/>
                </a:highlight>
              </a:rPr>
              <a:t>保罗所传的福音是，神将万有挽回到原来无罪且承受永远祝福的状态。祂是借着耶稣基督，且唯独借着祂，成就这样的救赎。唯有透过耶稣，罪才得赦免，而蒙神的接纳。人们在耶稣里，就能自由的亲近神，并得到祂的祝福，根本无需透过假教师所宣讲的那些无能无力的天使诸灵。</a:t>
            </a:r>
            <a:endParaRPr sz="1900">
              <a:solidFill>
                <a:schemeClr val="dk1"/>
              </a:solidFill>
              <a:highlight>
                <a:schemeClr val="lt1"/>
              </a:highlight>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highlight>
                  <a:schemeClr val="lt1"/>
                </a:highlight>
              </a:rPr>
              <a:t>至少在六方面—基督是神的形像，是首生的，是万有的缔造者，是至高的主宰，是神的肉身显现，和是万有与神和好的唯一中保，这些特质使得基督远超乎歌罗西的假教师们所尊崇的那些所谓的神祗。</a:t>
            </a:r>
            <a:endParaRPr sz="1900">
              <a:solidFill>
                <a:schemeClr val="dk1"/>
              </a:solidFill>
              <a:highlight>
                <a:schemeClr val="lt1"/>
              </a:highlight>
            </a:endParaRPr>
          </a:p>
          <a:p>
            <a:pPr indent="0" lvl="0" marL="2286000" rtl="0" algn="l">
              <a:lnSpc>
                <a:spcPct val="115000"/>
              </a:lnSpc>
              <a:spcBef>
                <a:spcPts val="0"/>
              </a:spcBef>
              <a:spcAft>
                <a:spcPts val="0"/>
              </a:spcAft>
              <a:buNone/>
            </a:pPr>
            <a:r>
              <a:t/>
            </a:r>
            <a:endParaRPr sz="1900">
              <a:solidFill>
                <a:schemeClr val="dk1"/>
              </a:solidFill>
              <a:highlight>
                <a:schemeClr val="lt1"/>
              </a:highlight>
            </a:endParaRPr>
          </a:p>
          <a:p>
            <a:pPr indent="0" lvl="0" marL="457200" rtl="0" algn="l">
              <a:lnSpc>
                <a:spcPct val="115000"/>
              </a:lnSpc>
              <a:spcBef>
                <a:spcPts val="0"/>
              </a:spcBef>
              <a:spcAft>
                <a:spcPts val="0"/>
              </a:spcAft>
              <a:buNone/>
            </a:pPr>
            <a:r>
              <a:t/>
            </a:r>
            <a:endParaRPr sz="1900"/>
          </a:p>
          <a:p>
            <a:pPr indent="0" lvl="0" marL="0" rtl="0" algn="l">
              <a:lnSpc>
                <a:spcPct val="115000"/>
              </a:lnSpc>
              <a:spcBef>
                <a:spcPts val="0"/>
              </a:spcBef>
              <a:spcAft>
                <a:spcPts val="0"/>
              </a:spcAft>
              <a:buNone/>
            </a:pPr>
            <a:r>
              <a:t/>
            </a:r>
            <a:endParaRPr b="1" sz="2400">
              <a:solidFill>
                <a:srgbClr val="3F3F3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ge5e2f44a14_0_216"/>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03" name="Google Shape;203;ge5e2f44a14_0_216"/>
          <p:cNvSpPr txBox="1"/>
          <p:nvPr>
            <p:ph idx="1" type="body"/>
          </p:nvPr>
        </p:nvSpPr>
        <p:spPr>
          <a:xfrm>
            <a:off x="677325" y="12462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solidFill>
                <a:schemeClr val="dk1"/>
              </a:solidFill>
              <a:highlight>
                <a:schemeClr val="lt1"/>
              </a:highlight>
            </a:endParaRPr>
          </a:p>
          <a:p>
            <a:pPr indent="-342900" lvl="1" marL="914400" rtl="0" algn="l">
              <a:lnSpc>
                <a:spcPct val="115000"/>
              </a:lnSpc>
              <a:spcBef>
                <a:spcPts val="0"/>
              </a:spcBef>
              <a:spcAft>
                <a:spcPts val="0"/>
              </a:spcAft>
              <a:buClr>
                <a:schemeClr val="dk1"/>
              </a:buClr>
              <a:buSzPts val="1800"/>
              <a:buChar char="○"/>
            </a:pPr>
            <a:r>
              <a:rPr b="1" lang="en-US" sz="1800" u="sng">
                <a:solidFill>
                  <a:schemeClr val="dk1"/>
                </a:solidFill>
                <a:highlight>
                  <a:schemeClr val="lt1"/>
                </a:highlight>
              </a:rPr>
              <a:t>基督使者的至高职分 </a:t>
            </a:r>
            <a:r>
              <a:rPr lang="en-US" sz="1800"/>
              <a:t>(歌罗西书1章21到</a:t>
            </a:r>
            <a:r>
              <a:rPr lang="en-US" sz="1800">
                <a:solidFill>
                  <a:schemeClr val="dk1"/>
                </a:solidFill>
                <a:highlight>
                  <a:schemeClr val="lt1"/>
                </a:highlight>
              </a:rPr>
              <a:t>2章5节</a:t>
            </a:r>
            <a:r>
              <a:rPr lang="en-US" sz="1800"/>
              <a:t>)</a:t>
            </a:r>
            <a:endParaRPr b="1" sz="1800" u="sng">
              <a:solidFill>
                <a:schemeClr val="dk1"/>
              </a:solidFill>
              <a:highlight>
                <a:schemeClr val="lt1"/>
              </a:highlight>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基督的至尊至高超乎所有的天使诸灵。基督使者因着基督是超乎所有的假神，</a:t>
            </a:r>
            <a:r>
              <a:rPr lang="en-US" sz="1800">
                <a:solidFill>
                  <a:schemeClr val="dk1"/>
                </a:solidFill>
                <a:highlight>
                  <a:schemeClr val="lt1"/>
                </a:highlight>
              </a:rPr>
              <a:t>他們也擁有</a:t>
            </a:r>
            <a:r>
              <a:rPr lang="en-US" sz="1800">
                <a:solidFill>
                  <a:schemeClr val="dk1"/>
                </a:solidFill>
                <a:highlight>
                  <a:schemeClr val="lt1"/>
                </a:highlight>
              </a:rPr>
              <a:t>超乎那些事奉假神的人的</a:t>
            </a:r>
            <a:r>
              <a:rPr lang="en-US" sz="1800">
                <a:solidFill>
                  <a:schemeClr val="dk1"/>
                </a:solidFill>
                <a:highlight>
                  <a:schemeClr val="lt1"/>
                </a:highlight>
              </a:rPr>
              <a:t>至高职份</a:t>
            </a:r>
            <a:endParaRPr sz="1800">
              <a:solidFill>
                <a:schemeClr val="dk1"/>
              </a:solidFill>
              <a:highlight>
                <a:schemeClr val="lt1"/>
              </a:highlight>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highlight>
                  <a:srgbClr val="FFFF00"/>
                </a:highlight>
              </a:rPr>
              <a:t>歌罗西信徒借着福音已经得到与神和好的福分</a:t>
            </a:r>
            <a:endParaRPr sz="1800">
              <a:solidFill>
                <a:schemeClr val="dk1"/>
              </a:solidFill>
              <a:highlight>
                <a:srgbClr val="FFFF00"/>
              </a:highlight>
            </a:endParaRPr>
          </a:p>
          <a:p>
            <a:pPr indent="-342898" lvl="4" marL="22860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a:t>
            </a:r>
            <a:r>
              <a:rPr b="1" lang="en-US" sz="1800">
                <a:solidFill>
                  <a:schemeClr val="dk1"/>
                </a:solidFill>
                <a:highlight>
                  <a:schemeClr val="lt1"/>
                </a:highlight>
              </a:rPr>
              <a:t>但如今他借着基督的肉身受死，</a:t>
            </a:r>
            <a:r>
              <a:rPr b="1" lang="en-US" sz="1800" u="sng">
                <a:solidFill>
                  <a:schemeClr val="dk1"/>
                </a:solidFill>
                <a:highlight>
                  <a:schemeClr val="lt1"/>
                </a:highlight>
              </a:rPr>
              <a:t>叫你们与自己和好</a:t>
            </a:r>
            <a:r>
              <a:rPr b="1" lang="en-US" sz="1800">
                <a:solidFill>
                  <a:schemeClr val="dk1"/>
                </a:solidFill>
                <a:highlight>
                  <a:schemeClr val="lt1"/>
                </a:highlight>
              </a:rPr>
              <a:t>，都成了圣洁，没有瑕疵，无可责备，把你们引到自己面前…….这福音就是你们所听过的……我保罗也作了这福音的执事。”</a:t>
            </a:r>
            <a:r>
              <a:rPr lang="en-US" sz="1800">
                <a:solidFill>
                  <a:schemeClr val="dk1"/>
                </a:solidFill>
                <a:highlight>
                  <a:schemeClr val="lt1"/>
                </a:highlight>
              </a:rPr>
              <a:t>（歌罗西书1:22-23）</a:t>
            </a:r>
            <a:endParaRPr sz="1800">
              <a:solidFill>
                <a:schemeClr val="dk1"/>
              </a:solidFill>
              <a:highlight>
                <a:schemeClr val="lt1"/>
              </a:highlight>
            </a:endParaRPr>
          </a:p>
          <a:p>
            <a:pPr indent="-342898" lvl="4" marL="22860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基督的传道人有崇高的职份，因为他们所传的福音的确能使相信的人与神和好。假教师根本无法促成这样的和好，他们所谓的福音没有任何救赎的能力。</a:t>
            </a:r>
            <a:endParaRPr sz="1800">
              <a:solidFill>
                <a:schemeClr val="dk1"/>
              </a:solidFill>
              <a:highlight>
                <a:schemeClr val="lt1"/>
              </a:highlight>
            </a:endParaRPr>
          </a:p>
          <a:p>
            <a:pPr indent="-342898" lvl="4" marL="22860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歌罗西的信徒已因着神的传道人所传讲的真福音，而经历了真正与神的和好。他们的罪已蒙赦免，且穿戴着基督的公义，侍立在神的面前。这已足以鼓舞他们相信保罗的话语，而弃绝那些假教师们。</a:t>
            </a:r>
            <a:endParaRPr sz="1800">
              <a:solidFill>
                <a:schemeClr val="dk1"/>
              </a:solidFill>
              <a:highlight>
                <a:schemeClr val="lt1"/>
              </a:highlight>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highlight>
                  <a:srgbClr val="FFFF00"/>
                </a:highlight>
              </a:rPr>
              <a:t>保罗提到他的无私心态，明讲他作為基督的使者是为了教会而受苦</a:t>
            </a:r>
            <a:endParaRPr sz="1800">
              <a:solidFill>
                <a:schemeClr val="dk1"/>
              </a:solidFill>
              <a:highlight>
                <a:srgbClr val="FFFF00"/>
              </a:highlight>
            </a:endParaRPr>
          </a:p>
          <a:p>
            <a:pPr indent="-342898" lvl="4" marL="2286000" rtl="0" algn="l">
              <a:lnSpc>
                <a:spcPct val="115000"/>
              </a:lnSpc>
              <a:spcBef>
                <a:spcPts val="0"/>
              </a:spcBef>
              <a:spcAft>
                <a:spcPts val="0"/>
              </a:spcAft>
              <a:buClr>
                <a:schemeClr val="dk1"/>
              </a:buClr>
              <a:buSzPts val="1800"/>
              <a:buChar char="►"/>
            </a:pPr>
            <a:r>
              <a:rPr b="1" lang="en-US" sz="1800">
                <a:solidFill>
                  <a:schemeClr val="dk1"/>
                </a:solidFill>
                <a:highlight>
                  <a:schemeClr val="lt1"/>
                </a:highlight>
              </a:rPr>
              <a:t>“现在我为……基督的身体……要在我肉身上补满基督患难的缺欠”</a:t>
            </a:r>
            <a:r>
              <a:rPr lang="en-US" sz="1800">
                <a:solidFill>
                  <a:schemeClr val="dk1"/>
                </a:solidFill>
                <a:highlight>
                  <a:schemeClr val="lt1"/>
                </a:highlight>
              </a:rPr>
              <a:t>（歌罗西书1：24）</a:t>
            </a:r>
            <a:endParaRPr sz="1800">
              <a:solidFill>
                <a:schemeClr val="dk1"/>
              </a:solidFill>
              <a:highlight>
                <a:schemeClr val="lt1"/>
              </a:highlight>
            </a:endParaRPr>
          </a:p>
          <a:p>
            <a:pPr indent="-342898" lvl="4" marL="2286000" rtl="0" algn="l">
              <a:lnSpc>
                <a:spcPct val="115000"/>
              </a:lnSpc>
              <a:spcBef>
                <a:spcPts val="0"/>
              </a:spcBef>
              <a:spcAft>
                <a:spcPts val="0"/>
              </a:spcAft>
              <a:buClr>
                <a:schemeClr val="dk1"/>
              </a:buClr>
              <a:buSzPts val="1800"/>
              <a:buChar char="►"/>
            </a:pPr>
            <a:r>
              <a:rPr lang="en-US" sz="1800">
                <a:solidFill>
                  <a:schemeClr val="dk1"/>
                </a:solidFill>
              </a:rPr>
              <a:t>保罗的受苦使教会得着益处，藉此，他能够有效的见证福音，激励教会，以及成全基督的苦难。保罗以此表明基督的使者或传道人远比假教师们更无私心，更为教会着想。</a:t>
            </a:r>
            <a:endParaRPr sz="1800"/>
          </a:p>
          <a:p>
            <a:pPr indent="0" lvl="0" marL="0" rtl="0" algn="l">
              <a:lnSpc>
                <a:spcPct val="115000"/>
              </a:lnSpc>
              <a:spcBef>
                <a:spcPts val="0"/>
              </a:spcBef>
              <a:spcAft>
                <a:spcPts val="0"/>
              </a:spcAft>
              <a:buNone/>
            </a:pPr>
            <a:r>
              <a:t/>
            </a:r>
            <a:endParaRPr b="1" sz="2400">
              <a:solidFill>
                <a:srgbClr val="3F3F3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ge5e2f44a14_0_225"/>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09" name="Google Shape;209;ge5e2f44a14_0_225"/>
          <p:cNvSpPr txBox="1"/>
          <p:nvPr>
            <p:ph idx="1" type="body"/>
          </p:nvPr>
        </p:nvSpPr>
        <p:spPr>
          <a:xfrm>
            <a:off x="677325" y="12462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solidFill>
                <a:schemeClr val="dk1"/>
              </a:solidFill>
              <a:highlight>
                <a:schemeClr val="lt1"/>
              </a:highlight>
            </a:endParaRPr>
          </a:p>
          <a:p>
            <a:pPr indent="-342900" lvl="1" marL="914400" rtl="0" algn="l">
              <a:lnSpc>
                <a:spcPct val="115000"/>
              </a:lnSpc>
              <a:spcBef>
                <a:spcPts val="0"/>
              </a:spcBef>
              <a:spcAft>
                <a:spcPts val="0"/>
              </a:spcAft>
              <a:buClr>
                <a:schemeClr val="dk1"/>
              </a:buClr>
              <a:buSzPts val="1800"/>
              <a:buChar char="○"/>
            </a:pPr>
            <a:r>
              <a:rPr b="1" lang="en-US" sz="1800" u="sng">
                <a:solidFill>
                  <a:schemeClr val="dk1"/>
                </a:solidFill>
                <a:highlight>
                  <a:schemeClr val="lt1"/>
                </a:highlight>
              </a:rPr>
              <a:t>基督使者的至高职分 </a:t>
            </a:r>
            <a:r>
              <a:rPr lang="en-US" sz="1800"/>
              <a:t>(歌罗西书1章21到</a:t>
            </a:r>
            <a:r>
              <a:rPr lang="en-US" sz="1800">
                <a:solidFill>
                  <a:schemeClr val="dk1"/>
                </a:solidFill>
                <a:highlight>
                  <a:schemeClr val="lt1"/>
                </a:highlight>
              </a:rPr>
              <a:t>2章5节</a:t>
            </a:r>
            <a:r>
              <a:rPr lang="en-US" sz="1800"/>
              <a:t>)</a:t>
            </a:r>
            <a:endParaRPr b="1" sz="1800" u="sng">
              <a:solidFill>
                <a:schemeClr val="dk1"/>
              </a:solidFill>
              <a:highlight>
                <a:schemeClr val="lt1"/>
              </a:highlight>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基督的至尊至高超乎所有的天使诸灵。基督使者因着基督是超乎所有的假神，他們也擁有超乎那些事奉假神的人的至高职份</a:t>
            </a:r>
            <a:endParaRPr sz="1800">
              <a:solidFill>
                <a:schemeClr val="dk1"/>
              </a:solidFill>
              <a:highlight>
                <a:schemeClr val="lt1"/>
              </a:highlight>
            </a:endParaRPr>
          </a:p>
          <a:p>
            <a:pPr indent="-342898" lvl="3" marL="1828800" rtl="0" algn="l">
              <a:lnSpc>
                <a:spcPct val="115000"/>
              </a:lnSpc>
              <a:spcBef>
                <a:spcPts val="0"/>
              </a:spcBef>
              <a:spcAft>
                <a:spcPts val="0"/>
              </a:spcAft>
              <a:buClr>
                <a:schemeClr val="dk1"/>
              </a:buClr>
              <a:buSzPts val="1800"/>
              <a:buChar char="►"/>
            </a:pPr>
            <a:r>
              <a:rPr lang="en-US" sz="1900">
                <a:solidFill>
                  <a:schemeClr val="dk1"/>
                </a:solidFill>
                <a:highlight>
                  <a:srgbClr val="FFFF00"/>
                </a:highlight>
              </a:rPr>
              <a:t>保罗的神圣的职份</a:t>
            </a:r>
            <a:endParaRPr sz="1800">
              <a:solidFill>
                <a:schemeClr val="dk1"/>
              </a:solidFill>
              <a:highlight>
                <a:srgbClr val="FFFF00"/>
              </a:highlight>
            </a:endParaRPr>
          </a:p>
          <a:p>
            <a:pPr indent="-342898" lvl="4" marL="2286000" rtl="0" algn="l">
              <a:lnSpc>
                <a:spcPct val="115000"/>
              </a:lnSpc>
              <a:spcBef>
                <a:spcPts val="0"/>
              </a:spcBef>
              <a:spcAft>
                <a:spcPts val="0"/>
              </a:spcAft>
              <a:buClr>
                <a:schemeClr val="dk1"/>
              </a:buClr>
              <a:buSzPts val="1800"/>
              <a:buChar char="►"/>
            </a:pPr>
            <a:r>
              <a:rPr b="1" lang="en-US" sz="1800">
                <a:solidFill>
                  <a:schemeClr val="dk1"/>
                </a:solidFill>
                <a:highlight>
                  <a:schemeClr val="lt1"/>
                </a:highlight>
              </a:rPr>
              <a:t>“</a:t>
            </a:r>
            <a:r>
              <a:rPr b="1" lang="en-US" sz="1900">
                <a:solidFill>
                  <a:schemeClr val="dk1"/>
                </a:solidFill>
              </a:rPr>
              <a:t>我照神为你们所赐我的职分作了教会的执事，要把神的道理传得全备。</a:t>
            </a:r>
            <a:r>
              <a:rPr lang="en-US" sz="1900">
                <a:solidFill>
                  <a:schemeClr val="dk1"/>
                </a:solidFill>
              </a:rPr>
              <a:t>（歌罗西书1：25）</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神自己呼召保罗成为使徒。不像歌罗西的假教师们是自我任命，保罗的使徒身份是神亲自任命的。</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保罗年轻的时候，曾大力迫害教会。然而复活的耶稣基督向他显现，且使他全然归主；就在那时，耶稣任命保罗为祂的使徒，给他权柄，代表耶稣去传讲福音。这意味着保罗的权柄是远超乎那些假教师们</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假教师们借用的是拜偶像的人所衍生的理念。与保罗不同，神并没有给他们权柄，去代表神说话；也没有呼召他们去教导教会。</a:t>
            </a:r>
            <a:endParaRPr sz="1900">
              <a:solidFill>
                <a:schemeClr val="dk1"/>
              </a:solidFill>
            </a:endParaRPr>
          </a:p>
          <a:p>
            <a:pPr indent="-349248" lvl="5" marL="2743200" rtl="0" algn="l">
              <a:lnSpc>
                <a:spcPct val="115000"/>
              </a:lnSpc>
              <a:spcBef>
                <a:spcPts val="0"/>
              </a:spcBef>
              <a:spcAft>
                <a:spcPts val="0"/>
              </a:spcAft>
              <a:buClr>
                <a:schemeClr val="dk1"/>
              </a:buClr>
              <a:buSzPts val="1900"/>
              <a:buChar char="►"/>
            </a:pPr>
            <a:r>
              <a:rPr b="1" lang="en-US" sz="1900">
                <a:solidFill>
                  <a:schemeClr val="dk1"/>
                </a:solidFill>
              </a:rPr>
              <a:t>“你们要谨慎，恐怕有人用他的【哲】理学，和虚空的妄言，不照着基督，乃照人间的遗传，和世上的小学，就把你们掳去。</a:t>
            </a:r>
            <a:r>
              <a:rPr lang="en-US" sz="1900">
                <a:solidFill>
                  <a:schemeClr val="dk1"/>
                </a:solidFill>
              </a:rPr>
              <a:t>”（歌罗西书2：8）​​</a:t>
            </a:r>
            <a:endParaRPr sz="19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ge5e2f44a14_0_238"/>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15" name="Google Shape;215;ge5e2f44a14_0_238"/>
          <p:cNvSpPr txBox="1"/>
          <p:nvPr>
            <p:ph idx="1" type="body"/>
          </p:nvPr>
        </p:nvSpPr>
        <p:spPr>
          <a:xfrm>
            <a:off x="677325" y="12462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solidFill>
                <a:schemeClr val="dk1"/>
              </a:solidFill>
              <a:highlight>
                <a:schemeClr val="lt1"/>
              </a:highlight>
            </a:endParaRPr>
          </a:p>
          <a:p>
            <a:pPr indent="-342900" lvl="1" marL="914400" rtl="0" algn="l">
              <a:lnSpc>
                <a:spcPct val="115000"/>
              </a:lnSpc>
              <a:spcBef>
                <a:spcPts val="0"/>
              </a:spcBef>
              <a:spcAft>
                <a:spcPts val="0"/>
              </a:spcAft>
              <a:buClr>
                <a:schemeClr val="dk1"/>
              </a:buClr>
              <a:buSzPts val="1800"/>
              <a:buChar char="○"/>
            </a:pPr>
            <a:r>
              <a:rPr b="1" lang="en-US" sz="1800" u="sng">
                <a:solidFill>
                  <a:schemeClr val="dk1"/>
                </a:solidFill>
                <a:highlight>
                  <a:schemeClr val="lt1"/>
                </a:highlight>
              </a:rPr>
              <a:t>基督使者的至高职分 </a:t>
            </a:r>
            <a:r>
              <a:rPr lang="en-US" sz="1800"/>
              <a:t>(歌罗西书1章21到</a:t>
            </a:r>
            <a:r>
              <a:rPr lang="en-US" sz="1800">
                <a:solidFill>
                  <a:schemeClr val="dk1"/>
                </a:solidFill>
                <a:highlight>
                  <a:schemeClr val="lt1"/>
                </a:highlight>
              </a:rPr>
              <a:t>2章5节</a:t>
            </a:r>
            <a:r>
              <a:rPr lang="en-US" sz="1800"/>
              <a:t>)</a:t>
            </a:r>
            <a:endParaRPr b="1" sz="1800" u="sng">
              <a:solidFill>
                <a:schemeClr val="dk1"/>
              </a:solidFill>
              <a:highlight>
                <a:schemeClr val="lt1"/>
              </a:highlight>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基督的至尊至高超乎所有的天使诸灵。基督使者因着基督是超乎所有的假神，他們也擁有超乎那些事奉假神的人的至高职份</a:t>
            </a:r>
            <a:endParaRPr sz="1800">
              <a:solidFill>
                <a:schemeClr val="dk1"/>
              </a:solidFill>
              <a:highlight>
                <a:schemeClr val="lt1"/>
              </a:highlight>
            </a:endParaRPr>
          </a:p>
          <a:p>
            <a:pPr indent="-342898" lvl="3" marL="1828800" rtl="0" algn="l">
              <a:lnSpc>
                <a:spcPct val="115000"/>
              </a:lnSpc>
              <a:spcBef>
                <a:spcPts val="0"/>
              </a:spcBef>
              <a:spcAft>
                <a:spcPts val="0"/>
              </a:spcAft>
              <a:buClr>
                <a:schemeClr val="dk1"/>
              </a:buClr>
              <a:buSzPts val="1800"/>
              <a:buChar char="►"/>
            </a:pPr>
            <a:r>
              <a:rPr lang="en-US" sz="1900">
                <a:solidFill>
                  <a:schemeClr val="dk1"/>
                </a:solidFill>
                <a:highlight>
                  <a:srgbClr val="FFFF00"/>
                </a:highlight>
              </a:rPr>
              <a:t>保罗领受的启示远超乎假教师们所宣讲的</a:t>
            </a:r>
            <a:endParaRPr sz="1800">
              <a:solidFill>
                <a:schemeClr val="dk1"/>
              </a:solidFill>
              <a:highlight>
                <a:srgbClr val="FFFF00"/>
              </a:highlight>
            </a:endParaRPr>
          </a:p>
          <a:p>
            <a:pPr indent="-342898" lvl="4" marL="2286000" rtl="0" algn="l">
              <a:lnSpc>
                <a:spcPct val="115000"/>
              </a:lnSpc>
              <a:spcBef>
                <a:spcPts val="0"/>
              </a:spcBef>
              <a:spcAft>
                <a:spcPts val="0"/>
              </a:spcAft>
              <a:buClr>
                <a:schemeClr val="dk1"/>
              </a:buClr>
              <a:buSzPts val="1800"/>
              <a:buChar char="►"/>
            </a:pPr>
            <a:r>
              <a:rPr b="1" lang="en-US" sz="1800">
                <a:solidFill>
                  <a:schemeClr val="dk1"/>
                </a:solidFill>
                <a:highlight>
                  <a:schemeClr val="lt1"/>
                </a:highlight>
              </a:rPr>
              <a:t>“</a:t>
            </a:r>
            <a:r>
              <a:rPr b="1" lang="en-US" sz="1900">
                <a:solidFill>
                  <a:schemeClr val="dk1"/>
                </a:solidFill>
              </a:rPr>
              <a:t>我说这话，免得有人用花言巧语迷惑你们。”</a:t>
            </a:r>
            <a:r>
              <a:rPr lang="en-US" sz="1900">
                <a:solidFill>
                  <a:schemeClr val="dk1"/>
                </a:solidFill>
              </a:rPr>
              <a:t>（歌罗西书2：4）</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保罗说假教师所讲的话是「欺哄迷惑人」。相反的，他的话语则启示出真理，能帮助基督徒避开假教师的欺哄</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保罗形容那些他所得的启示是神已经向他显明的「奥秘」，是「智慧和知识的宝藏」—— 就是基于基督的受死为祭，以及人透过信心来接受，人能得以与神和好，并在祂的国度里有份。这福音的宣告比假教师所传讲的任何东西都更加美好</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highlight>
                  <a:srgbClr val="FFFF00"/>
                </a:highlight>
              </a:rPr>
              <a:t>基督的使者领受的能力，也是神所赏赐的</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b="1" lang="en-US" sz="1900">
                <a:solidFill>
                  <a:schemeClr val="dk1"/>
                </a:solidFill>
              </a:rPr>
              <a:t>“我也为此劳苦，照着他在我里面运用的大能，尽心竭力。”</a:t>
            </a:r>
            <a:r>
              <a:rPr lang="en-US" sz="1900">
                <a:solidFill>
                  <a:schemeClr val="dk1"/>
                </a:solidFill>
              </a:rPr>
              <a:t>（歌罗西书1：29）</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保罗不是用自己的力量去工作。是神任命他为使徒，给他能力，差遣他去传福音并为此受苦。圣灵给保罗惊人的恩赐，赐给他传讲的话语和传讲的机会，并以神迹印证他所传的信息，使得保罗能在世上扩展神的国度。</a:t>
            </a:r>
            <a:endParaRPr sz="1900">
              <a:solidFill>
                <a:schemeClr val="dk1"/>
              </a:solidFill>
            </a:endParaRPr>
          </a:p>
          <a:p>
            <a:pPr indent="0" lvl="0" marL="0" rtl="0" algn="l">
              <a:lnSpc>
                <a:spcPct val="115000"/>
              </a:lnSpc>
              <a:spcBef>
                <a:spcPts val="0"/>
              </a:spcBef>
              <a:spcAft>
                <a:spcPts val="0"/>
              </a:spcAft>
              <a:buNone/>
            </a:pPr>
            <a:r>
              <a:t/>
            </a:r>
            <a:endParaRPr sz="19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ge5e2f44a14_0_251"/>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21" name="Google Shape;221;ge5e2f44a14_0_251"/>
          <p:cNvSpPr txBox="1"/>
          <p:nvPr>
            <p:ph idx="1" type="body"/>
          </p:nvPr>
        </p:nvSpPr>
        <p:spPr>
          <a:xfrm>
            <a:off x="677325" y="10938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solidFill>
                <a:schemeClr val="dk1"/>
              </a:solidFill>
              <a:highlight>
                <a:schemeClr val="lt1"/>
              </a:highlight>
            </a:endParaRPr>
          </a:p>
          <a:p>
            <a:pPr indent="-342900" lvl="1" marL="914400" rtl="0" algn="l">
              <a:lnSpc>
                <a:spcPct val="115000"/>
              </a:lnSpc>
              <a:spcBef>
                <a:spcPts val="0"/>
              </a:spcBef>
              <a:spcAft>
                <a:spcPts val="0"/>
              </a:spcAft>
              <a:buClr>
                <a:schemeClr val="dk1"/>
              </a:buClr>
              <a:buSzPts val="1800"/>
              <a:buChar char="○"/>
            </a:pPr>
            <a:r>
              <a:rPr b="1" lang="en-US" sz="1900" u="sng">
                <a:solidFill>
                  <a:schemeClr val="dk1"/>
                </a:solidFill>
              </a:rPr>
              <a:t>基督救赎的无与伦比</a:t>
            </a:r>
            <a:r>
              <a:rPr b="1" lang="en-US" sz="1800" u="sng">
                <a:solidFill>
                  <a:schemeClr val="dk1"/>
                </a:solidFill>
                <a:highlight>
                  <a:schemeClr val="lt1"/>
                </a:highlight>
              </a:rPr>
              <a:t> </a:t>
            </a:r>
            <a:r>
              <a:rPr lang="en-US" sz="1800"/>
              <a:t>(歌罗西书2章6</a:t>
            </a:r>
            <a:r>
              <a:rPr lang="en-US" sz="1800">
                <a:solidFill>
                  <a:schemeClr val="dk1"/>
                </a:solidFill>
                <a:highlight>
                  <a:schemeClr val="lt1"/>
                </a:highlight>
              </a:rPr>
              <a:t>节</a:t>
            </a:r>
            <a:r>
              <a:rPr lang="en-US" sz="1800"/>
              <a:t>到</a:t>
            </a:r>
            <a:r>
              <a:rPr lang="en-US" sz="1800">
                <a:solidFill>
                  <a:schemeClr val="dk1"/>
                </a:solidFill>
                <a:highlight>
                  <a:schemeClr val="lt1"/>
                </a:highlight>
              </a:rPr>
              <a:t>2章23节</a:t>
            </a:r>
            <a:r>
              <a:rPr lang="en-US" sz="1800"/>
              <a:t>)</a:t>
            </a:r>
            <a:endParaRPr b="1" sz="1800" u="sng">
              <a:solidFill>
                <a:schemeClr val="dk1"/>
              </a:solidFill>
              <a:highlight>
                <a:schemeClr val="lt1"/>
              </a:highlight>
            </a:endParaRPr>
          </a:p>
          <a:p>
            <a:pPr indent="-342898" lvl="2" marL="1371600" rtl="0" algn="l">
              <a:lnSpc>
                <a:spcPct val="115000"/>
              </a:lnSpc>
              <a:spcBef>
                <a:spcPts val="0"/>
              </a:spcBef>
              <a:spcAft>
                <a:spcPts val="0"/>
              </a:spcAft>
              <a:buClr>
                <a:schemeClr val="dk1"/>
              </a:buClr>
              <a:buSzPts val="1800"/>
              <a:buChar char="►"/>
            </a:pPr>
            <a:r>
              <a:rPr lang="en-US" sz="1900">
                <a:solidFill>
                  <a:schemeClr val="dk1"/>
                </a:solidFill>
              </a:rPr>
              <a:t>颂扬与基督联结的生命 （歌罗西书2章6到15节）</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基督具有掌管一切的神圣权柄。信徒因着与基督联结，也分享了这样的神圣权柄。</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b="1" lang="en-US" sz="1900">
                <a:solidFill>
                  <a:schemeClr val="dk1"/>
                </a:solidFill>
              </a:rPr>
              <a:t>“因为神本性一切的丰盛，都有形有体地居住在基督里面，你们在他里面也得了丰盛。他是各样执政掌权者的元首。”</a:t>
            </a:r>
            <a:r>
              <a:rPr lang="en-US" sz="1900">
                <a:solidFill>
                  <a:schemeClr val="dk1"/>
                </a:solidFill>
              </a:rPr>
              <a:t>（歌罗西书2:9-10）</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信徒与基督的联合带来的属灵活力</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“你们既受洗与他一同埋葬，也就在此与他一同复活，都因信那叫他从死里复活神的功用。”（歌罗西书2:12）</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因着与基督联合，我们不但在基督的死亡上有分，使我们的罪得赦免；也同样有分于祂的复活，使我们在灵里重生。</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信徒因着与基督联合，罪就得到赦免，也免除要靠着遵行律法才能得救</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b="1" lang="en-US" sz="1900">
                <a:solidFill>
                  <a:schemeClr val="dk1"/>
                </a:solidFill>
              </a:rPr>
              <a:t>“神赦免了你们我们一切过犯，又涂抹了在律例上所写……把它钉在十字架上。”</a:t>
            </a:r>
            <a:r>
              <a:rPr lang="en-US" sz="1900">
                <a:solidFill>
                  <a:schemeClr val="dk1"/>
                </a:solidFill>
              </a:rPr>
              <a:t>（歌罗西书2:13-14）</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神的律法是堕落的人类定要死亡。然而因着我们在基督的死亡上与祂联合，我们就尽了义务，经历了律法要求的死，所以我们也免受一切的咒诅。</a:t>
            </a:r>
            <a:endParaRPr sz="19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e5e2f44a14_0_272"/>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27" name="Google Shape;227;ge5e2f44a14_0_272"/>
          <p:cNvSpPr txBox="1"/>
          <p:nvPr>
            <p:ph idx="1" type="body"/>
          </p:nvPr>
        </p:nvSpPr>
        <p:spPr>
          <a:xfrm>
            <a:off x="677325" y="10938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solidFill>
                <a:schemeClr val="dk1"/>
              </a:solidFill>
              <a:highlight>
                <a:schemeClr val="lt1"/>
              </a:highlight>
            </a:endParaRPr>
          </a:p>
          <a:p>
            <a:pPr indent="-342900" lvl="1" marL="914400" rtl="0" algn="l">
              <a:lnSpc>
                <a:spcPct val="115000"/>
              </a:lnSpc>
              <a:spcBef>
                <a:spcPts val="0"/>
              </a:spcBef>
              <a:spcAft>
                <a:spcPts val="0"/>
              </a:spcAft>
              <a:buClr>
                <a:schemeClr val="dk1"/>
              </a:buClr>
              <a:buSzPts val="1800"/>
              <a:buChar char="○"/>
            </a:pPr>
            <a:r>
              <a:rPr b="1" lang="en-US" sz="1900" u="sng">
                <a:solidFill>
                  <a:schemeClr val="dk1"/>
                </a:solidFill>
              </a:rPr>
              <a:t>基督救赎的无与伦比</a:t>
            </a:r>
            <a:r>
              <a:rPr b="1" lang="en-US" sz="1800" u="sng">
                <a:solidFill>
                  <a:schemeClr val="dk1"/>
                </a:solidFill>
                <a:highlight>
                  <a:schemeClr val="lt1"/>
                </a:highlight>
              </a:rPr>
              <a:t> </a:t>
            </a:r>
            <a:r>
              <a:rPr lang="en-US" sz="1800"/>
              <a:t>(歌罗西书2章6</a:t>
            </a:r>
            <a:r>
              <a:rPr lang="en-US" sz="1800">
                <a:solidFill>
                  <a:schemeClr val="dk1"/>
                </a:solidFill>
                <a:highlight>
                  <a:schemeClr val="lt1"/>
                </a:highlight>
              </a:rPr>
              <a:t>节</a:t>
            </a:r>
            <a:r>
              <a:rPr lang="en-US" sz="1800"/>
              <a:t>到</a:t>
            </a:r>
            <a:r>
              <a:rPr lang="en-US" sz="1800">
                <a:solidFill>
                  <a:schemeClr val="dk1"/>
                </a:solidFill>
                <a:highlight>
                  <a:schemeClr val="lt1"/>
                </a:highlight>
              </a:rPr>
              <a:t>2章23节</a:t>
            </a:r>
            <a:r>
              <a:rPr lang="en-US" sz="1800"/>
              <a:t>)</a:t>
            </a:r>
            <a:endParaRPr b="1" sz="1800" u="sng">
              <a:solidFill>
                <a:schemeClr val="dk1"/>
              </a:solidFill>
              <a:highlight>
                <a:schemeClr val="lt1"/>
              </a:highlight>
            </a:endParaRPr>
          </a:p>
          <a:p>
            <a:pPr indent="-342898" lvl="2" marL="1371600" rtl="0" algn="l">
              <a:lnSpc>
                <a:spcPct val="115000"/>
              </a:lnSpc>
              <a:spcBef>
                <a:spcPts val="0"/>
              </a:spcBef>
              <a:spcAft>
                <a:spcPts val="0"/>
              </a:spcAft>
              <a:buClr>
                <a:schemeClr val="dk1"/>
              </a:buClr>
              <a:buSzPts val="1800"/>
              <a:buChar char="►"/>
            </a:pPr>
            <a:r>
              <a:rPr lang="en-US" sz="1900">
                <a:solidFill>
                  <a:schemeClr val="dk1"/>
                </a:solidFill>
              </a:rPr>
              <a:t>批判假教師的教導</a:t>
            </a:r>
            <a:endParaRPr sz="1900">
              <a:solidFill>
                <a:schemeClr val="dk1"/>
              </a:solidFill>
            </a:endParaRPr>
          </a:p>
          <a:p>
            <a:pPr indent="-342898" lvl="3" marL="1828800" rtl="0" algn="l">
              <a:lnSpc>
                <a:spcPct val="115000"/>
              </a:lnSpc>
              <a:spcBef>
                <a:spcPts val="0"/>
              </a:spcBef>
              <a:spcAft>
                <a:spcPts val="0"/>
              </a:spcAft>
              <a:buClr>
                <a:schemeClr val="dk1"/>
              </a:buClr>
              <a:buSzPts val="1800"/>
              <a:buChar char="►"/>
            </a:pPr>
            <a:r>
              <a:rPr lang="en-US" sz="1900">
                <a:solidFill>
                  <a:schemeClr val="dk1"/>
                </a:solidFill>
              </a:rPr>
              <a:t>与基督联合的生命带来尊主为大的各样祝福。然而听命于人间遗传和星宿之灵的生命，使人受人的主权所欺压。保罗在歌罗西书2章16到18节讲到这不单使人落入人为的审判，也失去基督所给予的祝福</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与基督的联合带来属灵的生命力，受制于星宿之灵则是与基督分离，从而导致属灵的软弱</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b="1" lang="en-US" sz="1900">
                <a:solidFill>
                  <a:schemeClr val="dk1"/>
                </a:solidFill>
              </a:rPr>
              <a:t>“不可让人因着故意谦虚和敬拜天使，就夺去你们的奖赏。这等人拘泥在所见过的，随着自己的欲心，无故地自高自大， 不持定元首。全身既然靠着他，筋节得以相助联络，就因神大得长进。”</a:t>
            </a:r>
            <a:r>
              <a:rPr lang="en-US" sz="1900">
                <a:solidFill>
                  <a:schemeClr val="dk1"/>
                </a:solidFill>
              </a:rPr>
              <a:t> 歌罗西书‬ ‭2:18-19‬ ‭</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基督的联结使我们罪得赦免，免除律法的咒诅。受制于星宿之灵的世上小学则导致人为的禁欲苦修。</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b="1" lang="en-US" sz="1900">
                <a:solidFill>
                  <a:schemeClr val="dk1"/>
                </a:solidFill>
              </a:rPr>
              <a:t>“这些规条使人徒有智慧之名，用私意崇拜，自表谦卑，苦待己身，其实在克制肉体的情欲上是毫无功效。”（</a:t>
            </a:r>
            <a:r>
              <a:rPr lang="en-US" sz="1900">
                <a:solidFill>
                  <a:schemeClr val="dk1"/>
                </a:solidFill>
              </a:rPr>
              <a:t>歌罗西书2：23）​</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lang="en-US" sz="1900">
                <a:solidFill>
                  <a:schemeClr val="dk1"/>
                </a:solidFill>
              </a:rPr>
              <a:t>受制于歌罗西的异端教师们传讲的假神，导致的刻苦己身，在对付罪上是毫无用处。相反的，与基督联结带来自由，而非压制；也彻底除掉罪在信徒生命的辖制力。</a:t>
            </a:r>
            <a:endParaRPr sz="19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ge5e2f44a14_0_28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33" name="Google Shape;233;ge5e2f44a14_0_284"/>
          <p:cNvSpPr txBox="1"/>
          <p:nvPr>
            <p:ph idx="1" type="body"/>
          </p:nvPr>
        </p:nvSpPr>
        <p:spPr>
          <a:xfrm>
            <a:off x="677325" y="10938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solidFill>
                <a:schemeClr val="dk1"/>
              </a:solidFill>
              <a:highlight>
                <a:schemeClr val="lt1"/>
              </a:highlight>
            </a:endParaRPr>
          </a:p>
          <a:p>
            <a:pPr indent="-342900" lvl="1" marL="914400" rtl="0" algn="l">
              <a:lnSpc>
                <a:spcPct val="115000"/>
              </a:lnSpc>
              <a:spcBef>
                <a:spcPts val="0"/>
              </a:spcBef>
              <a:spcAft>
                <a:spcPts val="0"/>
              </a:spcAft>
              <a:buClr>
                <a:schemeClr val="dk1"/>
              </a:buClr>
              <a:buSzPts val="1800"/>
              <a:buChar char="○"/>
            </a:pPr>
            <a:r>
              <a:rPr b="1" lang="en-US" sz="1800" u="sng">
                <a:solidFill>
                  <a:schemeClr val="dk1"/>
                </a:solidFill>
              </a:rPr>
              <a:t>基督徒生活的崇高性</a:t>
            </a:r>
            <a:r>
              <a:rPr b="1" lang="en-US" sz="1700" u="sng">
                <a:solidFill>
                  <a:schemeClr val="dk1"/>
                </a:solidFill>
                <a:highlight>
                  <a:schemeClr val="lt1"/>
                </a:highlight>
              </a:rPr>
              <a:t> </a:t>
            </a:r>
            <a:r>
              <a:rPr lang="en-US" sz="1700"/>
              <a:t>(歌罗西书3章1</a:t>
            </a:r>
            <a:r>
              <a:rPr lang="en-US" sz="1700">
                <a:solidFill>
                  <a:schemeClr val="dk1"/>
                </a:solidFill>
                <a:highlight>
                  <a:schemeClr val="lt1"/>
                </a:highlight>
              </a:rPr>
              <a:t>节</a:t>
            </a:r>
            <a:r>
              <a:rPr lang="en-US" sz="1700"/>
              <a:t>到</a:t>
            </a:r>
            <a:r>
              <a:rPr lang="en-US" sz="1700">
                <a:solidFill>
                  <a:schemeClr val="dk1"/>
                </a:solidFill>
                <a:highlight>
                  <a:schemeClr val="lt1"/>
                </a:highlight>
              </a:rPr>
              <a:t>4章6节</a:t>
            </a:r>
            <a:r>
              <a:rPr lang="en-US" sz="1700"/>
              <a:t>)</a:t>
            </a:r>
            <a:endParaRPr b="1" sz="1700" u="sng">
              <a:solidFill>
                <a:schemeClr val="dk1"/>
              </a:solidFill>
              <a:highlight>
                <a:schemeClr val="lt1"/>
              </a:highlight>
            </a:endParaRPr>
          </a:p>
          <a:p>
            <a:pPr indent="-336548" lvl="2" marL="1371600" rtl="0" algn="l">
              <a:lnSpc>
                <a:spcPct val="115000"/>
              </a:lnSpc>
              <a:spcBef>
                <a:spcPts val="0"/>
              </a:spcBef>
              <a:spcAft>
                <a:spcPts val="0"/>
              </a:spcAft>
              <a:buClr>
                <a:schemeClr val="dk1"/>
              </a:buClr>
              <a:buSzPts val="1700"/>
              <a:buChar char="►"/>
            </a:pPr>
            <a:r>
              <a:rPr lang="en-US" sz="1800">
                <a:solidFill>
                  <a:schemeClr val="dk1"/>
                </a:solidFill>
              </a:rPr>
              <a:t>保罗明確指出基督徒的生活方式远比假教师所倡导更富伦理操守</a:t>
            </a:r>
            <a:endParaRPr sz="1800">
              <a:solidFill>
                <a:schemeClr val="dk1"/>
              </a:solidFill>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rPr>
              <a:t>歌罗西的假教师们似乎也非常关心伦理生活。因为他们苦修生活的目的就是要避免在肉体情欲上的放纵。然而苦修主义根本行不通，因為堕落的人性缺乏抵挡罪的意志力。无论我们多努力，想要避免犯罪，我们总是失败。这意味着我们必需仰靠一个在自我以外更大的能力，才能过一个有道德操守的生活，也才能达到神为人所订的伦理法则。</a:t>
            </a:r>
            <a:endParaRPr sz="1800">
              <a:solidFill>
                <a:schemeClr val="dk1"/>
              </a:solidFill>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rPr>
              <a:t>苦修的假教师表面上认为他们该看重属天的事，保罗却批评他们的教导相当属世。他们也许立下属灵的目标，然而却是以专注地上的事来达成那个目标。保罗总结他们的教导是：​​</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b="1" lang="en-US" sz="1800">
                <a:solidFill>
                  <a:schemeClr val="dk1"/>
                </a:solidFill>
              </a:rPr>
              <a:t>“不可拿、不可尝、不可摸。”</a:t>
            </a:r>
            <a:r>
              <a:rPr lang="en-US" sz="1800">
                <a:solidFill>
                  <a:schemeClr val="dk1"/>
                </a:solidFill>
              </a:rPr>
              <a:t>（歌罗西书2：21）</a:t>
            </a:r>
            <a:endParaRPr sz="1800">
              <a:solidFill>
                <a:schemeClr val="dk1"/>
              </a:solidFill>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rPr>
              <a:t>保罗也指出應當看重属天的事：</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b="1" lang="en-US" sz="1800">
                <a:solidFill>
                  <a:schemeClr val="dk1"/>
                </a:solidFill>
              </a:rPr>
              <a:t>“你们要思念上面的事，不要思念地上的事。”</a:t>
            </a:r>
            <a:r>
              <a:rPr lang="en-US" sz="1800">
                <a:solidFill>
                  <a:schemeClr val="dk1"/>
                </a:solidFill>
              </a:rPr>
              <a:t>（歌罗西书3：2）</a:t>
            </a:r>
            <a:endParaRPr sz="1800">
              <a:solidFill>
                <a:schemeClr val="dk1"/>
              </a:solidFill>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rPr>
              <a:t>不过他知道对堕落的人性而言，这是人为努力作不到的。保罗解释伦理生活的要诀在于：信徒与基督的联结，基督在人的里面。因着与基督的联合，我们就成了「新人」，有了「新的性情」；神更新我们的内心世界，这样的联合与更新使我们能活出道德操守的生活。​​</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rPr>
              <a:t>“因你们已经脱去旧人和旧人的行为，穿上了新人。这新人在知识上渐渐更新，正如造他主的形像…… 惟有基督是包括一切，又住在各人之内。”（歌罗西书3：9-11节）​​</a:t>
            </a:r>
            <a:endParaRPr sz="1800">
              <a:solidFill>
                <a:schemeClr val="dk1"/>
              </a:solidFill>
            </a:endParaRPr>
          </a:p>
          <a:p>
            <a:pPr indent="0" lvl="0" marL="1828800" rtl="0" algn="l">
              <a:lnSpc>
                <a:spcPct val="115000"/>
              </a:lnSpc>
              <a:spcBef>
                <a:spcPts val="0"/>
              </a:spcBef>
              <a:spcAft>
                <a:spcPts val="0"/>
              </a:spcAft>
              <a:buNone/>
            </a:pPr>
            <a:r>
              <a:t/>
            </a:r>
            <a:endParaRPr sz="18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ge5e2f44a14_0_308"/>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39" name="Google Shape;239;ge5e2f44a14_0_308"/>
          <p:cNvSpPr txBox="1"/>
          <p:nvPr>
            <p:ph idx="1" type="body"/>
          </p:nvPr>
        </p:nvSpPr>
        <p:spPr>
          <a:xfrm>
            <a:off x="677325" y="10938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solidFill>
                <a:schemeClr val="dk1"/>
              </a:solidFill>
              <a:highlight>
                <a:schemeClr val="lt1"/>
              </a:highlight>
            </a:endParaRPr>
          </a:p>
          <a:p>
            <a:pPr indent="-349250" lvl="1" marL="914400" rtl="0" algn="l">
              <a:lnSpc>
                <a:spcPct val="115000"/>
              </a:lnSpc>
              <a:spcBef>
                <a:spcPts val="0"/>
              </a:spcBef>
              <a:spcAft>
                <a:spcPts val="0"/>
              </a:spcAft>
              <a:buClr>
                <a:schemeClr val="dk1"/>
              </a:buClr>
              <a:buSzPts val="1900"/>
              <a:buChar char="○"/>
            </a:pPr>
            <a:r>
              <a:rPr b="1" lang="en-US" sz="1900" u="sng">
                <a:solidFill>
                  <a:schemeClr val="dk1"/>
                </a:solidFill>
              </a:rPr>
              <a:t>基督徒生活的崇高性</a:t>
            </a:r>
            <a:r>
              <a:rPr b="1" lang="en-US" sz="1900" u="sng">
                <a:solidFill>
                  <a:schemeClr val="dk1"/>
                </a:solidFill>
                <a:highlight>
                  <a:schemeClr val="lt1"/>
                </a:highlight>
              </a:rPr>
              <a:t> </a:t>
            </a:r>
            <a:r>
              <a:rPr lang="en-US" sz="1900"/>
              <a:t>(歌罗西书3章1</a:t>
            </a:r>
            <a:r>
              <a:rPr lang="en-US" sz="1900">
                <a:solidFill>
                  <a:schemeClr val="dk1"/>
                </a:solidFill>
                <a:highlight>
                  <a:schemeClr val="lt1"/>
                </a:highlight>
              </a:rPr>
              <a:t>节</a:t>
            </a:r>
            <a:r>
              <a:rPr lang="en-US" sz="1900"/>
              <a:t>到</a:t>
            </a:r>
            <a:r>
              <a:rPr lang="en-US" sz="1900">
                <a:solidFill>
                  <a:schemeClr val="dk1"/>
                </a:solidFill>
                <a:highlight>
                  <a:schemeClr val="lt1"/>
                </a:highlight>
              </a:rPr>
              <a:t>4章6节</a:t>
            </a:r>
            <a:r>
              <a:rPr lang="en-US" sz="1900"/>
              <a:t>)</a:t>
            </a:r>
            <a:endParaRPr b="1" sz="1900" u="sng">
              <a:solidFill>
                <a:schemeClr val="dk1"/>
              </a:solidFill>
              <a:highlight>
                <a:schemeClr val="lt1"/>
              </a:highlight>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保罗劝勉信徒过伦理生活的策略远胜于假教师所提倡的。理由有两个：</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第一，它绝对有效，因为是依靠神的能力，而非依靠人自己的努力。</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第二，它绝对有效，因为看重属天的美德，例如怜悯、恩慈等，而非专注于避免犯罪。不是我们自己尽心竭力作好，去取悦神；乃是神对我们的爱和拣选，激励我们在生活上有美好的操守。归根结底，刻苦己身的方式对克制罪是毫无功效，然而保罗的方法却使人可能活出有道德伦理的生活。</a:t>
            </a:r>
            <a:endParaRPr sz="1900">
              <a:solidFill>
                <a:schemeClr val="dk1"/>
              </a:solidFill>
            </a:endParaRPr>
          </a:p>
          <a:p>
            <a:pPr indent="-349248" lvl="4" marL="2286000" rtl="0" algn="l">
              <a:lnSpc>
                <a:spcPct val="115000"/>
              </a:lnSpc>
              <a:spcBef>
                <a:spcPts val="0"/>
              </a:spcBef>
              <a:spcAft>
                <a:spcPts val="0"/>
              </a:spcAft>
              <a:buClr>
                <a:schemeClr val="dk1"/>
              </a:buClr>
              <a:buSzPts val="1900"/>
              <a:buChar char="►"/>
            </a:pPr>
            <a:r>
              <a:rPr b="1" lang="en-US" sz="1900">
                <a:solidFill>
                  <a:schemeClr val="dk1"/>
                </a:solidFill>
              </a:rPr>
              <a:t>“所以你们既是神的选民，圣洁蒙爱的人，就要存怜悯、恩慈、谦虚、温柔、忍耐的心。”</a:t>
            </a:r>
            <a:r>
              <a:rPr lang="en-US" sz="1900">
                <a:solidFill>
                  <a:schemeClr val="dk1"/>
                </a:solidFill>
              </a:rPr>
              <a:t>（歌罗西书3：12）</a:t>
            </a:r>
            <a:endParaRPr sz="19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ge5e2f44a14_0_316"/>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45" name="Google Shape;245;ge5e2f44a14_0_316"/>
          <p:cNvSpPr txBox="1"/>
          <p:nvPr>
            <p:ph idx="1" type="body"/>
          </p:nvPr>
        </p:nvSpPr>
        <p:spPr>
          <a:xfrm>
            <a:off x="448725" y="1093800"/>
            <a:ext cx="115854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當代的應用</a:t>
            </a:r>
            <a:endParaRPr sz="1900">
              <a:solidFill>
                <a:schemeClr val="dk1"/>
              </a:solidFill>
              <a:highlight>
                <a:schemeClr val="lt1"/>
              </a:highlight>
            </a:endParaRPr>
          </a:p>
          <a:p>
            <a:pPr indent="-349250" lvl="1" marL="914400" rtl="0" algn="l">
              <a:lnSpc>
                <a:spcPct val="115000"/>
              </a:lnSpc>
              <a:spcBef>
                <a:spcPts val="0"/>
              </a:spcBef>
              <a:spcAft>
                <a:spcPts val="0"/>
              </a:spcAft>
              <a:buClr>
                <a:schemeClr val="dk1"/>
              </a:buClr>
              <a:buSzPts val="1900"/>
              <a:buChar char="○"/>
            </a:pPr>
            <a:r>
              <a:rPr b="1" lang="en-US" sz="1900" u="sng">
                <a:solidFill>
                  <a:schemeClr val="dk1"/>
                </a:solidFill>
              </a:rPr>
              <a:t>單單忠於基督</a:t>
            </a:r>
            <a:endParaRPr b="1" sz="1900" u="sng">
              <a:solidFill>
                <a:schemeClr val="dk1"/>
              </a:solidFill>
              <a:highlight>
                <a:schemeClr val="lt1"/>
              </a:highlight>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第一世纪时，罗马帝国崇尚的宗教信仰是多神论。 罗马帝国开始迫害基督徒时，最大的原因就是基督徒拒绝承认和敬拜当时流行的异端神祗。人们认为基督徒因着不敬拜而触怒了这些神祗，如果基督徒再不就范，神祗会降灾惩罚整个帝国。罗马人并不要求基督徒停止敬拜基督，而是要他们也来敬拜罗马的神祗。</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在当时的社会压力下，早期的基督徒包括歌羅西教會的信徒也容易受诱惑而同时敬拜其它的假神</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保罗坚持歌罗西人要在信仰上维持純潔专一</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b="1" lang="en-US" sz="1900">
                <a:solidFill>
                  <a:schemeClr val="dk1"/>
                </a:solidFill>
              </a:rPr>
              <a:t>“如今他神藉着基督的肉身受死，叫你们与自己和好，都成了圣洁，没有瑕疵，无可责备，把你们引到自己面前。只要你们在所信的道上恒心，根基稳固，坚定不移，不至被引动失去福音的盼望。”</a:t>
            </a:r>
            <a:r>
              <a:rPr lang="en-US" sz="1900">
                <a:solidFill>
                  <a:schemeClr val="dk1"/>
                </a:solidFill>
              </a:rPr>
              <a:t>（歌罗西书1：21-23）</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如果我们无法对基督保持忠心，就证明我们未与神真正和好。如果我们没有与神和好，就在福音的盼望上无份。简单来说，如果我们不持续忠于基督，我们就是没有得救。忠于基督是绝对重要的。</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可悲的是，现今的世代也有许多不同的假神引誘我们去膜拜，以此挑战我们对基督的忠心​​</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儒道佛， 印度教， 神道教， 新紀元運動， 摩門教...</a:t>
            </a:r>
            <a:endParaRPr sz="1900">
              <a:solidFill>
                <a:schemeClr val="dk1"/>
              </a:solidFill>
            </a:endParaRPr>
          </a:p>
          <a:p>
            <a:pPr indent="0" lvl="0" marL="0" rtl="0" algn="l">
              <a:lnSpc>
                <a:spcPct val="115000"/>
              </a:lnSpc>
              <a:spcBef>
                <a:spcPts val="0"/>
              </a:spcBef>
              <a:spcAft>
                <a:spcPts val="0"/>
              </a:spcAft>
              <a:buNone/>
            </a:pPr>
            <a:r>
              <a:t/>
            </a:r>
            <a:endParaRPr sz="19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ge5e2f44a14_0_331"/>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51" name="Google Shape;251;ge5e2f44a14_0_331"/>
          <p:cNvSpPr txBox="1"/>
          <p:nvPr>
            <p:ph idx="1" type="body"/>
          </p:nvPr>
        </p:nvSpPr>
        <p:spPr>
          <a:xfrm>
            <a:off x="448725" y="1093800"/>
            <a:ext cx="115854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當代的應用</a:t>
            </a:r>
            <a:endParaRPr sz="1900">
              <a:solidFill>
                <a:schemeClr val="dk1"/>
              </a:solidFill>
              <a:highlight>
                <a:schemeClr val="lt1"/>
              </a:highlight>
            </a:endParaRPr>
          </a:p>
          <a:p>
            <a:pPr indent="-349250" lvl="1" marL="914400" rtl="0" algn="l">
              <a:lnSpc>
                <a:spcPct val="115000"/>
              </a:lnSpc>
              <a:spcBef>
                <a:spcPts val="0"/>
              </a:spcBef>
              <a:spcAft>
                <a:spcPts val="0"/>
              </a:spcAft>
              <a:buClr>
                <a:schemeClr val="dk1"/>
              </a:buClr>
              <a:buSzPts val="1900"/>
              <a:buChar char="○"/>
            </a:pPr>
            <a:r>
              <a:rPr b="1" lang="en-US" sz="1900" u="sng">
                <a:solidFill>
                  <a:schemeClr val="dk1"/>
                </a:solidFill>
              </a:rPr>
              <a:t>單單忠於基督</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现今流行的相对主义思想强调要包容不同的宗教，基督教对真理和救恩的绝对主张因此被人指责</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保罗教导人得救的唯一之道是信从基督，然而现今的基督徒若响应这样的宣告，就常被人斥为傲慢或缺乏包容。</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甚至教會內部因受社会上流行的相对主义哲学思想的毒害，教导信徒其它宗教，甚至是所有的宗教，都能通往得救之路—即便是他们否认基督都没有关系。</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Billy Graham expressed inclusivist views when discussing Ecumenism, suggesting that people without explicit faith in Jesus can be saved. In a 1997 interview with Robert Schuller, Graham said: “I think that everybody that loves or knows Christ, whether they are conscious of it or not, they are members of the body of Christ ... [God] is calling people out of the world for his name, whether they come from the Muslim world, or the Buddhist world or the non-believing world, they are members of the Body of Christ because they have been called by God. They may not know the name of Jesus but they know in their hearts that they need something they do not have, and they turn to the only light they have, and I think that they are saved and they are going to be with us in heaven.”</a:t>
            </a:r>
            <a:endParaRPr sz="1900">
              <a:solidFill>
                <a:schemeClr val="dk1"/>
              </a:solidFill>
            </a:endParaRPr>
          </a:p>
          <a:p>
            <a:pPr indent="0" lvl="0" marL="1828800" rtl="0" algn="l">
              <a:lnSpc>
                <a:spcPct val="115000"/>
              </a:lnSpc>
              <a:spcBef>
                <a:spcPts val="0"/>
              </a:spcBef>
              <a:spcAft>
                <a:spcPts val="0"/>
              </a:spcAft>
              <a:buNone/>
            </a:pPr>
            <a:r>
              <a:t/>
            </a:r>
            <a:endParaRPr sz="19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c9c209bf0a_0_26"/>
          <p:cNvSpPr txBox="1"/>
          <p:nvPr>
            <p:ph type="title"/>
          </p:nvPr>
        </p:nvSpPr>
        <p:spPr>
          <a:xfrm>
            <a:off x="677334" y="609600"/>
            <a:ext cx="8596800" cy="55963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課程學習目的</a:t>
            </a:r>
            <a:endParaRPr sz="2800"/>
          </a:p>
        </p:txBody>
      </p:sp>
      <p:sp>
        <p:nvSpPr>
          <p:cNvPr id="149" name="Google Shape;149;gc9c209bf0a_0_26"/>
          <p:cNvSpPr txBox="1"/>
          <p:nvPr>
            <p:ph idx="1" type="body"/>
          </p:nvPr>
        </p:nvSpPr>
        <p:spPr>
          <a:xfrm>
            <a:off x="677325" y="1398600"/>
            <a:ext cx="9271500" cy="50844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2000">
                <a:solidFill>
                  <a:srgbClr val="3F3F3F"/>
                </a:solidFill>
              </a:rPr>
              <a:t>做為基督徒，我們面臨信仰上多方面的挑戰。錯謬的教導和世界觀阻礙我們 對基督的忠誠。苦難使得我們以為神不再掌權，或者覺得神對我們的利益心不在焉。此外，我們與其他信徒的關係常常緊張到一個地步，使我們懷疑教會的價值。我們怎樣在墮落的世界中成為祂忠信的跟隨者？</a:t>
            </a:r>
            <a:endParaRPr sz="2000">
              <a:solidFill>
                <a:srgbClr val="3F3F3F"/>
              </a:solidFill>
            </a:endParaRPr>
          </a:p>
          <a:p>
            <a:pPr indent="0" lvl="0" marL="0" rtl="0" algn="l">
              <a:lnSpc>
                <a:spcPct val="115000"/>
              </a:lnSpc>
              <a:spcBef>
                <a:spcPts val="0"/>
              </a:spcBef>
              <a:spcAft>
                <a:spcPts val="0"/>
              </a:spcAft>
              <a:buClr>
                <a:schemeClr val="dk1"/>
              </a:buClr>
              <a:buSzPts val="1100"/>
              <a:buFont typeface="Arial"/>
              <a:buNone/>
            </a:pPr>
            <a:r>
              <a:t/>
            </a:r>
            <a:endParaRPr sz="2000"/>
          </a:p>
          <a:p>
            <a:pPr indent="0" lvl="0" marL="0" rtl="0" algn="l">
              <a:lnSpc>
                <a:spcPct val="115000"/>
              </a:lnSpc>
              <a:spcBef>
                <a:spcPts val="0"/>
              </a:spcBef>
              <a:spcAft>
                <a:spcPts val="0"/>
              </a:spcAft>
              <a:buClr>
                <a:schemeClr val="dk1"/>
              </a:buClr>
              <a:buSzPts val="1100"/>
              <a:buFont typeface="Arial"/>
              <a:buNone/>
            </a:pPr>
            <a:r>
              <a:rPr lang="en-US" sz="2000">
                <a:solidFill>
                  <a:srgbClr val="3F3F3F"/>
                </a:solidFill>
              </a:rPr>
              <a:t>使徒保羅通過他在獄中的書信，已經回應了這些挑戰。獄中書信教導我們如何持守信仰， 如何發展出強健和得勝的教會，並且如何以生命影響的方式彼此服事。</a:t>
            </a:r>
            <a:endParaRPr sz="2000">
              <a:solidFill>
                <a:srgbClr val="3F3F3F"/>
              </a:solidFill>
            </a:endParaRPr>
          </a:p>
          <a:p>
            <a:pPr indent="520700" lvl="0" marL="0" rtl="0" algn="l">
              <a:lnSpc>
                <a:spcPct val="115000"/>
              </a:lnSpc>
              <a:spcBef>
                <a:spcPts val="0"/>
              </a:spcBef>
              <a:spcAft>
                <a:spcPts val="0"/>
              </a:spcAft>
              <a:buClr>
                <a:schemeClr val="dk1"/>
              </a:buClr>
              <a:buSzPts val="1100"/>
              <a:buFont typeface="Arial"/>
              <a:buNone/>
            </a:pPr>
            <a:r>
              <a:t/>
            </a:r>
            <a:endParaRPr sz="2000">
              <a:solidFill>
                <a:srgbClr val="3F3F3F"/>
              </a:solidFill>
            </a:endParaRPr>
          </a:p>
          <a:p>
            <a:pPr indent="0" lvl="0" marL="0" rtl="0" algn="l">
              <a:lnSpc>
                <a:spcPct val="115000"/>
              </a:lnSpc>
              <a:spcBef>
                <a:spcPts val="0"/>
              </a:spcBef>
              <a:spcAft>
                <a:spcPts val="0"/>
              </a:spcAft>
              <a:buClr>
                <a:schemeClr val="dk1"/>
              </a:buClr>
              <a:buSzPts val="1100"/>
              <a:buFont typeface="Arial"/>
              <a:buNone/>
            </a:pPr>
            <a:r>
              <a:rPr lang="en-US" sz="2000">
                <a:solidFill>
                  <a:srgbClr val="3F3F3F"/>
                </a:solidFill>
              </a:rPr>
              <a:t>課程學習目標：</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lang="en-US" sz="2000">
                <a:solidFill>
                  <a:srgbClr val="3F3F3F"/>
                </a:solidFill>
              </a:rPr>
              <a:t>了解保羅在獄中的細節和境況。</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lang="en-US" sz="2000">
                <a:solidFill>
                  <a:srgbClr val="3F3F3F"/>
                </a:solidFill>
              </a:rPr>
              <a:t>學習保羅在獄中對教會的服事。</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lang="en-US" sz="2000">
                <a:solidFill>
                  <a:srgbClr val="3F3F3F"/>
                </a:solidFill>
              </a:rPr>
              <a:t>總結歌羅西書，以弗所書，腓利門書和腓立比書的結構、內容、原意和現今的應用。</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b="1" lang="en-US" sz="2000">
                <a:solidFill>
                  <a:srgbClr val="3F3F3F"/>
                </a:solidFill>
              </a:rPr>
              <a:t>謙卑負軛，效法基督，堅固教會。傳揚福音</a:t>
            </a:r>
            <a:endParaRPr b="1" sz="2000">
              <a:solidFill>
                <a:srgbClr val="3F3F3F"/>
              </a:solidFill>
            </a:endParaRPr>
          </a:p>
          <a:p>
            <a:pPr indent="0" lvl="0" marL="0" rtl="0" algn="l">
              <a:lnSpc>
                <a:spcPct val="100000"/>
              </a:lnSpc>
              <a:spcBef>
                <a:spcPts val="1000"/>
              </a:spcBef>
              <a:spcAft>
                <a:spcPts val="0"/>
              </a:spcAft>
              <a:buSzPts val="1440"/>
              <a:buNone/>
            </a:pPr>
            <a:br>
              <a:rPr lang="en-US" sz="2400"/>
            </a:br>
            <a:br>
              <a:rPr lang="en-US" sz="2400"/>
            </a:br>
            <a:br>
              <a:rPr lang="en-US" sz="2400"/>
            </a:br>
            <a:endParaRPr sz="190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ge5e2f44a14_0_339"/>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57" name="Google Shape;257;ge5e2f44a14_0_339"/>
          <p:cNvSpPr txBox="1"/>
          <p:nvPr>
            <p:ph idx="1" type="body"/>
          </p:nvPr>
        </p:nvSpPr>
        <p:spPr>
          <a:xfrm>
            <a:off x="448725" y="1093800"/>
            <a:ext cx="115854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當代的應用</a:t>
            </a:r>
            <a:endParaRPr sz="1900">
              <a:solidFill>
                <a:schemeClr val="dk1"/>
              </a:solidFill>
              <a:highlight>
                <a:schemeClr val="lt1"/>
              </a:highlight>
            </a:endParaRPr>
          </a:p>
          <a:p>
            <a:pPr indent="-349250" lvl="1" marL="914400" rtl="0" algn="l">
              <a:lnSpc>
                <a:spcPct val="115000"/>
              </a:lnSpc>
              <a:spcBef>
                <a:spcPts val="0"/>
              </a:spcBef>
              <a:spcAft>
                <a:spcPts val="0"/>
              </a:spcAft>
              <a:buClr>
                <a:schemeClr val="dk1"/>
              </a:buClr>
              <a:buSzPts val="1900"/>
              <a:buChar char="○"/>
            </a:pPr>
            <a:r>
              <a:rPr b="1" lang="en-US" sz="1900" u="sng">
                <a:solidFill>
                  <a:schemeClr val="dk1"/>
                </a:solidFill>
              </a:rPr>
              <a:t>單單忠於基督</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甚至教會內部因受社会上流行的相对主义哲学思想的毒害，教导信徒其它宗教，甚至是所有的宗教，都能通往得救之路—即便是他们否认基督都没有关系。</a:t>
            </a:r>
            <a:endParaRPr sz="1900">
              <a:solidFill>
                <a:schemeClr val="dk1"/>
              </a:solidFill>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rPr>
              <a:t>“</a:t>
            </a:r>
            <a:r>
              <a:rPr lang="en-US" sz="1900">
                <a:solidFill>
                  <a:schemeClr val="dk1"/>
                </a:solidFill>
              </a:rPr>
              <a:t>葛培理在讨论合一運動时表达了包容主义的观点，认为没有明确信仰耶稣的人也可以得救。在 1997 年接受罗伯特·舒勒的采访时，葛培理说：“我认为每个爱基督或认识基督的人，无论他们是否意识到这一点，他们都是基督身体的成员……[上帝]正在因祂的名呼召人们离开世界，无论他们来自穆斯林世界，还是佛教世界或不信教的世界，他们都是基督身体的成员，因为他们被上帝呼召。他们可能不知道耶稣的名字，但他们在心里知道他们需要一些他们所·没有的东西，於是他们转向他们拥有的唯一亮光 - 我认为他们已经得救了，他们将在天堂与我们同在。”</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实际上，不管我们住在那里，都有可能被迫对基督不忠。有些是迫使我们必需接受其它宗教和各种神祗，或是要我们否认《圣经》所启示的神。有些压力则来自政府、学校，或我们的邻居、朋友、家庭、甚至是教会的领袖。</a:t>
            </a:r>
            <a:endParaRPr sz="1900">
              <a:solidFill>
                <a:schemeClr val="dk1"/>
              </a:solidFill>
            </a:endParaRPr>
          </a:p>
          <a:p>
            <a:pPr indent="-349248" lvl="2" marL="1371600" rtl="0" algn="l">
              <a:lnSpc>
                <a:spcPct val="115000"/>
              </a:lnSpc>
              <a:spcBef>
                <a:spcPts val="0"/>
              </a:spcBef>
              <a:spcAft>
                <a:spcPts val="0"/>
              </a:spcAft>
              <a:buClr>
                <a:schemeClr val="dk1"/>
              </a:buClr>
              <a:buSzPts val="1900"/>
              <a:buChar char="►"/>
            </a:pPr>
            <a:r>
              <a:rPr lang="en-US" sz="1900">
                <a:solidFill>
                  <a:schemeClr val="dk1"/>
                </a:solidFill>
              </a:rPr>
              <a:t>如果要信守保罗的教导，我们就得拒绝这些虚假的臆念，唯独接受基督。只有基督配得我们的敬拜，也只有祂能给予我们真正的救恩和祝福。我们也必需坚定我们的立场，单单忠于基督。</a:t>
            </a:r>
            <a:endParaRPr sz="1900">
              <a:solidFill>
                <a:schemeClr val="dk1"/>
              </a:solidFill>
            </a:endParaRPr>
          </a:p>
          <a:p>
            <a:pPr indent="0" lvl="0" marL="1371600" rtl="0" algn="l">
              <a:lnSpc>
                <a:spcPct val="115000"/>
              </a:lnSpc>
              <a:spcBef>
                <a:spcPts val="0"/>
              </a:spcBef>
              <a:spcAft>
                <a:spcPts val="0"/>
              </a:spcAft>
              <a:buNone/>
            </a:pPr>
            <a:r>
              <a:t/>
            </a:r>
            <a:endParaRPr sz="1900">
              <a:solidFill>
                <a:schemeClr val="dk1"/>
              </a:solidFill>
            </a:endParaRPr>
          </a:p>
          <a:p>
            <a:pPr indent="0" lvl="0" marL="1828800" rtl="0" algn="l">
              <a:lnSpc>
                <a:spcPct val="115000"/>
              </a:lnSpc>
              <a:spcBef>
                <a:spcPts val="0"/>
              </a:spcBef>
              <a:spcAft>
                <a:spcPts val="0"/>
              </a:spcAft>
              <a:buNone/>
            </a:pPr>
            <a:r>
              <a:t/>
            </a:r>
            <a:endParaRPr sz="190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ge5e2f44a14_0_346"/>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63" name="Google Shape;263;ge5e2f44a14_0_346"/>
          <p:cNvSpPr txBox="1"/>
          <p:nvPr>
            <p:ph idx="1" type="body"/>
          </p:nvPr>
        </p:nvSpPr>
        <p:spPr>
          <a:xfrm>
            <a:off x="448725" y="1093800"/>
            <a:ext cx="115854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當代的應用</a:t>
            </a:r>
            <a:endParaRPr sz="1900">
              <a:solidFill>
                <a:schemeClr val="dk1"/>
              </a:solidFill>
              <a:highlight>
                <a:schemeClr val="lt1"/>
              </a:highlight>
            </a:endParaRPr>
          </a:p>
          <a:p>
            <a:pPr indent="-342900" lvl="1" marL="914400" rtl="0" algn="l">
              <a:lnSpc>
                <a:spcPct val="115000"/>
              </a:lnSpc>
              <a:spcBef>
                <a:spcPts val="0"/>
              </a:spcBef>
              <a:spcAft>
                <a:spcPts val="0"/>
              </a:spcAft>
              <a:buClr>
                <a:schemeClr val="dk1"/>
              </a:buClr>
              <a:buSzPts val="1800"/>
              <a:buChar char="○"/>
            </a:pPr>
            <a:r>
              <a:rPr b="1" lang="en-US" sz="1800" u="sng">
                <a:solidFill>
                  <a:schemeClr val="dk1"/>
                </a:solidFill>
              </a:rPr>
              <a:t>注重属灵的事</a:t>
            </a:r>
            <a:endParaRPr b="1" sz="1800" u="sng">
              <a:solidFill>
                <a:schemeClr val="dk1"/>
              </a:solidFill>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rPr>
              <a:t>虽然注意地上的事务也有它的重要性，但真正让我们得益处的是以属灵的角度来过每天的日子。</a:t>
            </a:r>
            <a:endParaRPr sz="1800">
              <a:solidFill>
                <a:schemeClr val="dk1"/>
              </a:solidFill>
            </a:endParaRPr>
          </a:p>
          <a:p>
            <a:pPr indent="-342898" lvl="2" marL="1371600" rtl="0" algn="l">
              <a:lnSpc>
                <a:spcPct val="115000"/>
              </a:lnSpc>
              <a:spcBef>
                <a:spcPts val="0"/>
              </a:spcBef>
              <a:spcAft>
                <a:spcPts val="0"/>
              </a:spcAft>
              <a:buClr>
                <a:schemeClr val="dk1"/>
              </a:buClr>
              <a:buSzPts val="1800"/>
              <a:buChar char="►"/>
            </a:pPr>
            <a:r>
              <a:rPr lang="en-US" sz="1800">
                <a:solidFill>
                  <a:schemeClr val="dk1"/>
                </a:solidFill>
                <a:highlight>
                  <a:srgbClr val="FFFF00"/>
                </a:highlight>
              </a:rPr>
              <a:t>重生</a:t>
            </a:r>
            <a:endParaRPr sz="1800">
              <a:solidFill>
                <a:schemeClr val="dk1"/>
              </a:solidFill>
              <a:highlight>
                <a:srgbClr val="FFFF00"/>
              </a:highlight>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rPr>
              <a:t>未信主的人因着他们的罪，就落入神的审判之下。他们也没有道德抉择的能力，无法行出神看为合乎德行的事。再者，他们也没有行义的欲望，也就是说，他们不想去作合乎神心意的事。简单的说，未重生就是未得救，他们无法救赎自己，也不想被神救赎。</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rPr>
              <a:t>我们归信基督时，有件奇妙的事发生：我们里面的灵魂被更新了。信主之前，我们的内心是死的，无法对神有任何反应。我们是神的仇敌，不单我们得罪祂，理当承受祂的惩罚，更因着我们恨祂，不愿顺服祂。</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rPr>
              <a:t>然而神如此爱我们，不忍让我们继续与祂为敌。所以祂差遣圣灵来更新我们的灵魂，复苏重建我们的内心，使我们甘心乐意地悔改脱离我们的罪，顺服于我们的主。</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rPr>
              <a:t>同时，神的灵也住在我们里面，使我们与基督联结，并保证在基督里我们将来的祝福。</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rPr>
              <a:t>重生的人因着与基督联结，罪就被赦免了，因为基督已经为他们的罪而死，满足了神律法的要求。再者，他们更新的灵具有道德抉择的能力，能够顺服神。也有行义的欲望，想要顺服神。</a:t>
            </a:r>
            <a:endParaRPr sz="1800">
              <a:solidFill>
                <a:schemeClr val="dk1"/>
              </a:solidFill>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rPr>
              <a:t>我们的得救不在于我们在地上的追求，而是基于我们的灵魂复苏和与基督联合的这个属灵实事。为此，保罗鼓励歌罗西人少专注地上的事，而要多思念天上属灵的事。</a:t>
            </a:r>
            <a:endParaRPr sz="18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ge5e2f44a14_0_358"/>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69" name="Google Shape;269;ge5e2f44a14_0_358"/>
          <p:cNvSpPr txBox="1"/>
          <p:nvPr>
            <p:ph idx="1" type="body"/>
          </p:nvPr>
        </p:nvSpPr>
        <p:spPr>
          <a:xfrm>
            <a:off x="448725" y="1093800"/>
            <a:ext cx="115854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當代的應用</a:t>
            </a:r>
            <a:endParaRPr sz="1900">
              <a:solidFill>
                <a:schemeClr val="dk1"/>
              </a:solidFill>
              <a:highlight>
                <a:schemeClr val="lt1"/>
              </a:highlight>
            </a:endParaRPr>
          </a:p>
          <a:p>
            <a:pPr indent="-330200" lvl="1" marL="914400" rtl="0" algn="l">
              <a:lnSpc>
                <a:spcPct val="115000"/>
              </a:lnSpc>
              <a:spcBef>
                <a:spcPts val="0"/>
              </a:spcBef>
              <a:spcAft>
                <a:spcPts val="0"/>
              </a:spcAft>
              <a:buClr>
                <a:schemeClr val="dk1"/>
              </a:buClr>
              <a:buSzPts val="1600"/>
              <a:buChar char="○"/>
            </a:pPr>
            <a:r>
              <a:rPr b="1" lang="en-US" u="sng">
                <a:solidFill>
                  <a:schemeClr val="dk1"/>
                </a:solidFill>
              </a:rPr>
              <a:t>注重属灵的事</a:t>
            </a:r>
            <a:endParaRPr b="1" u="sng">
              <a:solidFill>
                <a:schemeClr val="dk1"/>
              </a:solidFill>
            </a:endParaRPr>
          </a:p>
          <a:p>
            <a:pPr indent="-330198" lvl="2" marL="1371600" rtl="0" algn="l">
              <a:lnSpc>
                <a:spcPct val="115000"/>
              </a:lnSpc>
              <a:spcBef>
                <a:spcPts val="0"/>
              </a:spcBef>
              <a:spcAft>
                <a:spcPts val="0"/>
              </a:spcAft>
              <a:buClr>
                <a:schemeClr val="dk1"/>
              </a:buClr>
              <a:buSzPts val="1600"/>
              <a:buChar char="►"/>
            </a:pPr>
            <a:r>
              <a:rPr lang="en-US" sz="1600">
                <a:solidFill>
                  <a:schemeClr val="dk1"/>
                </a:solidFill>
              </a:rPr>
              <a:t>虽然注意地上的事务也有它的重要性，但真正让我们得益处的是以属灵的角度来过每天的日子。</a:t>
            </a:r>
            <a:endParaRPr sz="1600">
              <a:solidFill>
                <a:schemeClr val="dk1"/>
              </a:solidFill>
            </a:endParaRPr>
          </a:p>
          <a:p>
            <a:pPr indent="-330198" lvl="2" marL="1371600" rtl="0" algn="l">
              <a:lnSpc>
                <a:spcPct val="115000"/>
              </a:lnSpc>
              <a:spcBef>
                <a:spcPts val="0"/>
              </a:spcBef>
              <a:spcAft>
                <a:spcPts val="0"/>
              </a:spcAft>
              <a:buClr>
                <a:schemeClr val="dk1"/>
              </a:buClr>
              <a:buSzPts val="1600"/>
              <a:buChar char="►"/>
            </a:pPr>
            <a:r>
              <a:rPr lang="en-US" sz="1600">
                <a:solidFill>
                  <a:schemeClr val="dk1"/>
                </a:solidFill>
                <a:highlight>
                  <a:srgbClr val="FFFF00"/>
                </a:highlight>
              </a:rPr>
              <a:t>重生</a:t>
            </a:r>
            <a:endParaRPr sz="1600">
              <a:solidFill>
                <a:schemeClr val="dk1"/>
              </a:solidFill>
              <a:highlight>
                <a:srgbClr val="FFFF00"/>
              </a:highlight>
            </a:endParaRPr>
          </a:p>
          <a:p>
            <a:pPr indent="-330198" lvl="3" marL="1828800" rtl="0" algn="l">
              <a:lnSpc>
                <a:spcPct val="115000"/>
              </a:lnSpc>
              <a:spcBef>
                <a:spcPts val="0"/>
              </a:spcBef>
              <a:spcAft>
                <a:spcPts val="0"/>
              </a:spcAft>
              <a:buClr>
                <a:schemeClr val="dk1"/>
              </a:buClr>
              <a:buSzPts val="1600"/>
              <a:buChar char="►"/>
            </a:pPr>
            <a:r>
              <a:rPr lang="en-US" sz="1700">
                <a:solidFill>
                  <a:schemeClr val="dk1"/>
                </a:solidFill>
              </a:rPr>
              <a:t>我们旧的、未重生的灵魂没有道德抉择的能力或欲望，未与基督联合之前，我们的灵魂没有重生，是死亡状态，即使我们想专注属灵的事，或是「上面的事」，那些对我们而言都毫无意义和价值。</a:t>
            </a:r>
            <a:endParaRPr sz="1700">
              <a:solidFill>
                <a:schemeClr val="dk1"/>
              </a:solidFill>
            </a:endParaRPr>
          </a:p>
          <a:p>
            <a:pPr indent="-336548" lvl="4" marL="2286000" rtl="0" algn="l">
              <a:lnSpc>
                <a:spcPct val="115000"/>
              </a:lnSpc>
              <a:spcBef>
                <a:spcPts val="0"/>
              </a:spcBef>
              <a:spcAft>
                <a:spcPts val="0"/>
              </a:spcAft>
              <a:buClr>
                <a:schemeClr val="dk1"/>
              </a:buClr>
              <a:buSzPts val="1700"/>
              <a:buChar char="►"/>
            </a:pPr>
            <a:r>
              <a:rPr b="1" lang="en-US" sz="1700">
                <a:solidFill>
                  <a:schemeClr val="dk1"/>
                </a:solidFill>
              </a:rPr>
              <a:t>“你们从前在过犯，和未受割礼的肉体中死了，神赦免了你们一切过犯，便叫你们（我们）与基督一同活过来。”</a:t>
            </a:r>
            <a:r>
              <a:rPr lang="en-US" sz="1700">
                <a:solidFill>
                  <a:schemeClr val="dk1"/>
                </a:solidFill>
              </a:rPr>
              <a:t>（歌罗西书2：13）</a:t>
            </a:r>
            <a:endParaRPr sz="1700">
              <a:solidFill>
                <a:schemeClr val="dk1"/>
              </a:solidFill>
            </a:endParaRPr>
          </a:p>
          <a:p>
            <a:pPr indent="-336548" lvl="3" marL="1828800" rtl="0" algn="l">
              <a:lnSpc>
                <a:spcPct val="115000"/>
              </a:lnSpc>
              <a:spcBef>
                <a:spcPts val="0"/>
              </a:spcBef>
              <a:spcAft>
                <a:spcPts val="0"/>
              </a:spcAft>
              <a:buClr>
                <a:schemeClr val="dk1"/>
              </a:buClr>
              <a:buSzPts val="1700"/>
              <a:buChar char="►"/>
            </a:pPr>
            <a:r>
              <a:rPr lang="en-US" sz="1700">
                <a:solidFill>
                  <a:schemeClr val="dk1"/>
                </a:solidFill>
              </a:rPr>
              <a:t>重生以后，对我们最合理的，莫过于以新的生命，活出新的方向。我们心灵已更新，是属灵的活人，因此对我们而言，最合常理，最自然，也最具有价值意义的，就是做一个属灵人，专注于属灵的生活</a:t>
            </a:r>
            <a:endParaRPr sz="1700">
              <a:solidFill>
                <a:schemeClr val="dk1"/>
              </a:solidFill>
            </a:endParaRPr>
          </a:p>
          <a:p>
            <a:pPr indent="-336548" lvl="4" marL="2286000" rtl="0" algn="l">
              <a:lnSpc>
                <a:spcPct val="115000"/>
              </a:lnSpc>
              <a:spcBef>
                <a:spcPts val="0"/>
              </a:spcBef>
              <a:spcAft>
                <a:spcPts val="0"/>
              </a:spcAft>
              <a:buClr>
                <a:schemeClr val="dk1"/>
              </a:buClr>
              <a:buSzPts val="1700"/>
              <a:buChar char="►"/>
            </a:pPr>
            <a:r>
              <a:rPr b="1" lang="en-US" sz="1700">
                <a:solidFill>
                  <a:schemeClr val="dk1"/>
                </a:solidFill>
              </a:rPr>
              <a:t>“所以你们若真与基督一同复活，就当求在上面的事。那里有基督坐在　神的右边。你们要思念上面的事，不要思念地上的事。”</a:t>
            </a:r>
            <a:r>
              <a:rPr lang="en-US" sz="1700">
                <a:solidFill>
                  <a:schemeClr val="dk1"/>
                </a:solidFill>
              </a:rPr>
              <a:t>（歌罗西书3：1-2）</a:t>
            </a:r>
            <a:endParaRPr sz="1600">
              <a:solidFill>
                <a:schemeClr val="dk1"/>
              </a:solidFill>
            </a:endParaRPr>
          </a:p>
          <a:p>
            <a:pPr indent="-330198" lvl="2" marL="1371600" rtl="0" algn="l">
              <a:lnSpc>
                <a:spcPct val="115000"/>
              </a:lnSpc>
              <a:spcBef>
                <a:spcPts val="0"/>
              </a:spcBef>
              <a:spcAft>
                <a:spcPts val="0"/>
              </a:spcAft>
              <a:buClr>
                <a:schemeClr val="dk1"/>
              </a:buClr>
              <a:buSzPts val="1600"/>
              <a:buChar char="►"/>
            </a:pPr>
            <a:r>
              <a:rPr lang="en-US" sz="1700">
                <a:solidFill>
                  <a:schemeClr val="dk1"/>
                </a:solidFill>
              </a:rPr>
              <a:t>有些基督徒误解保罗，以为他要信徒注意属天的事，不是属地的事，是要叫我们脱离正常的生活，在毫无干扰情形下的追求属天的事。中世纪苦行的修道士就是这种看法的典型例子。有些人因此远离世俗社会，过着隐士生活，有些则长时间打坐在山洞里或极端处。另一些人则自残己身。他们都热心的相信属灵成长的最好方式，就是逃避通常不属灵的世界带来的影响。他们所犯的错误，与歌罗西的假教师极为类似。</a:t>
            </a:r>
            <a:endParaRPr sz="1600">
              <a:solidFill>
                <a:schemeClr val="dk1"/>
              </a:solidFill>
            </a:endParaRPr>
          </a:p>
          <a:p>
            <a:pPr indent="0" lvl="0" marL="2286000" rtl="0" algn="l">
              <a:lnSpc>
                <a:spcPct val="115000"/>
              </a:lnSpc>
              <a:spcBef>
                <a:spcPts val="0"/>
              </a:spcBef>
              <a:spcAft>
                <a:spcPts val="0"/>
              </a:spcAft>
              <a:buNone/>
            </a:pPr>
            <a:r>
              <a:rPr lang="en-US" sz="1900">
                <a:solidFill>
                  <a:schemeClr val="dk1"/>
                </a:solidFill>
              </a:rPr>
              <a:t>​​</a:t>
            </a:r>
            <a:endParaRPr sz="190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ge5e2f44a14_0_370"/>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75" name="Google Shape;275;ge5e2f44a14_0_370"/>
          <p:cNvSpPr txBox="1"/>
          <p:nvPr>
            <p:ph idx="1" type="body"/>
          </p:nvPr>
        </p:nvSpPr>
        <p:spPr>
          <a:xfrm>
            <a:off x="448725" y="1093800"/>
            <a:ext cx="115854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當代的應用</a:t>
            </a:r>
            <a:endParaRPr sz="1900">
              <a:solidFill>
                <a:schemeClr val="dk1"/>
              </a:solidFill>
              <a:highlight>
                <a:schemeClr val="lt1"/>
              </a:highlight>
            </a:endParaRPr>
          </a:p>
          <a:p>
            <a:pPr indent="-330200" lvl="1" marL="914400" rtl="0" algn="l">
              <a:lnSpc>
                <a:spcPct val="115000"/>
              </a:lnSpc>
              <a:spcBef>
                <a:spcPts val="0"/>
              </a:spcBef>
              <a:spcAft>
                <a:spcPts val="0"/>
              </a:spcAft>
              <a:buClr>
                <a:schemeClr val="dk1"/>
              </a:buClr>
              <a:buSzPts val="1600"/>
              <a:buChar char="○"/>
            </a:pPr>
            <a:r>
              <a:rPr b="1" lang="en-US" u="sng">
                <a:solidFill>
                  <a:schemeClr val="dk1"/>
                </a:solidFill>
              </a:rPr>
              <a:t>注重属灵的事</a:t>
            </a:r>
            <a:endParaRPr b="1" u="sng">
              <a:solidFill>
                <a:schemeClr val="dk1"/>
              </a:solidFill>
            </a:endParaRPr>
          </a:p>
          <a:p>
            <a:pPr indent="-330198" lvl="2" marL="1371600" rtl="0" algn="l">
              <a:lnSpc>
                <a:spcPct val="115000"/>
              </a:lnSpc>
              <a:spcBef>
                <a:spcPts val="0"/>
              </a:spcBef>
              <a:spcAft>
                <a:spcPts val="0"/>
              </a:spcAft>
              <a:buClr>
                <a:schemeClr val="dk1"/>
              </a:buClr>
              <a:buSzPts val="1600"/>
              <a:buChar char="►"/>
            </a:pPr>
            <a:r>
              <a:rPr lang="en-US" sz="1700">
                <a:solidFill>
                  <a:schemeClr val="dk1"/>
                </a:solidFill>
              </a:rPr>
              <a:t>如果我们全心全力要压抑内面的邪情私欲，我们仍是专注于有罪的欲望。抑制罪当然是一件好事，也是德行。保罗也鼓励信徒要治死肉体的罪。然而，保罗的重点不单是要我们必需以新的方式处理属地的事，更要我们将专注的焦点，从属地的转到属天的事上。然而，保罗所谓的「属天」或「属灵」的事务却是要我们参与在世上的生活</a:t>
            </a:r>
            <a:endParaRPr sz="1700">
              <a:solidFill>
                <a:schemeClr val="dk1"/>
              </a:solidFill>
            </a:endParaRPr>
          </a:p>
          <a:p>
            <a:pPr indent="-336548" lvl="2" marL="1371600" rtl="0" algn="l">
              <a:lnSpc>
                <a:spcPct val="115000"/>
              </a:lnSpc>
              <a:spcBef>
                <a:spcPts val="0"/>
              </a:spcBef>
              <a:spcAft>
                <a:spcPts val="0"/>
              </a:spcAft>
              <a:buClr>
                <a:schemeClr val="dk1"/>
              </a:buClr>
              <a:buSzPts val="1700"/>
              <a:buChar char="►"/>
            </a:pPr>
            <a:r>
              <a:rPr lang="en-US" sz="1700">
                <a:solidFill>
                  <a:schemeClr val="dk1"/>
                </a:solidFill>
              </a:rPr>
              <a:t>保罗所提的那些属天或属灵的事务，多数是人际关系的德行，甚至有些就是主要针对如何对待他人、彼此相交的德行，例如怜悯、恩慈、谦虚、温柔、忍耐、饶恕、爱心，以及群体里的和平等。我们无法脱离现世的通常生活，去操练这些德行。</a:t>
            </a:r>
            <a:endParaRPr sz="1700">
              <a:solidFill>
                <a:schemeClr val="dk1"/>
              </a:solidFill>
            </a:endParaRPr>
          </a:p>
          <a:p>
            <a:pPr indent="-336548" lvl="3" marL="1828800" rtl="0" algn="l">
              <a:lnSpc>
                <a:spcPct val="115000"/>
              </a:lnSpc>
              <a:spcBef>
                <a:spcPts val="0"/>
              </a:spcBef>
              <a:spcAft>
                <a:spcPts val="0"/>
              </a:spcAft>
              <a:buClr>
                <a:schemeClr val="dk1"/>
              </a:buClr>
              <a:buSzPts val="1700"/>
              <a:buChar char="►"/>
            </a:pPr>
            <a:r>
              <a:rPr b="1" lang="en-US" sz="1700">
                <a:solidFill>
                  <a:schemeClr val="dk1"/>
                </a:solidFill>
              </a:rPr>
              <a:t>“……要存怜悯恩慈，谦虚，温柔，忍耐的心……主怎样饶恕了你们，你们也要怎样饶恕人。在这一切之外，要存着爱心，爱心就是联络全德的。又要叫基督的平安在你们心里作主，你们也为此蒙召，归为一体；且要存感谢的心……把基督的道理丰丰富富地存在心里。”</a:t>
            </a:r>
            <a:r>
              <a:rPr lang="en-US" sz="1700">
                <a:solidFill>
                  <a:schemeClr val="dk1"/>
                </a:solidFill>
              </a:rPr>
              <a:t>（歌罗西书3：12-16）</a:t>
            </a:r>
            <a:endParaRPr sz="1700">
              <a:solidFill>
                <a:schemeClr val="dk1"/>
              </a:solidFill>
            </a:endParaRPr>
          </a:p>
          <a:p>
            <a:pPr indent="-336548" lvl="2" marL="1371600" rtl="0" algn="l">
              <a:lnSpc>
                <a:spcPct val="115000"/>
              </a:lnSpc>
              <a:spcBef>
                <a:spcPts val="0"/>
              </a:spcBef>
              <a:spcAft>
                <a:spcPts val="0"/>
              </a:spcAft>
              <a:buClr>
                <a:schemeClr val="dk1"/>
              </a:buClr>
              <a:buSzPts val="1700"/>
              <a:buChar char="►"/>
            </a:pPr>
            <a:r>
              <a:rPr lang="en-US" sz="1700">
                <a:solidFill>
                  <a:schemeClr val="dk1"/>
                </a:solidFill>
              </a:rPr>
              <a:t>保罗所強調的，乃是在今世生活中显现出天国的美好，是把现今的世界变得更像天国；是着重于我们新的属灵性情，以及与之相合的善事上。就是把在天国已成就的美好行为显现于地上，爱人，饶恕人，存恩慈、温柔、谦虚之心，如同耶稣待人那样的对待他人。简而言之，为要专注于属灵的事务，我们就必须无论何时、无论何地，都专心致志地将神的国度建立在这个的世界上。</a:t>
            </a:r>
            <a:endParaRPr sz="1700">
              <a:solidFill>
                <a:schemeClr val="dk1"/>
              </a:solidFill>
            </a:endParaRPr>
          </a:p>
          <a:p>
            <a:pPr indent="0" lvl="0" marL="2286000" rtl="0" algn="l">
              <a:lnSpc>
                <a:spcPct val="115000"/>
              </a:lnSpc>
              <a:spcBef>
                <a:spcPts val="0"/>
              </a:spcBef>
              <a:spcAft>
                <a:spcPts val="0"/>
              </a:spcAft>
              <a:buNone/>
            </a:pPr>
            <a:r>
              <a:rPr lang="en-US" sz="1900">
                <a:solidFill>
                  <a:schemeClr val="dk1"/>
                </a:solidFill>
              </a:rPr>
              <a:t>​​</a:t>
            </a:r>
            <a:endParaRPr sz="1900">
              <a:solidFill>
                <a:schemeClr val="dk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ge5e2f44a14_0_0"/>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81" name="Google Shape;281;ge5e2f44a14_0_0"/>
          <p:cNvSpPr txBox="1"/>
          <p:nvPr>
            <p:ph idx="1" type="body"/>
          </p:nvPr>
        </p:nvSpPr>
        <p:spPr>
          <a:xfrm>
            <a:off x="677325" y="1169100"/>
            <a:ext cx="11466000" cy="53457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讨论问题：</a:t>
            </a:r>
            <a:endParaRPr sz="2400"/>
          </a:p>
          <a:p>
            <a:pPr indent="-355600" lvl="1" marL="914400" rtl="0" algn="l">
              <a:lnSpc>
                <a:spcPct val="115000"/>
              </a:lnSpc>
              <a:spcBef>
                <a:spcPts val="0"/>
              </a:spcBef>
              <a:spcAft>
                <a:spcPts val="0"/>
              </a:spcAft>
              <a:buClr>
                <a:srgbClr val="3F3F3F"/>
              </a:buClr>
              <a:buSzPts val="2000"/>
              <a:buChar char="○"/>
            </a:pPr>
            <a:r>
              <a:rPr lang="en-US" sz="2400"/>
              <a:t>為什麼保羅強調我們應當單單忠於基督？ 這在我們今天的屬靈生活中有什麼特別的意義與重要性？在你的生活中，有哪些方面让你觉得难以惟独忠于基督？ </a:t>
            </a:r>
            <a:endParaRPr sz="2400"/>
          </a:p>
          <a:p>
            <a:pPr indent="-355600" lvl="1" marL="914400" rtl="0" algn="l">
              <a:lnSpc>
                <a:spcPct val="115000"/>
              </a:lnSpc>
              <a:spcBef>
                <a:spcPts val="0"/>
              </a:spcBef>
              <a:spcAft>
                <a:spcPts val="0"/>
              </a:spcAft>
              <a:buClr>
                <a:srgbClr val="3F3F3F"/>
              </a:buClr>
              <a:buSzPts val="2000"/>
              <a:buChar char="○"/>
            </a:pPr>
            <a:r>
              <a:rPr lang="en-US" sz="2400"/>
              <a:t>保羅強調我們必须始终把注意力放在属灵的事上。為什麼？ 這在我們今天的生活中有什麼特別的意義？</a:t>
            </a:r>
            <a:endParaRPr sz="2400"/>
          </a:p>
          <a:p>
            <a:pPr indent="-355600" lvl="1" marL="914400" rtl="0" algn="l">
              <a:lnSpc>
                <a:spcPct val="115000"/>
              </a:lnSpc>
              <a:spcBef>
                <a:spcPts val="0"/>
              </a:spcBef>
              <a:spcAft>
                <a:spcPts val="0"/>
              </a:spcAft>
              <a:buClr>
                <a:srgbClr val="3F3F3F"/>
              </a:buClr>
              <a:buSzPts val="2000"/>
              <a:buChar char="○"/>
            </a:pPr>
            <a:r>
              <a:rPr lang="en-US" sz="2400"/>
              <a:t>与基督联合的教义如何帮助基督徒过道德的生活？为什么这个方法比禁欲主义者的伦理更有效？禁欲主义与基督教的正确原则有什么差别？</a:t>
            </a:r>
            <a:endParaRPr sz="2400"/>
          </a:p>
          <a:p>
            <a:pPr indent="0" lvl="0" marL="0" rtl="0" algn="l">
              <a:lnSpc>
                <a:spcPct val="115000"/>
              </a:lnSpc>
              <a:spcBef>
                <a:spcPts val="0"/>
              </a:spcBef>
              <a:spcAft>
                <a:spcPts val="0"/>
              </a:spcAft>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e3721ab5b8_0_20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課程學習目的</a:t>
            </a:r>
            <a:endParaRPr sz="2800"/>
          </a:p>
        </p:txBody>
      </p:sp>
      <p:sp>
        <p:nvSpPr>
          <p:cNvPr id="155" name="Google Shape;155;ge3721ab5b8_0_204"/>
          <p:cNvSpPr txBox="1"/>
          <p:nvPr>
            <p:ph idx="1" type="body"/>
          </p:nvPr>
        </p:nvSpPr>
        <p:spPr>
          <a:xfrm>
            <a:off x="677325" y="1398600"/>
            <a:ext cx="92715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00000"/>
              </a:lnSpc>
              <a:spcBef>
                <a:spcPts val="1000"/>
              </a:spcBef>
              <a:spcAft>
                <a:spcPts val="0"/>
              </a:spcAft>
              <a:buClr>
                <a:schemeClr val="dk1"/>
              </a:buClr>
              <a:buSzPts val="2000"/>
              <a:buChar char="●"/>
            </a:pPr>
            <a:r>
              <a:rPr lang="en-US" sz="2000">
                <a:solidFill>
                  <a:srgbClr val="333333"/>
                </a:solidFill>
                <a:highlight>
                  <a:srgbClr val="FFFFFF"/>
                </a:highlight>
                <a:latin typeface="Microsoft Yahei"/>
                <a:ea typeface="Microsoft Yahei"/>
                <a:cs typeface="Microsoft Yahei"/>
                <a:sym typeface="Microsoft Yahei"/>
              </a:rPr>
              <a:t>作者： 瑞吉</a:t>
            </a:r>
            <a:r>
              <a:rPr lang="en-US" sz="2500">
                <a:solidFill>
                  <a:srgbClr val="333333"/>
                </a:solidFill>
                <a:highlight>
                  <a:srgbClr val="FFFFFF"/>
                </a:highlight>
                <a:latin typeface="Microsoft Yahei"/>
                <a:ea typeface="Microsoft Yahei"/>
                <a:cs typeface="Microsoft Yahei"/>
                <a:sym typeface="Microsoft Yahei"/>
              </a:rPr>
              <a:t>·</a:t>
            </a:r>
            <a:r>
              <a:rPr lang="en-US" sz="2000">
                <a:solidFill>
                  <a:srgbClr val="333333"/>
                </a:solidFill>
                <a:highlight>
                  <a:srgbClr val="FFFFFF"/>
                </a:highlight>
                <a:latin typeface="Microsoft Yahei"/>
                <a:ea typeface="Microsoft Yahei"/>
                <a:cs typeface="Microsoft Yahei"/>
                <a:sym typeface="Microsoft Yahei"/>
              </a:rPr>
              <a:t>凯德博士(Dr. Reggie Kidd)是弗州奥兰多市归正神学院（Reformed Theological Seminary）的新约教授</a:t>
            </a:r>
            <a:endParaRPr sz="2000">
              <a:solidFill>
                <a:srgbClr val="333333"/>
              </a:solidFill>
              <a:highlight>
                <a:srgbClr val="FFFFFF"/>
              </a:highlight>
              <a:latin typeface="Microsoft Yahei"/>
              <a:ea typeface="Microsoft Yahei"/>
              <a:cs typeface="Microsoft Yahei"/>
              <a:sym typeface="Microsoft Yahei"/>
            </a:endParaRPr>
          </a:p>
          <a:p>
            <a:pPr indent="0" lvl="0" marL="457200" rtl="0" algn="l">
              <a:lnSpc>
                <a:spcPct val="100000"/>
              </a:lnSpc>
              <a:spcBef>
                <a:spcPts val="1000"/>
              </a:spcBef>
              <a:spcAft>
                <a:spcPts val="0"/>
              </a:spcAft>
              <a:buSzPts val="1440"/>
              <a:buNone/>
            </a:pPr>
            <a:r>
              <a:t/>
            </a:r>
            <a:endParaRPr sz="2000">
              <a:solidFill>
                <a:srgbClr val="333333"/>
              </a:solidFill>
              <a:highlight>
                <a:srgbClr val="FFFFFF"/>
              </a:highlight>
              <a:latin typeface="Microsoft Yahei"/>
              <a:ea typeface="Microsoft Yahei"/>
              <a:cs typeface="Microsoft Yahei"/>
              <a:sym typeface="Microsoft Yahei"/>
            </a:endParaRPr>
          </a:p>
          <a:p>
            <a:pPr indent="-355600" lvl="0" marL="457200" rtl="0" algn="l">
              <a:lnSpc>
                <a:spcPct val="100000"/>
              </a:lnSpc>
              <a:spcBef>
                <a:spcPts val="1000"/>
              </a:spcBef>
              <a:spcAft>
                <a:spcPts val="0"/>
              </a:spcAft>
              <a:buClr>
                <a:schemeClr val="dk1"/>
              </a:buClr>
              <a:buSzPts val="2000"/>
              <a:buChar char="●"/>
            </a:pPr>
            <a:r>
              <a:rPr lang="en-US" sz="2000">
                <a:solidFill>
                  <a:schemeClr val="dk1"/>
                </a:solidFill>
              </a:rPr>
              <a:t>学习指南</a:t>
            </a:r>
            <a:endParaRPr sz="2000"/>
          </a:p>
          <a:p>
            <a:pPr indent="-355600" lvl="1" marL="914400" rtl="0" algn="l">
              <a:lnSpc>
                <a:spcPct val="100000"/>
              </a:lnSpc>
              <a:spcBef>
                <a:spcPts val="0"/>
              </a:spcBef>
              <a:spcAft>
                <a:spcPts val="0"/>
              </a:spcAft>
              <a:buSzPts val="2000"/>
              <a:buChar char="○"/>
            </a:pPr>
            <a:r>
              <a:t/>
            </a:r>
            <a:endParaRPr sz="2000"/>
          </a:p>
          <a:p>
            <a:pPr indent="-355600" lvl="1" marL="914400" rtl="0" algn="l">
              <a:lnSpc>
                <a:spcPct val="100000"/>
              </a:lnSpc>
              <a:spcBef>
                <a:spcPts val="0"/>
              </a:spcBef>
              <a:spcAft>
                <a:spcPts val="0"/>
              </a:spcAft>
              <a:buSzPts val="2000"/>
              <a:buChar char="○"/>
            </a:pPr>
            <a:r>
              <a:rPr lang="en-US" sz="2000">
                <a:solidFill>
                  <a:srgbClr val="3F3F3F"/>
                </a:solidFill>
              </a:rPr>
              <a:t>http://c.thirdmill.org/seminary/lesson.asp/vs/ppe/ln/1</a:t>
            </a:r>
            <a:endParaRPr sz="2000">
              <a:solidFill>
                <a:srgbClr val="3F3F3F"/>
              </a:solidFill>
            </a:endParaRPr>
          </a:p>
          <a:p>
            <a:pPr indent="0" lvl="0" marL="914400" rtl="0" algn="l">
              <a:lnSpc>
                <a:spcPct val="100000"/>
              </a:lnSpc>
              <a:spcBef>
                <a:spcPts val="1000"/>
              </a:spcBef>
              <a:spcAft>
                <a:spcPts val="0"/>
              </a:spcAft>
              <a:buSzPts val="1440"/>
              <a:buNone/>
            </a:pPr>
            <a:r>
              <a:t/>
            </a:r>
            <a:endParaRPr sz="2000">
              <a:solidFill>
                <a:srgbClr val="3F3F3F"/>
              </a:solidFill>
            </a:endParaRPr>
          </a:p>
          <a:p>
            <a:pPr indent="-355600" lvl="0" marL="457200" rtl="0" algn="l">
              <a:lnSpc>
                <a:spcPct val="100000"/>
              </a:lnSpc>
              <a:spcBef>
                <a:spcPts val="1000"/>
              </a:spcBef>
              <a:spcAft>
                <a:spcPts val="0"/>
              </a:spcAft>
              <a:buSzPts val="2000"/>
              <a:buChar char="●"/>
            </a:pPr>
            <a:r>
              <a:rPr lang="en-US" sz="2000"/>
              <a:t>講座錄像</a:t>
            </a:r>
            <a:endParaRPr sz="2000"/>
          </a:p>
          <a:p>
            <a:pPr indent="-355600" lvl="1" marL="914400" rtl="0" algn="l">
              <a:lnSpc>
                <a:spcPct val="100000"/>
              </a:lnSpc>
              <a:spcBef>
                <a:spcPts val="0"/>
              </a:spcBef>
              <a:spcAft>
                <a:spcPts val="0"/>
              </a:spcAft>
              <a:buSzPts val="2000"/>
              <a:buChar char="○"/>
            </a:pPr>
            <a:r>
              <a:rPr lang="en-US" sz="2000" u="sng">
                <a:solidFill>
                  <a:schemeClr val="hlink"/>
                </a:solidFill>
                <a:hlinkClick r:id="rId3"/>
              </a:rPr>
              <a:t>http://c.thirdmill.org/seminary/lesson.asp/vs/ppe/ln/1</a:t>
            </a:r>
            <a:endParaRPr sz="2000">
              <a:solidFill>
                <a:srgbClr val="3F3F3F"/>
              </a:solidFill>
            </a:endParaRPr>
          </a:p>
          <a:p>
            <a:pPr indent="0" lvl="0" marL="457200" rtl="0" algn="l">
              <a:lnSpc>
                <a:spcPct val="100000"/>
              </a:lnSpc>
              <a:spcBef>
                <a:spcPts val="1000"/>
              </a:spcBef>
              <a:spcAft>
                <a:spcPts val="0"/>
              </a:spcAft>
              <a:buSzPts val="1440"/>
              <a:buNone/>
            </a:pPr>
            <a:r>
              <a:t/>
            </a:r>
            <a:endParaRPr sz="2000">
              <a:solidFill>
                <a:srgbClr val="3F3F3F"/>
              </a:solidFill>
            </a:endParaRPr>
          </a:p>
          <a:p>
            <a:pPr indent="0" lvl="0" marL="457200" rtl="0" algn="l">
              <a:lnSpc>
                <a:spcPct val="100000"/>
              </a:lnSpc>
              <a:spcBef>
                <a:spcPts val="1000"/>
              </a:spcBef>
              <a:spcAft>
                <a:spcPts val="0"/>
              </a:spcAft>
              <a:buSzPts val="1440"/>
              <a:buNone/>
            </a:pPr>
            <a:br>
              <a:rPr lang="en-US" sz="2000"/>
            </a:br>
            <a:br>
              <a:rPr lang="en-US" sz="2400"/>
            </a:br>
            <a:endParaRPr sz="19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e5e2f44a14_0_6"/>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161" name="Google Shape;161;ge5e2f44a14_0_6"/>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2400">
              <a:solidFill>
                <a:srgbClr val="3F3F3F"/>
              </a:solidFill>
            </a:endParaRPr>
          </a:p>
          <a:p>
            <a:pPr indent="-349250" lvl="1" marL="914400" rtl="0" algn="l">
              <a:lnSpc>
                <a:spcPct val="115000"/>
              </a:lnSpc>
              <a:spcBef>
                <a:spcPts val="0"/>
              </a:spcBef>
              <a:spcAft>
                <a:spcPts val="0"/>
              </a:spcAft>
              <a:buClr>
                <a:srgbClr val="3F3F3F"/>
              </a:buClr>
              <a:buSzPts val="1900"/>
              <a:buChar char="○"/>
            </a:pPr>
            <a:r>
              <a:rPr lang="en-US" sz="1900"/>
              <a:t>歌罗西书</a:t>
            </a:r>
            <a:r>
              <a:rPr lang="en-US" sz="1900">
                <a:solidFill>
                  <a:srgbClr val="3F3F3F"/>
                </a:solidFill>
              </a:rPr>
              <a:t>可分为四个主要部份：1章1到2节是开头的问候；1章3到14节感恩和代祷的劝勉；1章15节到4章6节是书信的主体，谈到基督的至高无上；4章7到18节是书信末了的问安。</a:t>
            </a:r>
            <a:endParaRPr sz="1900">
              <a:solidFill>
                <a:srgbClr val="3F3F3F"/>
              </a:solidFill>
            </a:endParaRPr>
          </a:p>
          <a:p>
            <a:pPr indent="-349247" lvl="2" marL="1371600" rtl="0" algn="l">
              <a:lnSpc>
                <a:spcPct val="115000"/>
              </a:lnSpc>
              <a:spcBef>
                <a:spcPts val="0"/>
              </a:spcBef>
              <a:spcAft>
                <a:spcPts val="0"/>
              </a:spcAft>
              <a:buClr>
                <a:srgbClr val="3F3F3F"/>
              </a:buClr>
              <a:buSzPts val="1900"/>
              <a:buChar char="►"/>
            </a:pPr>
            <a:r>
              <a:rPr b="1" lang="en-US" sz="1900">
                <a:solidFill>
                  <a:srgbClr val="3F3F3F"/>
                </a:solidFill>
              </a:rPr>
              <a:t>开头问候</a:t>
            </a:r>
            <a:r>
              <a:rPr lang="en-US" sz="1900">
                <a:solidFill>
                  <a:srgbClr val="3F3F3F"/>
                </a:solidFill>
              </a:rPr>
              <a:t>： 1章1到2节的开头问候，证明使徒保罗的确是该书信的作者，并提及信件也是来自保罗的门徒提摩太。而信件末尾保罗的签名，则显示他是信件的主要作者。问候里也包含简短的祝福语句。</a:t>
            </a:r>
            <a:endParaRPr sz="1900">
              <a:solidFill>
                <a:srgbClr val="3F3F3F"/>
              </a:solidFill>
            </a:endParaRPr>
          </a:p>
          <a:p>
            <a:pPr indent="-349247" lvl="2" marL="1371600" rtl="0" algn="l">
              <a:lnSpc>
                <a:spcPct val="115000"/>
              </a:lnSpc>
              <a:spcBef>
                <a:spcPts val="0"/>
              </a:spcBef>
              <a:spcAft>
                <a:spcPts val="0"/>
              </a:spcAft>
              <a:buClr>
                <a:srgbClr val="3F3F3F"/>
              </a:buClr>
              <a:buSzPts val="1900"/>
              <a:buChar char="►"/>
            </a:pPr>
            <a:r>
              <a:rPr b="1" lang="en-US" sz="1900">
                <a:solidFill>
                  <a:srgbClr val="3F3F3F"/>
                </a:solidFill>
              </a:rPr>
              <a:t>劝勉</a:t>
            </a:r>
            <a:r>
              <a:rPr lang="en-US" sz="1900">
                <a:solidFill>
                  <a:srgbClr val="3F3F3F"/>
                </a:solidFill>
              </a:rPr>
              <a:t>： 1章3到14节是感恩和代祷的劝勉，以及保罗从以巴弗那里听到的关于歌罗西教会的情况。以巴弗是建立歌罗西教会的传道人，在保罗坐监时，曾去探访陪伴他。就在那时，以巴弗向使徒报告了歌罗西信徒的信心和爱心，两人并且用许多时间为歌罗西教会代求。因此当保罗写信给教会时，他提到为着他们的信心和得救，他不断的感谢神。他也让他们知道，他继续祈求主能祝福他们，特别是赏赐他们属灵的辨识力，并坚固他们，使他们能多做善工。</a:t>
            </a:r>
            <a:endParaRPr sz="1900">
              <a:solidFill>
                <a:srgbClr val="3F3F3F"/>
              </a:solidFill>
            </a:endParaRPr>
          </a:p>
          <a:p>
            <a:pPr indent="-323847" lvl="2" marL="1371600" rtl="0" algn="l">
              <a:lnSpc>
                <a:spcPct val="115000"/>
              </a:lnSpc>
              <a:spcBef>
                <a:spcPts val="0"/>
              </a:spcBef>
              <a:spcAft>
                <a:spcPts val="0"/>
              </a:spcAft>
              <a:buClr>
                <a:srgbClr val="3F3F3F"/>
              </a:buClr>
              <a:buSzPts val="1500"/>
              <a:buChar char="►"/>
            </a:pPr>
            <a:r>
              <a:rPr b="1" lang="en-US" sz="1900">
                <a:solidFill>
                  <a:srgbClr val="3F3F3F"/>
                </a:solidFill>
              </a:rPr>
              <a:t>末了问安</a:t>
            </a:r>
            <a:r>
              <a:rPr lang="en-US" sz="1900">
                <a:solidFill>
                  <a:srgbClr val="3F3F3F"/>
                </a:solidFill>
              </a:rPr>
              <a:t>： 4章7到18节是最后的问安。保罗及那些与他一同坐监的人一起向歌罗西信徒致意问好。信的末尾显示保罗是托付推基古和阿尼西母将信送给歌罗西信徒。推基古另外还送信给以弗所教会，而阿尼西母则另送了一封信给腓利门。这显示那三封信—歌罗西书、以弗所书、和腓利门书—大约是同时写成并一起发出去的。</a:t>
            </a:r>
            <a:endParaRPr sz="1900">
              <a:solidFill>
                <a:srgbClr val="3F3F3F"/>
              </a:solidFill>
            </a:endParaRPr>
          </a:p>
          <a:p>
            <a:pPr indent="0" lvl="0" marL="0" rtl="0" algn="l">
              <a:lnSpc>
                <a:spcPct val="115000"/>
              </a:lnSpc>
              <a:spcBef>
                <a:spcPts val="0"/>
              </a:spcBef>
              <a:spcAft>
                <a:spcPts val="0"/>
              </a:spcAft>
              <a:buSzPts val="1440"/>
              <a:buNone/>
            </a:pPr>
            <a:r>
              <a:t/>
            </a:r>
            <a:endParaRPr sz="1900">
              <a:solidFill>
                <a:srgbClr val="3F3F3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e5e2f44a14_0_11"/>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167" name="Google Shape;167;ge5e2f44a14_0_11"/>
          <p:cNvSpPr txBox="1"/>
          <p:nvPr>
            <p:ph idx="1" type="body"/>
          </p:nvPr>
        </p:nvSpPr>
        <p:spPr>
          <a:xfrm>
            <a:off x="677325" y="1246200"/>
            <a:ext cx="11466000" cy="53457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2400">
              <a:solidFill>
                <a:srgbClr val="3F3F3F"/>
              </a:solidFill>
            </a:endParaRPr>
          </a:p>
          <a:p>
            <a:pPr indent="-349250" lvl="1" marL="914400" rtl="0" algn="l">
              <a:lnSpc>
                <a:spcPct val="115000"/>
              </a:lnSpc>
              <a:spcBef>
                <a:spcPts val="0"/>
              </a:spcBef>
              <a:spcAft>
                <a:spcPts val="0"/>
              </a:spcAft>
              <a:buClr>
                <a:srgbClr val="3F3F3F"/>
              </a:buClr>
              <a:buSzPts val="1900"/>
              <a:buChar char="○"/>
            </a:pPr>
            <a:r>
              <a:rPr lang="en-US" sz="1900"/>
              <a:t>歌罗西书</a:t>
            </a:r>
            <a:r>
              <a:rPr lang="en-US" sz="1900">
                <a:solidFill>
                  <a:srgbClr val="3F3F3F"/>
                </a:solidFill>
              </a:rPr>
              <a:t>可分为四个主要部份：1章1到2节是开头的问候；1章3到14节感恩和代祷的劝勉；1章15节到4章6节是书信的主体，谈到基督的至高无上；4章7到18节是书信末了的问安。</a:t>
            </a:r>
            <a:endParaRPr sz="1900">
              <a:solidFill>
                <a:srgbClr val="3F3F3F"/>
              </a:solidFill>
            </a:endParaRPr>
          </a:p>
          <a:p>
            <a:pPr indent="-323847" lvl="2" marL="1371600" rtl="0" algn="l">
              <a:lnSpc>
                <a:spcPct val="115000"/>
              </a:lnSpc>
              <a:spcBef>
                <a:spcPts val="0"/>
              </a:spcBef>
              <a:spcAft>
                <a:spcPts val="0"/>
              </a:spcAft>
              <a:buClr>
                <a:srgbClr val="3F3F3F"/>
              </a:buClr>
              <a:buSzPts val="1500"/>
              <a:buChar char="►"/>
            </a:pPr>
            <a:r>
              <a:rPr b="1" lang="en-US" sz="1900">
                <a:solidFill>
                  <a:srgbClr val="3F3F3F"/>
                </a:solidFill>
              </a:rPr>
              <a:t>末了问安</a:t>
            </a:r>
            <a:r>
              <a:rPr lang="en-US" sz="1900">
                <a:solidFill>
                  <a:srgbClr val="3F3F3F"/>
                </a:solidFill>
              </a:rPr>
              <a:t>： </a:t>
            </a:r>
            <a:endParaRPr sz="1900">
              <a:solidFill>
                <a:srgbClr val="3F3F3F"/>
              </a:solidFill>
            </a:endParaRPr>
          </a:p>
          <a:p>
            <a:pPr indent="-323847" lvl="3" marL="1828800" rtl="0" algn="l">
              <a:lnSpc>
                <a:spcPct val="115000"/>
              </a:lnSpc>
              <a:spcBef>
                <a:spcPts val="0"/>
              </a:spcBef>
              <a:spcAft>
                <a:spcPts val="0"/>
              </a:spcAft>
              <a:buClr>
                <a:srgbClr val="3F3F3F"/>
              </a:buClr>
              <a:buSzPts val="1500"/>
              <a:buChar char="►"/>
            </a:pPr>
            <a:r>
              <a:rPr lang="en-US" sz="1900">
                <a:solidFill>
                  <a:srgbClr val="3F3F3F"/>
                </a:solidFill>
              </a:rPr>
              <a:t>信末还提到一封给老底嘉教会的信，并指示歌罗西的信徒要读那封信，也要把他们的信交给老底嘉教会，让他们也念。这点让我们知道，尽管保罗是针对某些情况写信给特定的一些人，他的那些信也适用于不同的会众。在第三课，我们会看到，保罗给以弗所的信，可能就是这里提到的给老底嘉的那封信。</a:t>
            </a:r>
            <a:endParaRPr sz="1900">
              <a:solidFill>
                <a:srgbClr val="3F3F3F"/>
              </a:solidFill>
            </a:endParaRPr>
          </a:p>
          <a:p>
            <a:pPr indent="-349247" lvl="2" marL="1371600" rtl="0" algn="l">
              <a:lnSpc>
                <a:spcPct val="115000"/>
              </a:lnSpc>
              <a:spcBef>
                <a:spcPts val="0"/>
              </a:spcBef>
              <a:spcAft>
                <a:spcPts val="0"/>
              </a:spcAft>
              <a:buClr>
                <a:srgbClr val="3F3F3F"/>
              </a:buClr>
              <a:buSzPts val="1900"/>
              <a:buChar char="►"/>
            </a:pPr>
            <a:r>
              <a:rPr b="1" lang="en-US" sz="1900">
                <a:solidFill>
                  <a:srgbClr val="3F3F3F"/>
                </a:solidFill>
              </a:rPr>
              <a:t>主体 - 基督信仰的至高特征： </a:t>
            </a:r>
            <a:r>
              <a:rPr lang="en-US" sz="1900">
                <a:solidFill>
                  <a:srgbClr val="3F3F3F"/>
                </a:solidFill>
              </a:rPr>
              <a:t>1章15节到4章6节是歌罗西书的主体。保罗在这里</a:t>
            </a:r>
            <a:r>
              <a:rPr lang="en-US" sz="1900"/>
              <a:t>高舉耶穌</a:t>
            </a:r>
            <a:r>
              <a:rPr lang="en-US" sz="1900">
                <a:solidFill>
                  <a:srgbClr val="3F3F3F"/>
                </a:solidFill>
              </a:rPr>
              <a:t>基督的至高无上，是超乎假教师们所倡导的宗教理念。保罗谈到基督信仰的至高特征，我们可将他的论述大致分为四个方面：第一，1章15到20节提到</a:t>
            </a:r>
            <a:r>
              <a:rPr b="1" lang="en-US" sz="1900">
                <a:solidFill>
                  <a:srgbClr val="3F3F3F"/>
                </a:solidFill>
              </a:rPr>
              <a:t>基督的超越一切</a:t>
            </a:r>
            <a:r>
              <a:rPr lang="en-US" sz="1900">
                <a:solidFill>
                  <a:srgbClr val="3F3F3F"/>
                </a:solidFill>
              </a:rPr>
              <a:t>；第二，1章21节到2章5节讲论身为</a:t>
            </a:r>
            <a:r>
              <a:rPr b="1" lang="en-US" sz="1900">
                <a:solidFill>
                  <a:srgbClr val="3F3F3F"/>
                </a:solidFill>
              </a:rPr>
              <a:t>基督使者的至高职份</a:t>
            </a:r>
            <a:r>
              <a:rPr lang="en-US" sz="1900">
                <a:solidFill>
                  <a:srgbClr val="3F3F3F"/>
                </a:solidFill>
              </a:rPr>
              <a:t>；第三，2章6到23节，</a:t>
            </a:r>
            <a:r>
              <a:rPr b="1" lang="en-US" sz="1900">
                <a:solidFill>
                  <a:srgbClr val="3F3F3F"/>
                </a:solidFill>
              </a:rPr>
              <a:t>在基督里的救赎是无与伦比</a:t>
            </a:r>
            <a:r>
              <a:rPr lang="en-US" sz="1900">
                <a:solidFill>
                  <a:srgbClr val="3F3F3F"/>
                </a:solidFill>
              </a:rPr>
              <a:t>；第四，3章1节到4章6节，</a:t>
            </a:r>
            <a:r>
              <a:rPr b="1" lang="en-US" sz="1900">
                <a:solidFill>
                  <a:srgbClr val="3F3F3F"/>
                </a:solidFill>
              </a:rPr>
              <a:t>基督徒生活的崇高性</a:t>
            </a:r>
            <a:r>
              <a:rPr lang="en-US" sz="1900">
                <a:solidFill>
                  <a:srgbClr val="3F3F3F"/>
                </a:solidFill>
              </a:rPr>
              <a:t>。</a:t>
            </a:r>
            <a:endParaRPr sz="1900">
              <a:solidFill>
                <a:srgbClr val="3F3F3F"/>
              </a:solidFill>
            </a:endParaRPr>
          </a:p>
          <a:p>
            <a:pPr indent="0" lvl="0" marL="0" rtl="0" algn="l">
              <a:lnSpc>
                <a:spcPct val="115000"/>
              </a:lnSpc>
              <a:spcBef>
                <a:spcPts val="0"/>
              </a:spcBef>
              <a:spcAft>
                <a:spcPts val="0"/>
              </a:spcAft>
              <a:buNone/>
            </a:pPr>
            <a:r>
              <a:t/>
            </a:r>
            <a:endParaRPr b="1" sz="2400">
              <a:solidFill>
                <a:srgbClr val="3F3F3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e5e2f44a14_0_155"/>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173" name="Google Shape;173;ge5e2f44a14_0_155"/>
          <p:cNvSpPr txBox="1"/>
          <p:nvPr>
            <p:ph idx="1" type="body"/>
          </p:nvPr>
        </p:nvSpPr>
        <p:spPr>
          <a:xfrm>
            <a:off x="677325" y="1246200"/>
            <a:ext cx="11466000" cy="53457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p>
          <a:p>
            <a:pPr indent="-355600" lvl="1" marL="914400" rtl="0" algn="l">
              <a:lnSpc>
                <a:spcPct val="115000"/>
              </a:lnSpc>
              <a:spcBef>
                <a:spcPts val="0"/>
              </a:spcBef>
              <a:spcAft>
                <a:spcPts val="0"/>
              </a:spcAft>
              <a:buClr>
                <a:srgbClr val="3F3F3F"/>
              </a:buClr>
              <a:buSzPts val="2000"/>
              <a:buChar char="○"/>
            </a:pPr>
            <a:r>
              <a:rPr b="1" lang="en-US" sz="1900" u="sng"/>
              <a:t>基督的超越性</a:t>
            </a:r>
            <a:r>
              <a:rPr lang="en-US" sz="1900"/>
              <a:t> (歌罗西书1章15到20节)</a:t>
            </a:r>
            <a:endParaRPr sz="1900"/>
          </a:p>
          <a:p>
            <a:pPr indent="-355598" lvl="2" marL="1371600" rtl="0" algn="l">
              <a:lnSpc>
                <a:spcPct val="115000"/>
              </a:lnSpc>
              <a:spcBef>
                <a:spcPts val="0"/>
              </a:spcBef>
              <a:spcAft>
                <a:spcPts val="0"/>
              </a:spcAft>
              <a:buClr>
                <a:srgbClr val="3F3F3F"/>
              </a:buClr>
              <a:buSzPts val="2000"/>
              <a:buChar char="►"/>
            </a:pPr>
            <a:r>
              <a:rPr lang="en-US" sz="1900"/>
              <a:t>保罗一方面强调基督是一切受造物的君王，祂是全然美好且拥有绝对权柄。另一方面，保罗明讲世上的小学（星宿之灵）是无法拯救人，也不值得去尊崇。</a:t>
            </a:r>
            <a:endParaRPr sz="1900"/>
          </a:p>
          <a:p>
            <a:pPr indent="-355598" lvl="2" marL="1371600" rtl="0" algn="l">
              <a:lnSpc>
                <a:spcPct val="115000"/>
              </a:lnSpc>
              <a:spcBef>
                <a:spcPts val="0"/>
              </a:spcBef>
              <a:spcAft>
                <a:spcPts val="0"/>
              </a:spcAft>
              <a:buClr>
                <a:srgbClr val="3F3F3F"/>
              </a:buClr>
              <a:buSzPts val="2000"/>
              <a:buChar char="►"/>
            </a:pPr>
            <a:r>
              <a:rPr lang="en-US" sz="1900">
                <a:highlight>
                  <a:srgbClr val="FFFF00"/>
                </a:highlight>
              </a:rPr>
              <a:t>基督是不能看见之神的像</a:t>
            </a:r>
            <a:endParaRPr sz="1900">
              <a:highlight>
                <a:srgbClr val="FFFF00"/>
              </a:highlight>
            </a:endParaRPr>
          </a:p>
          <a:p>
            <a:pPr indent="-355598" lvl="3" marL="1828800" rtl="0" algn="l">
              <a:lnSpc>
                <a:spcPct val="115000"/>
              </a:lnSpc>
              <a:spcBef>
                <a:spcPts val="0"/>
              </a:spcBef>
              <a:spcAft>
                <a:spcPts val="0"/>
              </a:spcAft>
              <a:buClr>
                <a:srgbClr val="3F3F3F"/>
              </a:buClr>
              <a:buSzPts val="2000"/>
              <a:buChar char="►"/>
            </a:pPr>
            <a:r>
              <a:rPr lang="en-US" sz="1900"/>
              <a:t>“</a:t>
            </a:r>
            <a:r>
              <a:rPr b="1" lang="en-US" sz="1900"/>
              <a:t>爱子是那不能看见之神的像</a:t>
            </a:r>
            <a:r>
              <a:rPr lang="en-US" sz="1900"/>
              <a:t>，是首生的，在一切被造的以先……一概都是藉着他造的，又是为他造的。”（歌罗西书1:15-16）</a:t>
            </a:r>
            <a:endParaRPr sz="1900"/>
          </a:p>
          <a:p>
            <a:pPr indent="-355598" lvl="3" marL="1828800" rtl="0" algn="l">
              <a:lnSpc>
                <a:spcPct val="115000"/>
              </a:lnSpc>
              <a:spcBef>
                <a:spcPts val="0"/>
              </a:spcBef>
              <a:spcAft>
                <a:spcPts val="0"/>
              </a:spcAft>
              <a:buClr>
                <a:srgbClr val="3F3F3F"/>
              </a:buClr>
              <a:buSzPts val="2000"/>
              <a:buChar char="►"/>
            </a:pPr>
            <a:r>
              <a:rPr lang="en-US" sz="1900"/>
              <a:t>在保罗的时代，有些希腊的哲学认为宇宙万有乃是神的形象，也就是神的最大启示，而人可以透过它的启示得着知识和智慧。这样的理论见于不同的作品，从公元前四世纪柏拉图写的对话录，到公元后第二、三世纪，涉及到异端诺斯底派论及到希腊神话中有关赫耳墨斯的著作中，都可以看到。</a:t>
            </a:r>
            <a:endParaRPr sz="1900"/>
          </a:p>
          <a:p>
            <a:pPr indent="-355598" lvl="3" marL="1828800" rtl="0" algn="l">
              <a:lnSpc>
                <a:spcPct val="115000"/>
              </a:lnSpc>
              <a:spcBef>
                <a:spcPts val="0"/>
              </a:spcBef>
              <a:spcAft>
                <a:spcPts val="0"/>
              </a:spcAft>
              <a:buClr>
                <a:srgbClr val="3F3F3F"/>
              </a:buClr>
              <a:buSzPts val="2000"/>
              <a:buChar char="►"/>
            </a:pPr>
            <a:r>
              <a:rPr lang="en-US" sz="1900"/>
              <a:t>因此，当假教师们认为星宿和四行元素为神的形像时，保罗则指出基督才是神的形像。他采用希腊哲学所用的「神的形像」这个词语，为的是表明基督才是神的至终启示，信徒当向祂寻求极大的知识与智慧，而非向假教师所敬拜的鬼魔去求取。</a:t>
            </a:r>
            <a:endParaRPr sz="1900"/>
          </a:p>
          <a:p>
            <a:pPr indent="0" lvl="0" marL="457200" rtl="0" algn="l">
              <a:lnSpc>
                <a:spcPct val="115000"/>
              </a:lnSpc>
              <a:spcBef>
                <a:spcPts val="0"/>
              </a:spcBef>
              <a:spcAft>
                <a:spcPts val="0"/>
              </a:spcAft>
              <a:buNone/>
            </a:pPr>
            <a:r>
              <a:t/>
            </a:r>
            <a:endParaRPr sz="1900"/>
          </a:p>
          <a:p>
            <a:pPr indent="0" lvl="0" marL="0" rtl="0" algn="l">
              <a:lnSpc>
                <a:spcPct val="115000"/>
              </a:lnSpc>
              <a:spcBef>
                <a:spcPts val="0"/>
              </a:spcBef>
              <a:spcAft>
                <a:spcPts val="0"/>
              </a:spcAft>
              <a:buNone/>
            </a:pPr>
            <a:r>
              <a:t/>
            </a:r>
            <a:endParaRPr b="1" sz="2400">
              <a:solidFill>
                <a:srgbClr val="3F3F3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e5e2f44a14_0_165"/>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179" name="Google Shape;179;ge5e2f44a14_0_165"/>
          <p:cNvSpPr txBox="1"/>
          <p:nvPr>
            <p:ph idx="1" type="body"/>
          </p:nvPr>
        </p:nvSpPr>
        <p:spPr>
          <a:xfrm>
            <a:off x="677325" y="12462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p>
          <a:p>
            <a:pPr indent="-355600" lvl="1" marL="914400" rtl="0" algn="l">
              <a:lnSpc>
                <a:spcPct val="115000"/>
              </a:lnSpc>
              <a:spcBef>
                <a:spcPts val="0"/>
              </a:spcBef>
              <a:spcAft>
                <a:spcPts val="0"/>
              </a:spcAft>
              <a:buClr>
                <a:srgbClr val="3F3F3F"/>
              </a:buClr>
              <a:buSzPts val="2000"/>
              <a:buChar char="○"/>
            </a:pPr>
            <a:r>
              <a:rPr b="1" lang="en-US" sz="1900" u="sng"/>
              <a:t>基督的超越性 </a:t>
            </a:r>
            <a:r>
              <a:rPr lang="en-US" sz="1900"/>
              <a:t>(歌罗西书1章15到20节)</a:t>
            </a:r>
            <a:endParaRPr b="1" sz="1900" u="sng"/>
          </a:p>
          <a:p>
            <a:pPr indent="-355598" lvl="2" marL="1371600" rtl="0" algn="l">
              <a:lnSpc>
                <a:spcPct val="115000"/>
              </a:lnSpc>
              <a:spcBef>
                <a:spcPts val="0"/>
              </a:spcBef>
              <a:spcAft>
                <a:spcPts val="0"/>
              </a:spcAft>
              <a:buClr>
                <a:srgbClr val="3F3F3F"/>
              </a:buClr>
              <a:buSzPts val="2000"/>
              <a:buChar char="►"/>
            </a:pPr>
            <a:r>
              <a:rPr lang="en-US" sz="1900">
                <a:highlight>
                  <a:srgbClr val="FFFF00"/>
                </a:highlight>
              </a:rPr>
              <a:t>基督是首生的，在一切被造的以先</a:t>
            </a:r>
            <a:endParaRPr sz="1900">
              <a:highlight>
                <a:srgbClr val="FFFF00"/>
              </a:highlight>
            </a:endParaRPr>
          </a:p>
          <a:p>
            <a:pPr indent="-355598" lvl="3" marL="1828800" rtl="0" algn="l">
              <a:lnSpc>
                <a:spcPct val="115000"/>
              </a:lnSpc>
              <a:spcBef>
                <a:spcPts val="0"/>
              </a:spcBef>
              <a:spcAft>
                <a:spcPts val="0"/>
              </a:spcAft>
              <a:buClr>
                <a:srgbClr val="3F3F3F"/>
              </a:buClr>
              <a:buSzPts val="2000"/>
              <a:buChar char="►"/>
            </a:pPr>
            <a:r>
              <a:rPr lang="en-US" sz="1900"/>
              <a:t>“</a:t>
            </a:r>
            <a:r>
              <a:rPr lang="en-US" sz="1900"/>
              <a:t>爱子是那不能看见之神的像</a:t>
            </a:r>
            <a:r>
              <a:rPr lang="en-US" sz="1900"/>
              <a:t>，</a:t>
            </a:r>
            <a:r>
              <a:rPr b="1" lang="en-US" sz="1900"/>
              <a:t>是首生的，在一切被造的以先</a:t>
            </a:r>
            <a:r>
              <a:rPr lang="en-US" sz="1900"/>
              <a:t>……一概都是藉着他造的，又是为他造的。”（歌罗西书1:15-16）</a:t>
            </a:r>
            <a:endParaRPr sz="1900"/>
          </a:p>
          <a:p>
            <a:pPr indent="-355598" lvl="3" marL="1828800" rtl="0" algn="l">
              <a:lnSpc>
                <a:spcPct val="115000"/>
              </a:lnSpc>
              <a:spcBef>
                <a:spcPts val="0"/>
              </a:spcBef>
              <a:spcAft>
                <a:spcPts val="0"/>
              </a:spcAft>
              <a:buClr>
                <a:srgbClr val="3F3F3F"/>
              </a:buClr>
              <a:buSzPts val="2000"/>
              <a:buChar char="►"/>
            </a:pPr>
            <a:r>
              <a:rPr lang="en-US" sz="1900"/>
              <a:t>在这里被译为「首生的」希腊字，通常是指位份的优越或权柄，而不是单讲出生的次序</a:t>
            </a:r>
            <a:endParaRPr sz="1900"/>
          </a:p>
          <a:p>
            <a:pPr indent="-355598" lvl="3" marL="1828800" rtl="0" algn="l">
              <a:lnSpc>
                <a:spcPct val="115000"/>
              </a:lnSpc>
              <a:spcBef>
                <a:spcPts val="0"/>
              </a:spcBef>
              <a:spcAft>
                <a:spcPts val="0"/>
              </a:spcAft>
              <a:buClr>
                <a:srgbClr val="3F3F3F"/>
              </a:buClr>
              <a:buSzPts val="2000"/>
              <a:buChar char="►"/>
            </a:pPr>
            <a:r>
              <a:rPr lang="en-US" sz="1900"/>
              <a:t>在古代的家庭里，头胎的孩子未必就是首生的孩子。首生的是那个可得最大继承权的孩子，在父亲过世后要肩负带领家族的责任。例如，即使上有姐姐，长子通常被认为是「首生的」。此外，如果长子因着某些原因而被除去名份，他的弟弟就因此具有首生的地位。</a:t>
            </a:r>
            <a:endParaRPr sz="1900"/>
          </a:p>
          <a:p>
            <a:pPr indent="-355598" lvl="3" marL="1828800" rtl="0" algn="l">
              <a:lnSpc>
                <a:spcPct val="115000"/>
              </a:lnSpc>
              <a:spcBef>
                <a:spcPts val="0"/>
              </a:spcBef>
              <a:spcAft>
                <a:spcPts val="0"/>
              </a:spcAft>
              <a:buClr>
                <a:srgbClr val="3F3F3F"/>
              </a:buClr>
              <a:buSzPts val="2000"/>
              <a:buChar char="►"/>
            </a:pPr>
            <a:r>
              <a:rPr lang="en-US" sz="1900"/>
              <a:t>有些著名的异端错误地认为「首生的」这个词指的是基督在世界被造以前就「出生」；因此他们相信基督是受造的，在权柄能力上不是与父神同等。然而保罗讲到基督「首生的」位份，</a:t>
            </a:r>
            <a:r>
              <a:rPr b="1" lang="en-US" sz="1900"/>
              <a:t>是关联到祂的权柄和超越万有，不是指出生次序和时间。</a:t>
            </a:r>
            <a:r>
              <a:rPr lang="en-US" sz="1900"/>
              <a:t>保罗提到基督是首生的，他的意思是</a:t>
            </a:r>
            <a:r>
              <a:rPr b="1" lang="en-US" sz="1900"/>
              <a:t>基督是那位具有长子继承权的，而非祂在万有之前出生或是被造。他没有说基督是受造的一份子，而是明确地讲基督是一切的主宰。</a:t>
            </a:r>
            <a:endParaRPr b="1" sz="1900"/>
          </a:p>
          <a:p>
            <a:pPr indent="-355598" lvl="3" marL="1828800" rtl="0" algn="l">
              <a:lnSpc>
                <a:spcPct val="115000"/>
              </a:lnSpc>
              <a:spcBef>
                <a:spcPts val="0"/>
              </a:spcBef>
              <a:spcAft>
                <a:spcPts val="0"/>
              </a:spcAft>
              <a:buClr>
                <a:srgbClr val="3F3F3F"/>
              </a:buClr>
              <a:buSzPts val="2000"/>
              <a:buChar char="►"/>
            </a:pPr>
            <a:r>
              <a:rPr lang="en-US" sz="1900"/>
              <a:t>假教师敬拜的假神是没有权柄和能力给人任何祝福。基督，而且唯有基督是首生的，能得着父神所有的祝福，也唯独祂能将这些祝福赐给其他人。</a:t>
            </a:r>
            <a:endParaRPr sz="1900"/>
          </a:p>
          <a:p>
            <a:pPr indent="0" lvl="0" marL="1828800" rtl="0" algn="l">
              <a:lnSpc>
                <a:spcPct val="115000"/>
              </a:lnSpc>
              <a:spcBef>
                <a:spcPts val="0"/>
              </a:spcBef>
              <a:spcAft>
                <a:spcPts val="0"/>
              </a:spcAft>
              <a:buNone/>
            </a:pPr>
            <a:r>
              <a:t/>
            </a:r>
            <a:endParaRPr sz="1900"/>
          </a:p>
          <a:p>
            <a:pPr indent="0" lvl="0" marL="457200" rtl="0" algn="l">
              <a:lnSpc>
                <a:spcPct val="115000"/>
              </a:lnSpc>
              <a:spcBef>
                <a:spcPts val="0"/>
              </a:spcBef>
              <a:spcAft>
                <a:spcPts val="0"/>
              </a:spcAft>
              <a:buNone/>
            </a:pPr>
            <a:r>
              <a:t/>
            </a:r>
            <a:endParaRPr sz="1900"/>
          </a:p>
          <a:p>
            <a:pPr indent="0" lvl="0" marL="457200" rtl="0" algn="l">
              <a:lnSpc>
                <a:spcPct val="115000"/>
              </a:lnSpc>
              <a:spcBef>
                <a:spcPts val="0"/>
              </a:spcBef>
              <a:spcAft>
                <a:spcPts val="0"/>
              </a:spcAft>
              <a:buNone/>
            </a:pPr>
            <a:r>
              <a:t/>
            </a:r>
            <a:endParaRPr sz="1900"/>
          </a:p>
          <a:p>
            <a:pPr indent="0" lvl="0" marL="0" rtl="0" algn="l">
              <a:lnSpc>
                <a:spcPct val="115000"/>
              </a:lnSpc>
              <a:spcBef>
                <a:spcPts val="0"/>
              </a:spcBef>
              <a:spcAft>
                <a:spcPts val="0"/>
              </a:spcAft>
              <a:buNone/>
            </a:pPr>
            <a:r>
              <a:t/>
            </a:r>
            <a:endParaRPr b="1" sz="2400">
              <a:solidFill>
                <a:srgbClr val="3F3F3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ge5e2f44a14_0_173"/>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185" name="Google Shape;185;ge5e2f44a14_0_173"/>
          <p:cNvSpPr txBox="1"/>
          <p:nvPr>
            <p:ph idx="1" type="body"/>
          </p:nvPr>
        </p:nvSpPr>
        <p:spPr>
          <a:xfrm>
            <a:off x="677325" y="12462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p>
          <a:p>
            <a:pPr indent="-355600" lvl="1" marL="914400" rtl="0" algn="l">
              <a:lnSpc>
                <a:spcPct val="115000"/>
              </a:lnSpc>
              <a:spcBef>
                <a:spcPts val="0"/>
              </a:spcBef>
              <a:spcAft>
                <a:spcPts val="0"/>
              </a:spcAft>
              <a:buClr>
                <a:srgbClr val="3F3F3F"/>
              </a:buClr>
              <a:buSzPts val="2000"/>
              <a:buChar char="○"/>
            </a:pPr>
            <a:r>
              <a:rPr b="1" lang="en-US" sz="1900" u="sng"/>
              <a:t>基督的超越性 </a:t>
            </a:r>
            <a:r>
              <a:rPr lang="en-US" sz="1900"/>
              <a:t>(歌罗西书1章15到20节)</a:t>
            </a:r>
            <a:endParaRPr b="1" sz="1900" u="sng"/>
          </a:p>
          <a:p>
            <a:pPr indent="-349248" lvl="2" marL="1371600" rtl="0" algn="l">
              <a:lnSpc>
                <a:spcPct val="115000"/>
              </a:lnSpc>
              <a:spcBef>
                <a:spcPts val="0"/>
              </a:spcBef>
              <a:spcAft>
                <a:spcPts val="0"/>
              </a:spcAft>
              <a:buClr>
                <a:srgbClr val="3F3F3F"/>
              </a:buClr>
              <a:buSzPts val="1900"/>
              <a:buChar char="►"/>
            </a:pPr>
            <a:r>
              <a:rPr lang="en-US" sz="1800">
                <a:highlight>
                  <a:srgbClr val="FFFF00"/>
                </a:highlight>
              </a:rPr>
              <a:t>基督是万物的缔造者，神透过祂创造宇宙万有。</a:t>
            </a:r>
            <a:endParaRPr sz="1800">
              <a:highlight>
                <a:schemeClr val="lt1"/>
              </a:highlight>
            </a:endParaRPr>
          </a:p>
          <a:p>
            <a:pPr indent="-349248" lvl="3" marL="1828800" rtl="0" algn="l">
              <a:lnSpc>
                <a:spcPct val="115000"/>
              </a:lnSpc>
              <a:spcBef>
                <a:spcPts val="0"/>
              </a:spcBef>
              <a:spcAft>
                <a:spcPts val="0"/>
              </a:spcAft>
              <a:buClr>
                <a:srgbClr val="3F3F3F"/>
              </a:buClr>
              <a:buSzPts val="1900"/>
              <a:buChar char="►"/>
            </a:pPr>
            <a:r>
              <a:rPr lang="en-US" sz="1800">
                <a:highlight>
                  <a:schemeClr val="lt1"/>
                </a:highlight>
              </a:rPr>
              <a:t>犹太神秘主义者常将崇高的位份，赋予同为受造物的天使；《圣经》只将这种地位赋予父神或基督，而非天使。希腊哲学也给四行元素和其它星宿之灵类似的地位。然而保罗强调唯有基督是万物的缔造者，这些灵界之体全都低于祂，也受制于祂</a:t>
            </a:r>
            <a:endParaRPr sz="1800">
              <a:highlight>
                <a:schemeClr val="lt1"/>
              </a:highlight>
            </a:endParaRPr>
          </a:p>
          <a:p>
            <a:pPr indent="-349248" lvl="3" marL="1828800" rtl="0" algn="l">
              <a:lnSpc>
                <a:spcPct val="115000"/>
              </a:lnSpc>
              <a:spcBef>
                <a:spcPts val="0"/>
              </a:spcBef>
              <a:spcAft>
                <a:spcPts val="0"/>
              </a:spcAft>
              <a:buClr>
                <a:srgbClr val="3F3F3F"/>
              </a:buClr>
              <a:buSzPts val="1900"/>
              <a:buChar char="►"/>
            </a:pPr>
            <a:r>
              <a:rPr b="1" lang="en-US" sz="1800"/>
              <a:t>“</a:t>
            </a:r>
            <a:r>
              <a:rPr b="1" lang="en-US" sz="1800"/>
              <a:t>因为万有都是靠他造的，无论是天上的，地上的，能看见的，不能看见的，或是有位的，主治的，执政的，掌权的，一概都是借着他造的，又是为他造的。”</a:t>
            </a:r>
            <a:r>
              <a:rPr lang="en-US" sz="1800"/>
              <a:t>（歌罗西书1:16）</a:t>
            </a:r>
            <a:endParaRPr sz="1800"/>
          </a:p>
          <a:p>
            <a:pPr indent="-349248" lvl="3" marL="1828800" rtl="0" algn="l">
              <a:lnSpc>
                <a:spcPct val="115000"/>
              </a:lnSpc>
              <a:spcBef>
                <a:spcPts val="0"/>
              </a:spcBef>
              <a:spcAft>
                <a:spcPts val="0"/>
              </a:spcAft>
              <a:buClr>
                <a:srgbClr val="3F3F3F"/>
              </a:buClr>
              <a:buSzPts val="1900"/>
              <a:buChar char="►"/>
            </a:pPr>
            <a:r>
              <a:rPr lang="en-US" sz="1800"/>
              <a:t>我们已知道，执政的、掌权的这样的称呼指的是灵界之体，例如假教师所拜的鬼魔。按保罗所言，这些执政掌权的全都隶属于基督。基督身为万有的缔造者——一切都借着他而造，使祂远超乎一切之上。</a:t>
            </a:r>
            <a:endParaRPr sz="1800"/>
          </a:p>
          <a:p>
            <a:pPr indent="-342898" lvl="2" marL="1371600" rtl="0" algn="l">
              <a:lnSpc>
                <a:spcPct val="115000"/>
              </a:lnSpc>
              <a:spcBef>
                <a:spcPts val="0"/>
              </a:spcBef>
              <a:spcAft>
                <a:spcPts val="0"/>
              </a:spcAft>
              <a:buClr>
                <a:schemeClr val="dk1"/>
              </a:buClr>
              <a:buSzPts val="1800"/>
              <a:buChar char="►"/>
            </a:pPr>
            <a:r>
              <a:rPr lang="en-US" sz="1800">
                <a:solidFill>
                  <a:schemeClr val="dk1"/>
                </a:solidFill>
                <a:highlight>
                  <a:srgbClr val="FFFF00"/>
                </a:highlight>
              </a:rPr>
              <a:t>基督是至高的主宰，因为父神设立祂为教会的元首。</a:t>
            </a:r>
            <a:endParaRPr sz="1800">
              <a:solidFill>
                <a:schemeClr val="dk1"/>
              </a:solidFill>
              <a:highlight>
                <a:srgbClr val="FFFF00"/>
              </a:highlight>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a:t>
            </a:r>
            <a:r>
              <a:rPr b="1" lang="en-US" sz="1800">
                <a:solidFill>
                  <a:schemeClr val="dk1"/>
                </a:solidFill>
                <a:highlight>
                  <a:schemeClr val="lt1"/>
                </a:highlight>
              </a:rPr>
              <a:t>他也是教会全体之首。他是元始，是从死里首先复生的，使他可以在凡事上居首位。”</a:t>
            </a:r>
            <a:r>
              <a:rPr lang="en-US" sz="1800">
                <a:solidFill>
                  <a:schemeClr val="dk1"/>
                </a:solidFill>
                <a:highlight>
                  <a:schemeClr val="lt1"/>
                </a:highlight>
              </a:rPr>
              <a:t>（歌罗西书1:18节）</a:t>
            </a:r>
            <a:endParaRPr sz="1800">
              <a:solidFill>
                <a:schemeClr val="dk1"/>
              </a:solidFill>
              <a:highlight>
                <a:schemeClr val="lt1"/>
              </a:highlight>
            </a:endParaRPr>
          </a:p>
          <a:p>
            <a:pPr indent="-342898" lvl="3" marL="1828800" rtl="0" algn="l">
              <a:lnSpc>
                <a:spcPct val="115000"/>
              </a:lnSpc>
              <a:spcBef>
                <a:spcPts val="0"/>
              </a:spcBef>
              <a:spcAft>
                <a:spcPts val="0"/>
              </a:spcAft>
              <a:buClr>
                <a:schemeClr val="dk1"/>
              </a:buClr>
              <a:buSzPts val="1800"/>
              <a:buChar char="►"/>
            </a:pPr>
            <a:r>
              <a:rPr lang="en-US" sz="1800">
                <a:solidFill>
                  <a:schemeClr val="dk1"/>
                </a:solidFill>
                <a:highlight>
                  <a:schemeClr val="lt1"/>
                </a:highlight>
              </a:rPr>
              <a:t>神授予基督在教会有特别的位份，也是死里首先复生，所以祂在一切的事上能居首位。父神以此荣耀祂的独生子，使祂为一切的主宰。因此，任何想排挤或取代基督独特尊位的思想体系都是错谬的。</a:t>
            </a:r>
            <a:endParaRPr sz="1800">
              <a:solidFill>
                <a:schemeClr val="dk1"/>
              </a:solidFill>
              <a:highlight>
                <a:schemeClr val="lt1"/>
              </a:highlight>
            </a:endParaRPr>
          </a:p>
          <a:p>
            <a:pPr indent="0" lvl="0" marL="0" rtl="0" algn="l">
              <a:lnSpc>
                <a:spcPct val="115000"/>
              </a:lnSpc>
              <a:spcBef>
                <a:spcPts val="0"/>
              </a:spcBef>
              <a:spcAft>
                <a:spcPts val="0"/>
              </a:spcAft>
              <a:buNone/>
            </a:pPr>
            <a:r>
              <a:t/>
            </a:r>
            <a:endParaRPr sz="1900">
              <a:solidFill>
                <a:schemeClr val="dk1"/>
              </a:solidFill>
              <a:highlight>
                <a:schemeClr val="lt1"/>
              </a:highlight>
            </a:endParaRPr>
          </a:p>
          <a:p>
            <a:pPr indent="0" lvl="0" marL="457200" rtl="0" algn="l">
              <a:lnSpc>
                <a:spcPct val="115000"/>
              </a:lnSpc>
              <a:spcBef>
                <a:spcPts val="0"/>
              </a:spcBef>
              <a:spcAft>
                <a:spcPts val="0"/>
              </a:spcAft>
              <a:buNone/>
            </a:pPr>
            <a:r>
              <a:t/>
            </a:r>
            <a:endParaRPr sz="1900"/>
          </a:p>
          <a:p>
            <a:pPr indent="0" lvl="0" marL="0" rtl="0" algn="l">
              <a:lnSpc>
                <a:spcPct val="115000"/>
              </a:lnSpc>
              <a:spcBef>
                <a:spcPts val="0"/>
              </a:spcBef>
              <a:spcAft>
                <a:spcPts val="0"/>
              </a:spcAft>
              <a:buNone/>
            </a:pPr>
            <a:r>
              <a:t/>
            </a:r>
            <a:endParaRPr b="1" sz="2400">
              <a:solidFill>
                <a:srgbClr val="3F3F3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e5e2f44a14_0_18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191" name="Google Shape;191;ge5e2f44a14_0_184"/>
          <p:cNvSpPr txBox="1"/>
          <p:nvPr>
            <p:ph idx="1" type="body"/>
          </p:nvPr>
        </p:nvSpPr>
        <p:spPr>
          <a:xfrm>
            <a:off x="677325" y="665100"/>
            <a:ext cx="11466000" cy="55278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1900"/>
          </a:p>
          <a:p>
            <a:pPr indent="-355600" lvl="1" marL="914400" rtl="0" algn="l">
              <a:lnSpc>
                <a:spcPct val="115000"/>
              </a:lnSpc>
              <a:spcBef>
                <a:spcPts val="0"/>
              </a:spcBef>
              <a:spcAft>
                <a:spcPts val="0"/>
              </a:spcAft>
              <a:buClr>
                <a:srgbClr val="3F3F3F"/>
              </a:buClr>
              <a:buSzPts val="2000"/>
              <a:buChar char="○"/>
            </a:pPr>
            <a:r>
              <a:rPr b="1" lang="en-US" sz="1900" u="sng"/>
              <a:t>基督的超越性 </a:t>
            </a:r>
            <a:r>
              <a:rPr lang="en-US" sz="1900"/>
              <a:t>(歌罗西书1章15到20节)</a:t>
            </a:r>
            <a:endParaRPr b="1" sz="1900" u="sng"/>
          </a:p>
          <a:p>
            <a:pPr indent="-355598" lvl="2" marL="1371600" rtl="0" algn="l">
              <a:lnSpc>
                <a:spcPct val="115000"/>
              </a:lnSpc>
              <a:spcBef>
                <a:spcPts val="0"/>
              </a:spcBef>
              <a:spcAft>
                <a:spcPts val="0"/>
              </a:spcAft>
              <a:buClr>
                <a:srgbClr val="3F3F3F"/>
              </a:buClr>
              <a:buSzPts val="2000"/>
              <a:buChar char="►"/>
            </a:pPr>
            <a:r>
              <a:rPr lang="en-US" sz="1900">
                <a:highlight>
                  <a:srgbClr val="FFFF00"/>
                </a:highlight>
              </a:rPr>
              <a:t>神居住在基督里</a:t>
            </a:r>
            <a:endParaRPr sz="1900">
              <a:highlight>
                <a:srgbClr val="FFFF00"/>
              </a:highlight>
            </a:endParaRPr>
          </a:p>
          <a:p>
            <a:pPr indent="-355598" lvl="3" marL="1828800" rtl="0" algn="l">
              <a:lnSpc>
                <a:spcPct val="115000"/>
              </a:lnSpc>
              <a:spcBef>
                <a:spcPts val="0"/>
              </a:spcBef>
              <a:spcAft>
                <a:spcPts val="0"/>
              </a:spcAft>
              <a:buClr>
                <a:srgbClr val="3F3F3F"/>
              </a:buClr>
              <a:buSzPts val="2000"/>
              <a:buChar char="►"/>
            </a:pPr>
            <a:r>
              <a:rPr b="1" lang="en-US" sz="1900"/>
              <a:t>“</a:t>
            </a:r>
            <a:r>
              <a:rPr b="1" lang="en-US" sz="1900"/>
              <a:t>因为父喜欢叫一切的丰盛在他里面居住。”</a:t>
            </a:r>
            <a:r>
              <a:rPr lang="en-US" sz="1900"/>
              <a:t>（歌罗西书1:19）</a:t>
            </a:r>
            <a:endParaRPr sz="1900"/>
          </a:p>
          <a:p>
            <a:pPr indent="-355598" lvl="3" marL="1828800" rtl="0" algn="l">
              <a:lnSpc>
                <a:spcPct val="115000"/>
              </a:lnSpc>
              <a:spcBef>
                <a:spcPts val="0"/>
              </a:spcBef>
              <a:spcAft>
                <a:spcPts val="0"/>
              </a:spcAft>
              <a:buClr>
                <a:srgbClr val="3F3F3F"/>
              </a:buClr>
              <a:buSzPts val="2000"/>
              <a:buChar char="►"/>
            </a:pPr>
            <a:r>
              <a:rPr lang="en-US" sz="1900"/>
              <a:t>神所有的丰盛都在基督里面，使基督是至高神的肉身显现。歌罗西的假教师敬拜的执政和掌权者是低层次的灵界之体。虽然有时希腊哲学称它们是神祗，然而它们通常不被认为是尊贵的神明。</a:t>
            </a:r>
            <a:endParaRPr sz="1900"/>
          </a:p>
          <a:p>
            <a:pPr indent="-355598" lvl="3" marL="1828800" rtl="0" algn="l">
              <a:lnSpc>
                <a:spcPct val="115000"/>
              </a:lnSpc>
              <a:spcBef>
                <a:spcPts val="0"/>
              </a:spcBef>
              <a:spcAft>
                <a:spcPts val="0"/>
              </a:spcAft>
              <a:buClr>
                <a:srgbClr val="3F3F3F"/>
              </a:buClr>
              <a:buSzPts val="2000"/>
              <a:buChar char="►"/>
            </a:pPr>
            <a:r>
              <a:rPr lang="en-US" sz="1900"/>
              <a:t>相对的，神所有的丰富却是居住在耶稣基督里。这意味着基督是创造宇宙之神的肉身显现，是万有都当听从的主宰。这使得基督远高于假教师所拜的低层次灵界之体。</a:t>
            </a:r>
            <a:endParaRPr sz="1900"/>
          </a:p>
          <a:p>
            <a:pPr indent="-349248" lvl="2" marL="1371600" rtl="0" algn="l">
              <a:lnSpc>
                <a:spcPct val="115000"/>
              </a:lnSpc>
              <a:spcBef>
                <a:spcPts val="0"/>
              </a:spcBef>
              <a:spcAft>
                <a:spcPts val="0"/>
              </a:spcAft>
              <a:buClr>
                <a:schemeClr val="dk1"/>
              </a:buClr>
              <a:buSzPts val="1900"/>
              <a:buChar char="►"/>
            </a:pPr>
            <a:r>
              <a:rPr lang="en-US" sz="1900">
                <a:solidFill>
                  <a:schemeClr val="dk1"/>
                </a:solidFill>
                <a:highlight>
                  <a:srgbClr val="FFFF00"/>
                </a:highlight>
              </a:rPr>
              <a:t>基督是神与人之间的唯一和好者</a:t>
            </a:r>
            <a:endParaRPr sz="1900">
              <a:solidFill>
                <a:schemeClr val="dk1"/>
              </a:solidFill>
              <a:highlight>
                <a:srgbClr val="FFFF00"/>
              </a:highlight>
            </a:endParaRPr>
          </a:p>
          <a:p>
            <a:pPr indent="-349248" lvl="3" marL="1828800" rtl="0" algn="l">
              <a:lnSpc>
                <a:spcPct val="115000"/>
              </a:lnSpc>
              <a:spcBef>
                <a:spcPts val="0"/>
              </a:spcBef>
              <a:spcAft>
                <a:spcPts val="0"/>
              </a:spcAft>
              <a:buClr>
                <a:schemeClr val="dk1"/>
              </a:buClr>
              <a:buSzPts val="1900"/>
              <a:buChar char="►"/>
            </a:pPr>
            <a:r>
              <a:rPr b="1" lang="en-US" sz="1900">
                <a:solidFill>
                  <a:schemeClr val="dk1"/>
                </a:solidFill>
                <a:highlight>
                  <a:schemeClr val="lt1"/>
                </a:highlight>
              </a:rPr>
              <a:t>“</a:t>
            </a:r>
            <a:r>
              <a:rPr b="1" lang="en-US" sz="1900">
                <a:solidFill>
                  <a:schemeClr val="dk1"/>
                </a:solidFill>
                <a:highlight>
                  <a:schemeClr val="lt1"/>
                </a:highlight>
              </a:rPr>
              <a:t>因为父喜欢……藉着他在十字架上所流的血成就了和平，便藉着他叫万有，无论是地上的、天上的，都与自己和好了。”</a:t>
            </a:r>
            <a:r>
              <a:rPr lang="en-US" sz="1900">
                <a:solidFill>
                  <a:schemeClr val="dk1"/>
                </a:solidFill>
                <a:highlight>
                  <a:schemeClr val="lt1"/>
                </a:highlight>
              </a:rPr>
              <a:t>（歌罗西书1:19-20）</a:t>
            </a:r>
            <a:endParaRPr sz="1900">
              <a:solidFill>
                <a:schemeClr val="dk1"/>
              </a:solidFill>
              <a:highlight>
                <a:schemeClr val="lt1"/>
              </a:highlight>
            </a:endParaRPr>
          </a:p>
          <a:p>
            <a:pPr indent="-349248" lvl="3" marL="1828800" rtl="0" algn="l">
              <a:lnSpc>
                <a:spcPct val="115000"/>
              </a:lnSpc>
              <a:spcBef>
                <a:spcPts val="0"/>
              </a:spcBef>
              <a:spcAft>
                <a:spcPts val="0"/>
              </a:spcAft>
              <a:buClr>
                <a:schemeClr val="dk1"/>
              </a:buClr>
              <a:buSzPts val="1900"/>
              <a:buChar char="►"/>
            </a:pPr>
            <a:r>
              <a:rPr lang="en-US" sz="1900">
                <a:solidFill>
                  <a:schemeClr val="dk1"/>
                </a:solidFill>
                <a:highlight>
                  <a:schemeClr val="lt1"/>
                </a:highlight>
              </a:rPr>
              <a:t>神的旨意是「借着耶稣使万有与祂自己和好。」，也就是说神透过耶稣基督为中保, 来洗净世人的罪，使人类与祂和好。</a:t>
            </a:r>
            <a:endParaRPr sz="1900">
              <a:solidFill>
                <a:schemeClr val="dk1"/>
              </a:solidFill>
              <a:highlight>
                <a:schemeClr val="lt1"/>
              </a:highlight>
            </a:endParaRPr>
          </a:p>
          <a:p>
            <a:pPr indent="0" lvl="0" marL="0" rtl="0" algn="l">
              <a:lnSpc>
                <a:spcPct val="115000"/>
              </a:lnSpc>
              <a:spcBef>
                <a:spcPts val="0"/>
              </a:spcBef>
              <a:spcAft>
                <a:spcPts val="0"/>
              </a:spcAft>
              <a:buNone/>
            </a:pPr>
            <a:r>
              <a:t/>
            </a:r>
            <a:endParaRPr sz="1900">
              <a:solidFill>
                <a:schemeClr val="dk1"/>
              </a:solidFill>
              <a:highlight>
                <a:schemeClr val="lt1"/>
              </a:highlight>
            </a:endParaRPr>
          </a:p>
          <a:p>
            <a:pPr indent="0" lvl="0" marL="457200" rtl="0" algn="l">
              <a:lnSpc>
                <a:spcPct val="115000"/>
              </a:lnSpc>
              <a:spcBef>
                <a:spcPts val="0"/>
              </a:spcBef>
              <a:spcAft>
                <a:spcPts val="0"/>
              </a:spcAft>
              <a:buNone/>
            </a:pPr>
            <a:r>
              <a:t/>
            </a:r>
            <a:endParaRPr sz="1900"/>
          </a:p>
          <a:p>
            <a:pPr indent="0" lvl="0" marL="0" rtl="0" algn="l">
              <a:lnSpc>
                <a:spcPct val="115000"/>
              </a:lnSpc>
              <a:spcBef>
                <a:spcPts val="0"/>
              </a:spcBef>
              <a:spcAft>
                <a:spcPts val="0"/>
              </a:spcAft>
              <a:buNone/>
            </a:pPr>
            <a:r>
              <a:t/>
            </a:r>
            <a:endParaRPr b="1" sz="2400">
              <a:solidFill>
                <a:srgbClr val="3F3F3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2021-03-20T23:40:56Z</dcterms:created>
  <dc:creator>Mike Ma</dc:creator>
</cp:coreProperties>
</file>