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1" r:id="rId4"/>
    <p:sldId id="266" r:id="rId5"/>
    <p:sldId id="265" r:id="rId6"/>
    <p:sldId id="267" r:id="rId7"/>
    <p:sldId id="262" r:id="rId8"/>
    <p:sldId id="263" r:id="rId9"/>
    <p:sldId id="268" r:id="rId10"/>
    <p:sldId id="269" r:id="rId11"/>
    <p:sldId id="271" r:id="rId12"/>
    <p:sldId id="277" r:id="rId13"/>
    <p:sldId id="275" r:id="rId14"/>
    <p:sldId id="27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028"/>
    <p:restoredTop sz="95781"/>
  </p:normalViewPr>
  <p:slideViewPr>
    <p:cSldViewPr snapToGrid="0" snapToObjects="1">
      <p:cViewPr varScale="1">
        <p:scale>
          <a:sx n="63" d="100"/>
          <a:sy n="63" d="100"/>
        </p:scale>
        <p:origin x="200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F6518-8130-1B4A-8308-93478CDC10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65A4F50-D788-6F48-BC60-B4364967351A}">
      <dgm:prSet phldrT="[文字]"/>
      <dgm:spPr/>
      <dgm:t>
        <a:bodyPr/>
        <a:lstStyle/>
        <a:p>
          <a:pPr rtl="0"/>
          <a:r>
            <a:rPr lang="en-US" altLang="zh-TW" dirty="0"/>
            <a:t>ST</a:t>
          </a:r>
          <a:endParaRPr lang="zh-TW" altLang="en-US" dirty="0"/>
        </a:p>
      </dgm:t>
    </dgm:pt>
    <dgm:pt modelId="{6053F22E-F466-FA4E-962F-06324E23CF7E}" type="parTrans" cxnId="{DE6A5D61-47AF-E345-A4F4-077A4ACC76F5}">
      <dgm:prSet/>
      <dgm:spPr/>
      <dgm:t>
        <a:bodyPr/>
        <a:lstStyle/>
        <a:p>
          <a:endParaRPr lang="zh-TW" altLang="en-US"/>
        </a:p>
      </dgm:t>
    </dgm:pt>
    <dgm:pt modelId="{CBD1B480-9B22-1141-8523-457AC9570CB8}" type="sibTrans" cxnId="{DE6A5D61-47AF-E345-A4F4-077A4ACC76F5}">
      <dgm:prSet/>
      <dgm:spPr/>
      <dgm:t>
        <a:bodyPr/>
        <a:lstStyle/>
        <a:p>
          <a:pPr rtl="0"/>
          <a:endParaRPr lang="zh-TW" altLang="en-US"/>
        </a:p>
      </dgm:t>
    </dgm:pt>
    <dgm:pt modelId="{A3C0A10A-BCA6-3A41-B661-31623E360625}">
      <dgm:prSet phldrT="[文字]"/>
      <dgm:spPr/>
      <dgm:t>
        <a:bodyPr/>
        <a:lstStyle/>
        <a:p>
          <a:pPr rtl="0"/>
          <a:r>
            <a:rPr lang="en-US" altLang="zh-TW" dirty="0"/>
            <a:t>ET</a:t>
          </a:r>
          <a:endParaRPr lang="zh-TW" altLang="en-US" dirty="0"/>
        </a:p>
      </dgm:t>
    </dgm:pt>
    <dgm:pt modelId="{3C8663B4-5E84-EB49-ABCA-8E3382E75F79}" type="parTrans" cxnId="{015B4B55-E156-A340-9AA6-654DE565A752}">
      <dgm:prSet/>
      <dgm:spPr/>
      <dgm:t>
        <a:bodyPr/>
        <a:lstStyle/>
        <a:p>
          <a:endParaRPr lang="zh-TW" altLang="en-US"/>
        </a:p>
      </dgm:t>
    </dgm:pt>
    <dgm:pt modelId="{FC3424BB-F29E-4249-9D44-E83F2252AA22}" type="sibTrans" cxnId="{015B4B55-E156-A340-9AA6-654DE565A752}">
      <dgm:prSet/>
      <dgm:spPr/>
      <dgm:t>
        <a:bodyPr/>
        <a:lstStyle/>
        <a:p>
          <a:pPr rtl="0"/>
          <a:endParaRPr lang="zh-TW" altLang="en-US"/>
        </a:p>
      </dgm:t>
    </dgm:pt>
    <dgm:pt modelId="{9D6535B1-01F7-F547-A522-AE61F8879E24}">
      <dgm:prSet phldrT="[文字]"/>
      <dgm:spPr/>
      <dgm:t>
        <a:bodyPr/>
        <a:lstStyle/>
        <a:p>
          <a:pPr rtl="0"/>
          <a:r>
            <a:rPr lang="en-US" altLang="zh-TW" dirty="0"/>
            <a:t>BT</a:t>
          </a:r>
          <a:endParaRPr lang="zh-TW" altLang="en-US" dirty="0"/>
        </a:p>
      </dgm:t>
    </dgm:pt>
    <dgm:pt modelId="{51D74CB6-E779-A645-A6B1-8289ADCFE48F}" type="parTrans" cxnId="{0B4F606E-1DA4-D544-966C-6B6AB65302D7}">
      <dgm:prSet/>
      <dgm:spPr/>
      <dgm:t>
        <a:bodyPr/>
        <a:lstStyle/>
        <a:p>
          <a:endParaRPr lang="zh-TW" altLang="en-US"/>
        </a:p>
      </dgm:t>
    </dgm:pt>
    <dgm:pt modelId="{E41F3987-0363-6B4E-B1C7-E8BB918B8549}" type="sibTrans" cxnId="{0B4F606E-1DA4-D544-966C-6B6AB65302D7}">
      <dgm:prSet/>
      <dgm:spPr/>
      <dgm:t>
        <a:bodyPr/>
        <a:lstStyle/>
        <a:p>
          <a:pPr rtl="0"/>
          <a:endParaRPr lang="zh-TW" altLang="en-US"/>
        </a:p>
      </dgm:t>
    </dgm:pt>
    <dgm:pt modelId="{D8056DE8-D0D7-6E4F-8BED-3F07E5B414E2}" type="pres">
      <dgm:prSet presAssocID="{95AF6518-8130-1B4A-8308-93478CDC1040}" presName="cycle" presStyleCnt="0">
        <dgm:presLayoutVars>
          <dgm:dir/>
          <dgm:resizeHandles val="exact"/>
        </dgm:presLayoutVars>
      </dgm:prSet>
      <dgm:spPr/>
    </dgm:pt>
    <dgm:pt modelId="{0BA29FC8-0451-E349-9B04-773092464492}" type="pres">
      <dgm:prSet presAssocID="{165A4F50-D788-6F48-BC60-B4364967351A}" presName="node" presStyleLbl="node1" presStyleIdx="0" presStyleCnt="3" custScaleX="63796" custScaleY="63016" custRadScaleRad="129642" custRadScaleInc="-6875">
        <dgm:presLayoutVars>
          <dgm:bulletEnabled val="1"/>
        </dgm:presLayoutVars>
      </dgm:prSet>
      <dgm:spPr/>
    </dgm:pt>
    <dgm:pt modelId="{9887261D-D7BF-8F4B-BFCF-F18F39A49865}" type="pres">
      <dgm:prSet presAssocID="{CBD1B480-9B22-1141-8523-457AC9570CB8}" presName="sibTrans" presStyleLbl="sibTrans2D1" presStyleIdx="0" presStyleCnt="3" custScaleX="89179" custScaleY="44753" custLinFactNeighborX="53242" custLinFactNeighborY="2397"/>
      <dgm:spPr/>
    </dgm:pt>
    <dgm:pt modelId="{0EF0043C-93CA-3D4D-8D23-D15E896022A3}" type="pres">
      <dgm:prSet presAssocID="{CBD1B480-9B22-1141-8523-457AC9570CB8}" presName="connectorText" presStyleLbl="sibTrans2D1" presStyleIdx="0" presStyleCnt="3"/>
      <dgm:spPr/>
    </dgm:pt>
    <dgm:pt modelId="{2B97EC05-7216-1448-A5E4-05EE903F71F2}" type="pres">
      <dgm:prSet presAssocID="{A3C0A10A-BCA6-3A41-B661-31623E360625}" presName="node" presStyleLbl="node1" presStyleIdx="1" presStyleCnt="3" custScaleX="67635" custScaleY="63852" custRadScaleRad="76601" custRadScaleInc="-43687">
        <dgm:presLayoutVars>
          <dgm:bulletEnabled val="1"/>
        </dgm:presLayoutVars>
      </dgm:prSet>
      <dgm:spPr/>
    </dgm:pt>
    <dgm:pt modelId="{03277D40-8111-384F-AC4B-9B7D02005791}" type="pres">
      <dgm:prSet presAssocID="{FC3424BB-F29E-4249-9D44-E83F2252AA22}" presName="sibTrans" presStyleLbl="sibTrans2D1" presStyleIdx="1" presStyleCnt="3" custScaleX="78950" custScaleY="44115" custLinFactNeighborX="-5347" custLinFactNeighborY="51279"/>
      <dgm:spPr/>
    </dgm:pt>
    <dgm:pt modelId="{5679CFF9-4420-A040-AAF4-3DA6DC6A8695}" type="pres">
      <dgm:prSet presAssocID="{FC3424BB-F29E-4249-9D44-E83F2252AA22}" presName="connectorText" presStyleLbl="sibTrans2D1" presStyleIdx="1" presStyleCnt="3"/>
      <dgm:spPr/>
    </dgm:pt>
    <dgm:pt modelId="{A94DB43E-746B-5D4E-B8D0-DD98ECC8E5C5}" type="pres">
      <dgm:prSet presAssocID="{9D6535B1-01F7-F547-A522-AE61F8879E24}" presName="node" presStyleLbl="node1" presStyleIdx="2" presStyleCnt="3" custScaleX="67788" custScaleY="63996" custRadScaleRad="94284" custRadScaleInc="39628">
        <dgm:presLayoutVars>
          <dgm:bulletEnabled val="1"/>
        </dgm:presLayoutVars>
      </dgm:prSet>
      <dgm:spPr/>
    </dgm:pt>
    <dgm:pt modelId="{16AB397A-9182-5D4A-B65C-67BFA81F1C0D}" type="pres">
      <dgm:prSet presAssocID="{E41F3987-0363-6B4E-B1C7-E8BB918B8549}" presName="sibTrans" presStyleLbl="sibTrans2D1" presStyleIdx="2" presStyleCnt="3" custAng="6793040" custFlipVert="1" custScaleX="87538" custScaleY="51502" custLinFactNeighborX="16024" custLinFactNeighborY="16032"/>
      <dgm:spPr>
        <a:prstGeom prst="rightArrow">
          <a:avLst/>
        </a:prstGeom>
      </dgm:spPr>
    </dgm:pt>
    <dgm:pt modelId="{FAF8E466-6940-1A4F-8694-2BCB6F5A7ACA}" type="pres">
      <dgm:prSet presAssocID="{E41F3987-0363-6B4E-B1C7-E8BB918B8549}" presName="connectorText" presStyleLbl="sibTrans2D1" presStyleIdx="2" presStyleCnt="3"/>
      <dgm:spPr/>
    </dgm:pt>
  </dgm:ptLst>
  <dgm:cxnLst>
    <dgm:cxn modelId="{A1588A27-840F-8244-8558-F4A0488E7E47}" type="presOf" srcId="{FC3424BB-F29E-4249-9D44-E83F2252AA22}" destId="{03277D40-8111-384F-AC4B-9B7D02005791}" srcOrd="0" destOrd="0" presId="urn:microsoft.com/office/officeart/2005/8/layout/cycle2"/>
    <dgm:cxn modelId="{015B4B55-E156-A340-9AA6-654DE565A752}" srcId="{95AF6518-8130-1B4A-8308-93478CDC1040}" destId="{A3C0A10A-BCA6-3A41-B661-31623E360625}" srcOrd="1" destOrd="0" parTransId="{3C8663B4-5E84-EB49-ABCA-8E3382E75F79}" sibTransId="{FC3424BB-F29E-4249-9D44-E83F2252AA22}"/>
    <dgm:cxn modelId="{DE6A5D61-47AF-E345-A4F4-077A4ACC76F5}" srcId="{95AF6518-8130-1B4A-8308-93478CDC1040}" destId="{165A4F50-D788-6F48-BC60-B4364967351A}" srcOrd="0" destOrd="0" parTransId="{6053F22E-F466-FA4E-962F-06324E23CF7E}" sibTransId="{CBD1B480-9B22-1141-8523-457AC9570CB8}"/>
    <dgm:cxn modelId="{0B4F606E-1DA4-D544-966C-6B6AB65302D7}" srcId="{95AF6518-8130-1B4A-8308-93478CDC1040}" destId="{9D6535B1-01F7-F547-A522-AE61F8879E24}" srcOrd="2" destOrd="0" parTransId="{51D74CB6-E779-A645-A6B1-8289ADCFE48F}" sibTransId="{E41F3987-0363-6B4E-B1C7-E8BB918B8549}"/>
    <dgm:cxn modelId="{2D34C37B-CE28-FF40-9615-737F69DC5875}" type="presOf" srcId="{9D6535B1-01F7-F547-A522-AE61F8879E24}" destId="{A94DB43E-746B-5D4E-B8D0-DD98ECC8E5C5}" srcOrd="0" destOrd="0" presId="urn:microsoft.com/office/officeart/2005/8/layout/cycle2"/>
    <dgm:cxn modelId="{FEFD6F98-AE25-FB4F-9695-A9F937A7EE33}" type="presOf" srcId="{CBD1B480-9B22-1141-8523-457AC9570CB8}" destId="{0EF0043C-93CA-3D4D-8D23-D15E896022A3}" srcOrd="1" destOrd="0" presId="urn:microsoft.com/office/officeart/2005/8/layout/cycle2"/>
    <dgm:cxn modelId="{EF634CA3-8E99-7E4A-ADC9-B19F505D29D9}" type="presOf" srcId="{E41F3987-0363-6B4E-B1C7-E8BB918B8549}" destId="{16AB397A-9182-5D4A-B65C-67BFA81F1C0D}" srcOrd="0" destOrd="0" presId="urn:microsoft.com/office/officeart/2005/8/layout/cycle2"/>
    <dgm:cxn modelId="{A41D89AC-1458-9946-8B05-AFC48B679E5E}" type="presOf" srcId="{E41F3987-0363-6B4E-B1C7-E8BB918B8549}" destId="{FAF8E466-6940-1A4F-8694-2BCB6F5A7ACA}" srcOrd="1" destOrd="0" presId="urn:microsoft.com/office/officeart/2005/8/layout/cycle2"/>
    <dgm:cxn modelId="{2A9D2EBB-ED82-2F46-97E6-2B46164EB011}" type="presOf" srcId="{FC3424BB-F29E-4249-9D44-E83F2252AA22}" destId="{5679CFF9-4420-A040-AAF4-3DA6DC6A8695}" srcOrd="1" destOrd="0" presId="urn:microsoft.com/office/officeart/2005/8/layout/cycle2"/>
    <dgm:cxn modelId="{6FC18CC6-4DF2-4749-8FC2-A9B8FA7E7D9A}" type="presOf" srcId="{CBD1B480-9B22-1141-8523-457AC9570CB8}" destId="{9887261D-D7BF-8F4B-BFCF-F18F39A49865}" srcOrd="0" destOrd="0" presId="urn:microsoft.com/office/officeart/2005/8/layout/cycle2"/>
    <dgm:cxn modelId="{21CD65F3-4D62-7C48-911C-008C383FB208}" type="presOf" srcId="{95AF6518-8130-1B4A-8308-93478CDC1040}" destId="{D8056DE8-D0D7-6E4F-8BED-3F07E5B414E2}" srcOrd="0" destOrd="0" presId="urn:microsoft.com/office/officeart/2005/8/layout/cycle2"/>
    <dgm:cxn modelId="{2BF6CFFE-9CB9-7C4C-8B70-E2096BE1AC9C}" type="presOf" srcId="{165A4F50-D788-6F48-BC60-B4364967351A}" destId="{0BA29FC8-0451-E349-9B04-773092464492}" srcOrd="0" destOrd="0" presId="urn:microsoft.com/office/officeart/2005/8/layout/cycle2"/>
    <dgm:cxn modelId="{D7B606FF-888A-E440-B619-C95A55B4EE8F}" type="presOf" srcId="{A3C0A10A-BCA6-3A41-B661-31623E360625}" destId="{2B97EC05-7216-1448-A5E4-05EE903F71F2}" srcOrd="0" destOrd="0" presId="urn:microsoft.com/office/officeart/2005/8/layout/cycle2"/>
    <dgm:cxn modelId="{2C994A3F-77CA-784F-BA46-13F922055932}" type="presParOf" srcId="{D8056DE8-D0D7-6E4F-8BED-3F07E5B414E2}" destId="{0BA29FC8-0451-E349-9B04-773092464492}" srcOrd="0" destOrd="0" presId="urn:microsoft.com/office/officeart/2005/8/layout/cycle2"/>
    <dgm:cxn modelId="{89F52339-9DF4-6648-A1FB-386ABB9F50B8}" type="presParOf" srcId="{D8056DE8-D0D7-6E4F-8BED-3F07E5B414E2}" destId="{9887261D-D7BF-8F4B-BFCF-F18F39A49865}" srcOrd="1" destOrd="0" presId="urn:microsoft.com/office/officeart/2005/8/layout/cycle2"/>
    <dgm:cxn modelId="{E600BC5F-B5BD-A740-B50E-E16615B9F733}" type="presParOf" srcId="{9887261D-D7BF-8F4B-BFCF-F18F39A49865}" destId="{0EF0043C-93CA-3D4D-8D23-D15E896022A3}" srcOrd="0" destOrd="0" presId="urn:microsoft.com/office/officeart/2005/8/layout/cycle2"/>
    <dgm:cxn modelId="{47437980-3661-C845-AB31-5461EB706CB9}" type="presParOf" srcId="{D8056DE8-D0D7-6E4F-8BED-3F07E5B414E2}" destId="{2B97EC05-7216-1448-A5E4-05EE903F71F2}" srcOrd="2" destOrd="0" presId="urn:microsoft.com/office/officeart/2005/8/layout/cycle2"/>
    <dgm:cxn modelId="{18E64918-5F83-934B-B3FD-B0F76CC90444}" type="presParOf" srcId="{D8056DE8-D0D7-6E4F-8BED-3F07E5B414E2}" destId="{03277D40-8111-384F-AC4B-9B7D02005791}" srcOrd="3" destOrd="0" presId="urn:microsoft.com/office/officeart/2005/8/layout/cycle2"/>
    <dgm:cxn modelId="{A2451D95-B0FC-5A42-9265-1C3B006DF07C}" type="presParOf" srcId="{03277D40-8111-384F-AC4B-9B7D02005791}" destId="{5679CFF9-4420-A040-AAF4-3DA6DC6A8695}" srcOrd="0" destOrd="0" presId="urn:microsoft.com/office/officeart/2005/8/layout/cycle2"/>
    <dgm:cxn modelId="{1A6D7014-45FB-A04F-9D31-DF4F79A6F7C1}" type="presParOf" srcId="{D8056DE8-D0D7-6E4F-8BED-3F07E5B414E2}" destId="{A94DB43E-746B-5D4E-B8D0-DD98ECC8E5C5}" srcOrd="4" destOrd="0" presId="urn:microsoft.com/office/officeart/2005/8/layout/cycle2"/>
    <dgm:cxn modelId="{DAFA46AC-0D8B-F845-8936-E9ED8E198872}" type="presParOf" srcId="{D8056DE8-D0D7-6E4F-8BED-3F07E5B414E2}" destId="{16AB397A-9182-5D4A-B65C-67BFA81F1C0D}" srcOrd="5" destOrd="0" presId="urn:microsoft.com/office/officeart/2005/8/layout/cycle2"/>
    <dgm:cxn modelId="{9742FC5B-246F-D043-9AAF-BFE9FB0A5EB6}" type="presParOf" srcId="{16AB397A-9182-5D4A-B65C-67BFA81F1C0D}" destId="{FAF8E466-6940-1A4F-8694-2BCB6F5A7A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29FC8-0451-E349-9B04-773092464492}">
      <dsp:nvSpPr>
        <dsp:cNvPr id="0" name=""/>
        <dsp:cNvSpPr/>
      </dsp:nvSpPr>
      <dsp:spPr>
        <a:xfrm>
          <a:off x="2025000" y="256082"/>
          <a:ext cx="1384863" cy="1367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6200" kern="1200" dirty="0"/>
            <a:t>ST</a:t>
          </a:r>
          <a:endParaRPr lang="zh-TW" altLang="en-US" sz="6200" kern="1200" dirty="0"/>
        </a:p>
      </dsp:txBody>
      <dsp:txXfrm>
        <a:off x="2227808" y="456411"/>
        <a:ext cx="979247" cy="967273"/>
      </dsp:txXfrm>
    </dsp:sp>
    <dsp:sp modelId="{9887261D-D7BF-8F4B-BFCF-F18F39A49865}">
      <dsp:nvSpPr>
        <dsp:cNvPr id="0" name=""/>
        <dsp:cNvSpPr/>
      </dsp:nvSpPr>
      <dsp:spPr>
        <a:xfrm rot="3447122">
          <a:off x="3581211" y="2031219"/>
          <a:ext cx="761838" cy="327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/>
        </a:p>
      </dsp:txBody>
      <dsp:txXfrm>
        <a:off x="3603932" y="2055337"/>
        <a:ext cx="663476" cy="196725"/>
      </dsp:txXfrm>
    </dsp:sp>
    <dsp:sp modelId="{2B97EC05-7216-1448-A5E4-05EE903F71F2}">
      <dsp:nvSpPr>
        <dsp:cNvPr id="0" name=""/>
        <dsp:cNvSpPr/>
      </dsp:nvSpPr>
      <dsp:spPr>
        <a:xfrm>
          <a:off x="3598663" y="2777891"/>
          <a:ext cx="1468199" cy="1386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6200" kern="1200" dirty="0"/>
            <a:t>ET</a:t>
          </a:r>
          <a:endParaRPr lang="zh-TW" altLang="en-US" sz="6200" kern="1200" dirty="0"/>
        </a:p>
      </dsp:txBody>
      <dsp:txXfrm>
        <a:off x="3813676" y="2980878"/>
        <a:ext cx="1038173" cy="980105"/>
      </dsp:txXfrm>
    </dsp:sp>
    <dsp:sp modelId="{03277D40-8111-384F-AC4B-9B7D02005791}">
      <dsp:nvSpPr>
        <dsp:cNvPr id="0" name=""/>
        <dsp:cNvSpPr/>
      </dsp:nvSpPr>
      <dsp:spPr>
        <a:xfrm rot="10695782">
          <a:off x="2344483" y="3732801"/>
          <a:ext cx="726742" cy="323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 rot="10800000">
        <a:off x="2441421" y="3795972"/>
        <a:ext cx="629782" cy="193921"/>
      </dsp:txXfrm>
    </dsp:sp>
    <dsp:sp modelId="{A94DB43E-746B-5D4E-B8D0-DD98ECC8E5C5}">
      <dsp:nvSpPr>
        <dsp:cNvPr id="0" name=""/>
        <dsp:cNvSpPr/>
      </dsp:nvSpPr>
      <dsp:spPr>
        <a:xfrm>
          <a:off x="391886" y="2873524"/>
          <a:ext cx="1471520" cy="1389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6200" kern="1200" dirty="0"/>
            <a:t>BT</a:t>
          </a:r>
          <a:endParaRPr lang="zh-TW" altLang="en-US" sz="6200" kern="1200" dirty="0"/>
        </a:p>
      </dsp:txBody>
      <dsp:txXfrm>
        <a:off x="607385" y="3076968"/>
        <a:ext cx="1040522" cy="982317"/>
      </dsp:txXfrm>
    </dsp:sp>
    <dsp:sp modelId="{16AB397A-9182-5D4A-B65C-67BFA81F1C0D}">
      <dsp:nvSpPr>
        <dsp:cNvPr id="0" name=""/>
        <dsp:cNvSpPr/>
      </dsp:nvSpPr>
      <dsp:spPr>
        <a:xfrm rot="18336718" flipV="1">
          <a:off x="1667248" y="2196430"/>
          <a:ext cx="779608" cy="377321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700" kern="1200"/>
        </a:p>
      </dsp:txBody>
      <dsp:txXfrm rot="-10800000">
        <a:off x="1690889" y="2317907"/>
        <a:ext cx="666412" cy="226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創世紀</a:t>
            </a:r>
            <a:r>
              <a:rPr kumimoji="1" lang="en-US" altLang="zh-TW" dirty="0"/>
              <a:t>1-11</a:t>
            </a:r>
            <a:r>
              <a:rPr kumimoji="1" lang="zh-TW" altLang="en-US" dirty="0"/>
              <a:t>章研經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zh-TW" altLang="en-US" dirty="0"/>
              <a:t>主恩基督教會第四季度主日學第一講</a:t>
            </a:r>
            <a:endParaRPr kumimoji="1" lang="en-US" altLang="zh-TW" dirty="0"/>
          </a:p>
          <a:p>
            <a:r>
              <a:rPr kumimoji="1" lang="zh-TW" altLang="en-US" dirty="0"/>
              <a:t>講員：陈重明 </a:t>
            </a:r>
            <a:endParaRPr kumimoji="1" lang="en-US" altLang="zh-TW" dirty="0"/>
          </a:p>
          <a:p>
            <a:r>
              <a:rPr kumimoji="1" lang="zh-TW" altLang="en-US" dirty="0"/>
              <a:t>日期：</a:t>
            </a:r>
            <a:r>
              <a:rPr kumimoji="1" lang="en-US" altLang="zh-TW" dirty="0"/>
              <a:t>10/10/2021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護教學：思考的起點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343400"/>
          </a:xfrm>
        </p:spPr>
        <p:txBody>
          <a:bodyPr/>
          <a:lstStyle/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בְּרֵאשִׁ֖ית בָּרָ֣א אֱלֹהִ֑ים אֵ֥ת הַשָּׁמַ֖יִם וְאֵ֥ת הָאָֽרֶץ׃</a:t>
            </a:r>
          </a:p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וְהָאָ֗רֶץ הָיְתָ֥ה תֹ֨הוּ֙ וָבֹ֔הוּ וְחֹ֖שֶׁךְ עַל־פְּנֵ֣י תְה֑וֹם וְר֣וּחַ אֱלֹהִ֔ים מְרַחֶ֖פֶת עַל־פְּנֵ֥י הַמָּֽיִם׃</a:t>
            </a:r>
            <a:endParaRPr lang="en-US" altLang="zh-TW" dirty="0">
              <a:solidFill>
                <a:srgbClr val="3939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וַיֹּ֥אמֶר אֱלֹהִ֖ים יְהִ֣י א֑וֹר וַֽיְהִי־אֽוֹר׃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世界觀的基礎：三位一體、自有永有的上帝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Divine commands 10x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物質不滅定律與質量守恆</a:t>
            </a:r>
            <a:endParaRPr lang="en-US" altLang="zh-TW" sz="2800" dirty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俄國化學家羅蒙諾索夫發現</a:t>
            </a:r>
            <a:endParaRPr lang="en-US" altLang="zh-TW" dirty="0">
              <a:solidFill>
                <a:srgbClr val="191B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愛因斯坦修正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35DA71BC-C8C2-5547-8E9C-A018FF51BB50}"/>
              </a:ext>
            </a:extLst>
          </p:cNvPr>
          <p:cNvSpPr/>
          <p:nvPr/>
        </p:nvSpPr>
        <p:spPr>
          <a:xfrm>
            <a:off x="9344440" y="3429000"/>
            <a:ext cx="1719469" cy="163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/>
              <a:t>三一上帝</a:t>
            </a: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6F1E037B-1442-C341-BEA1-CF11C475823E}"/>
              </a:ext>
            </a:extLst>
          </p:cNvPr>
          <p:cNvSpPr/>
          <p:nvPr/>
        </p:nvSpPr>
        <p:spPr>
          <a:xfrm>
            <a:off x="9723782" y="5372100"/>
            <a:ext cx="950844" cy="952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/>
              <a:t>被造界</a:t>
            </a:r>
          </a:p>
        </p:txBody>
      </p:sp>
      <p:sp>
        <p:nvSpPr>
          <p:cNvPr id="6" name="向下箭號 5">
            <a:extLst>
              <a:ext uri="{FF2B5EF4-FFF2-40B4-BE49-F238E27FC236}">
                <a16:creationId xmlns:a16="http://schemas.microsoft.com/office/drawing/2014/main" id="{519FC99C-3513-7246-9585-5C2CFC6048CF}"/>
              </a:ext>
            </a:extLst>
          </p:cNvPr>
          <p:cNvSpPr/>
          <p:nvPr/>
        </p:nvSpPr>
        <p:spPr>
          <a:xfrm>
            <a:off x="9972260" y="5067300"/>
            <a:ext cx="226944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151AD3B7-F657-6C46-895C-498EF5EB4225}"/>
              </a:ext>
            </a:extLst>
          </p:cNvPr>
          <p:cNvSpPr/>
          <p:nvPr/>
        </p:nvSpPr>
        <p:spPr>
          <a:xfrm>
            <a:off x="10255525" y="5062330"/>
            <a:ext cx="226944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0700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系統神學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5045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“承认创造者和受造物之间的区别是真宗教的起点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......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唯物主义和泛神论 及二元论一样，其实一点也不科学，而是一种带着科学面具的宗教性世界观。事物的起源和结局都超出人的观察和研究范围。科学是以存在为前提 的，研究的基础是这个已经被造的世界。泛神论和唯物主义也就因此与有神论出于同样的立场，就是承认事物都有神秘的起源。”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“唯物主义假定宇宙出于众多的原理，就是不可再分的物质粒子。这种世 界观亦缺乏⼀致性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:⼈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怎能把超越形而上的意义，简单地归结于以因果关系来描绘的有限现象界呢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?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唯物主义怎能做出如此巨大的形而上的跳 跃，说物质是永恒的呢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?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。。。唯物主义者在自毁前提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: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这种哲学是建立在这个基础上的，就是否定所有的哲学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它本身就是自我⽭矛盾的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: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它否定 所有的绝对，却把原子绝对化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它否定上帝的存在，却把物质神化。”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8"/>
            <a:endParaRPr lang="en-US" altLang="zh-TW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zh-TW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巴文克</a:t>
            </a:r>
            <a:r>
              <a:rPr lang="en-US" altLang="zh-TW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TW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改革宗教義學</a:t>
            </a:r>
            <a:r>
              <a:rPr lang="en-US" altLang="zh-TW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TW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第十章</a:t>
            </a:r>
          </a:p>
        </p:txBody>
      </p:sp>
    </p:spTree>
    <p:extLst>
      <p:ext uri="{BB962C8B-B14F-4D97-AF65-F5344CB8AC3E}">
        <p14:creationId xmlns:p14="http://schemas.microsoft.com/office/powerpoint/2010/main" val="238277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回顧：上週問題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72800" cy="50457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17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“起初”與“太初”</a:t>
            </a:r>
            <a:endParaRPr lang="en-US" altLang="zh-TW" sz="17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l-GR" altLang="zh-TW" b="1" i="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Ἐν</a:t>
            </a:r>
            <a:r>
              <a:rPr lang="el-GR" altLang="zh-TW" b="1" i="0" u="sng" dirty="0">
                <a:solidFill>
                  <a:srgbClr val="FF0000"/>
                </a:solidFill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l-GR" altLang="zh-TW" b="1" i="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ἀρχῃ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͂ ἦν ὁ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λόγος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, καὶ ὁ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λόγος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ἦν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πρὸς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τὸν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θεόν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, καὶ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θεὸς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ἦν ὁ </a:t>
            </a:r>
            <a:r>
              <a:rPr lang="el-GR" altLang="zh-TW" dirty="0" err="1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λόγος</a:t>
            </a:r>
            <a:r>
              <a:rPr lang="el-GR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. </a:t>
            </a:r>
            <a:endParaRPr lang="en-US" altLang="zh-TW" dirty="0">
              <a:latin typeface="Times New Roman" panose="02020603050405020304" pitchFamily="18" charset="0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he" altLang="zh-TW" i="0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בְּרֵאשִׁ֖ית בָּרָ֣א אֱלֹהִ֑ים אֵ֥ת הַשָּׁמַ֖יִם וְאֵ֥ת הָאָֽרֶץ</a:t>
            </a:r>
            <a:endParaRPr lang="el-GR" altLang="zh-TW" i="0" dirty="0">
              <a:latin typeface="Times New Roman" panose="02020603050405020304" pitchFamily="18" charset="0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TW" dirty="0"/>
              <a:t> In the beginning was the Word, and the Word was with God, and the Word was God. 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 In the beginning, God created the heavens and the earth.</a:t>
            </a:r>
          </a:p>
          <a:p>
            <a:pPr lvl="1"/>
            <a:endParaRPr lang="en-US" altLang="zh-TW" sz="15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17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前提派護教學</a:t>
            </a:r>
            <a:endParaRPr lang="en-US" altLang="zh-TW" sz="17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4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聖經神學：神是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963422" cy="50457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獨一的上帝：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Deut. 6:4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「以色列啊，你要聽！ 耶和華－我們上帝是獨一的主。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永恆的上帝：  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Psa. 90:2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諸山未曾生出，地與世界你未曾造成，從亙古到永遠，你是上帝。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神是靈：  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John 4:24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上帝是個靈 *，所以拜他的必須用心靈和誠實拜他。」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自存：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Acts 17:25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也不用人手服事，好像缺少甚麼；自己倒將生命、氣息、萬物，賜給萬人。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無限：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Jer. 23:23-24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耶和華說：「我豈為近處的上帝呢？ 不也為遠處的上帝嗎？」 </a:t>
            </a: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24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耶和華說：「人豈能在隱密處藏身，使我看不見他呢？」 耶和華說：「我豈不充滿天地嗎？</a:t>
            </a:r>
            <a:endParaRPr lang="en-US" altLang="zh-TW" sz="24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不變：</a:t>
            </a:r>
            <a:r>
              <a:rPr lang="en-US" altLang="zh-TW" sz="2400" b="1" dirty="0">
                <a:latin typeface="Kaiti SC" panose="02010600040101010101" pitchFamily="2" charset="-122"/>
                <a:ea typeface="Kaiti SC" panose="02010600040101010101" pitchFamily="2" charset="-122"/>
              </a:rPr>
              <a:t>James 1:17</a:t>
            </a:r>
            <a:r>
              <a:rPr lang="en-US" altLang="zh-TW" sz="24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各樣美善的恩賜和各樣全備的賞賜都是從上頭來的，從眾光之父那裏降下來的；在他並沒有改變，也沒有轉動的影兒。</a:t>
            </a:r>
          </a:p>
          <a:p>
            <a:pPr marL="0" indent="0">
              <a:buNone/>
            </a:pPr>
            <a:endParaRPr lang="zh-TW" altLang="en-US" sz="21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TW" sz="17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聖經神學：神是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3999"/>
            <a:ext cx="10678942" cy="504576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權能：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Psa. 115:3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然而，我們的上帝在天上，都隨自己的意旨行事。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全知：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Jer. 10:12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耶和華用能力創造大地，用智慧建立世界，用聰明鋪張穹蒼。</a:t>
            </a:r>
            <a:b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</a:b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全權：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Job 42:2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我知道，你萬事都能做；你的旨意不能攔阻。</a:t>
            </a:r>
            <a:b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</a:b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配受稱頌：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Rev. 4:11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我們的主，我們的上帝，你是配得榮耀、尊貴、權柄的；因為你創造了萬物，並且萬物是因你的旨意被創造而有的。</a:t>
            </a:r>
            <a:endParaRPr lang="zh-TW" altLang="en-US" sz="21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TW" sz="170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6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本課小結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343400"/>
          </a:xfrm>
        </p:spPr>
        <p:txBody>
          <a:bodyPr/>
          <a:lstStyle/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בְּרֵאשִׁ֖ית בָּרָ֣א אֱלֹהִ֑ים אֵ֥ת הַשָּׁמַ֖יִם וְאֵ֥ת הָאָֽרֶץ׃</a:t>
            </a:r>
          </a:p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וְהָאָ֗רֶץ הָיְתָ֥ה תֹ֨הוּ֙ וָבֹ֔הוּ וְחֹ֖שֶׁךְ עַל־פְּנֵ֣י תְה֑וֹם וְר֣וּחַ אֱלֹהִ֔ים מְרַחֶ֖פֶת עַל־פְּנֵ֥י הַמָּֽיִם׃</a:t>
            </a:r>
            <a:endParaRPr lang="en-US" altLang="zh-TW" dirty="0">
              <a:solidFill>
                <a:srgbClr val="3939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וַיֹּ֥אמֶר אֱלֹהִ֖ים יְהִ֣י א֑וֹר וַֽיְהִי־אֽוֹר׃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創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向我們展現一個絕對的神觀和宇宙萬有絕對的起點；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創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1:2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告訴我們“地”在創造開始之後，而非之前的狀態；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創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1:3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及其後敘事關於物質受造之後的秩序形成；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三位一體上帝在創造之工的同工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與新創造的平行對應：約翰福音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1:1-18</a:t>
            </a:r>
          </a:p>
        </p:txBody>
      </p:sp>
    </p:spTree>
    <p:extLst>
      <p:ext uri="{BB962C8B-B14F-4D97-AF65-F5344CB8AC3E}">
        <p14:creationId xmlns:p14="http://schemas.microsoft.com/office/powerpoint/2010/main" val="35216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2E9EFD-35C2-FF47-A1A4-56CD3B4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敬拜先於討論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236996-16C5-0342-8C91-D249C7E7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endParaRPr lang="zh-TW" altLang="en-US" dirty="0"/>
          </a:p>
          <a:p>
            <a:pPr lvl="2"/>
            <a:r>
              <a:rPr lang="zh-TW" altLang="en-US" sz="2800" dirty="0"/>
              <a:t>诗篇 </a:t>
            </a:r>
            <a:r>
              <a:rPr lang="en-US" altLang="zh-TW" sz="2800" dirty="0"/>
              <a:t>19:1-6 “</a:t>
            </a:r>
            <a:r>
              <a:rPr lang="zh-TW" altLang="en-US" sz="2800" dirty="0"/>
              <a:t>诸天述说 神的荣耀；穹苍传扬他的手段。 这日到那日发出言语；这夜到那夜传出知识。无言无语，也无声音可听。它的量带通遍天下，它的言语传到地极。神在其间为太阳安设帐幕；太阳如同新郎出洞房，又如勇士欢然奔路。它从天这边出来，绕到天那边，没有一物被隐藏不得它的热气。”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8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本課程的動機：為什麼？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1"/>
            <a:ext cx="9601200" cy="5175961"/>
          </a:xfrm>
        </p:spPr>
        <p:txBody>
          <a:bodyPr>
            <a:normAutofit/>
          </a:bodyPr>
          <a:lstStyle/>
          <a:p>
            <a:pPr marL="587502" indent="-457200">
              <a:buFont typeface="Wingdings" pitchFamily="2" charset="2"/>
              <a:buChar char="Ø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作為全本聖經的奠基性篇章，創世記前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章就如一首交響樂的序曲，包含了整部樂曲將要展現的基本旋律：神和人的約。讓我們回到序曲來欣賞整部恢宏的樂曲。</a:t>
            </a:r>
            <a:endParaRPr lang="en-US" altLang="zh-TW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現今是一個馬克斯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. 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韋伯所謂的“祛魅時代” ，我們理解聖經的時候受到很多原有思維範式和價值取向影響。因此，在回到文本解經的同時理解經文、神學和文化的關係，藉此建立一個以啟示為根基的認識論基礎，並在此基礎上呈現一個穩固的聖經世界觀，顯得尤為迫切。</a:t>
            </a:r>
            <a:endParaRPr lang="en-US" altLang="zh-TW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具體而言，本課程試圖用西敏準則（信條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+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大小要理問答）為框架的系統神學來理解具體經文在救贖歷史脈絡中的意義，並同時藉由文本加深對系統神學的理解，如有可能兼顧涉及護教學的議題。</a:t>
            </a:r>
            <a:endParaRPr lang="zh-TW" altLang="en-US" dirty="0"/>
          </a:p>
          <a:p>
            <a:pPr lvl="1"/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89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AA643-BA62-774B-BC5D-F2C8C3FD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本課程的目標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34C5CC-1A63-3B48-8AFE-0C3B925E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通過課程，加深對三一上帝和祂的教會的認識和愛；</a:t>
            </a:r>
          </a:p>
          <a:p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掌握創世記前</a:t>
            </a:r>
            <a:r>
              <a:rPr kumimoji="1"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章的主要內容及其與全本聖經的關聯；</a:t>
            </a:r>
          </a:p>
          <a:p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通過課程，加深對救贖歷史的脈絡和威敏準則的理解；</a:t>
            </a:r>
          </a:p>
          <a:p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培養閱讀這個時代的精神，並與之對話的能力</a:t>
            </a:r>
          </a:p>
        </p:txBody>
      </p:sp>
    </p:spTree>
    <p:extLst>
      <p:ext uri="{BB962C8B-B14F-4D97-AF65-F5344CB8AC3E}">
        <p14:creationId xmlns:p14="http://schemas.microsoft.com/office/powerpoint/2010/main" val="135506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本課程的方法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1"/>
            <a:ext cx="10210800" cy="5105623"/>
          </a:xfrm>
        </p:spPr>
        <p:txBody>
          <a:bodyPr>
            <a:normAutofit fontScale="92500" lnSpcReduction="10000"/>
          </a:bodyPr>
          <a:lstStyle/>
          <a:p>
            <a:pPr marL="587502" indent="-457200">
              <a:buFont typeface="Wingdings" pitchFamily="2" charset="2"/>
              <a:buChar char="Ø"/>
            </a:pPr>
            <a:r>
              <a:rPr lang="zh-TW" altLang="en-US" b="1" dirty="0"/>
              <a:t>聖經是一個有機的生命整體，或比喻為一顆璀璨的鑽石，</a:t>
            </a:r>
            <a:r>
              <a:rPr lang="en-US" altLang="zh-TW" b="1" dirty="0"/>
              <a:t>《</a:t>
            </a:r>
            <a:r>
              <a:rPr lang="zh-TW" altLang="en-US" b="1" dirty="0"/>
              <a:t>創世記</a:t>
            </a:r>
            <a:r>
              <a:rPr lang="en-US" altLang="zh-TW" b="1" dirty="0"/>
              <a:t>》</a:t>
            </a:r>
            <a:r>
              <a:rPr lang="zh-TW" altLang="en-US" b="1" dirty="0"/>
              <a:t>可以有不同的打開方式：</a:t>
            </a:r>
            <a:endParaRPr lang="en-US" altLang="zh-TW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佈道式：如大巴西流的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《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創世六日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》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；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研經式：考察字句的準確意思及與聖經其他章節的關聯；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個人靈修式：如奧古斯丁的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《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懺悔錄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》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里對创世纪的默想；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護教式：關注創世記和文化挑戰，尤其是現代科學的關係，如物理學的宇宙起源、地質學的地球年齡、生物學的進化論，等等。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i="0" dirty="0">
                <a:latin typeface="+mn-ea"/>
                <a:ea typeface="+mn-ea"/>
              </a:rPr>
              <a:t>基於上述三個動機，本課程會偏重釋經和護教的結合。詳言之，</a:t>
            </a:r>
            <a:endParaRPr lang="en-US" altLang="zh-TW" b="1" i="0" dirty="0">
              <a:latin typeface="+mn-ea"/>
              <a:ea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我們將介紹基本的聖經解釋原則，通過釋經講解創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1-11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章；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通過經文脈絡，講解涉及的救贖歷史和系統神學關聯（以威敏準則為參照標準：信條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+</a:t>
            </a: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大小要理問答）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通過神學討論，讓聽眾對涉及的護教學議題有所了解</a:t>
            </a:r>
            <a:endParaRPr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30352" lvl="1" indent="0">
              <a:buNone/>
            </a:pPr>
            <a:r>
              <a:rPr lang="zh-TW" altLang="en-US" b="1" dirty="0"/>
              <a:t>因此不会处理圣经来源、文本批判的问题，也不会太多涉及灵修的方面。</a:t>
            </a:r>
            <a:endParaRPr lang="zh-TW" altLang="en-US" dirty="0"/>
          </a:p>
          <a:p>
            <a:pPr lvl="1"/>
            <a:endParaRPr lang="en-US" altLang="zh-TW" b="1" i="0" dirty="0">
              <a:latin typeface="+mn-ea"/>
              <a:ea typeface="+mn-ea"/>
            </a:endParaRPr>
          </a:p>
          <a:p>
            <a:pPr>
              <a:buFont typeface="Wingdings" pitchFamily="2" charset="2"/>
              <a:buChar char="Ø"/>
            </a:pPr>
            <a:endParaRPr lang="zh-TW" altLang="en-US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87502" indent="-457200">
              <a:buFont typeface="Wingdings" pitchFamily="2" charset="2"/>
              <a:buChar char="Ø"/>
            </a:pPr>
            <a:endParaRPr lang="zh-TW" altLang="en-US" dirty="0"/>
          </a:p>
          <a:p>
            <a:pPr lvl="1"/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053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129B0-4F99-6947-90FF-360EDCEF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釋經方法簡介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D4C641-7584-DF49-86B6-7439B1614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0809"/>
            <a:ext cx="5615354" cy="4874233"/>
          </a:xfrm>
        </p:spPr>
        <p:txBody>
          <a:bodyPr>
            <a:normAutofit fontScale="70000" lnSpcReduction="20000"/>
          </a:bodyPr>
          <a:lstStyle/>
          <a:p>
            <a:r>
              <a:rPr kumimoji="1" lang="zh-TW" altLang="en-US" dirty="0"/>
              <a:t>釋經學 </a:t>
            </a:r>
            <a:r>
              <a:rPr kumimoji="1" lang="en-US" altLang="zh-TW" dirty="0"/>
              <a:t>Exegesis </a:t>
            </a:r>
          </a:p>
          <a:p>
            <a:pPr lvl="1"/>
            <a:r>
              <a:rPr kumimoji="1" lang="zh-TW" altLang="en-US" dirty="0"/>
              <a:t>對文本的理解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字面解釋？</a:t>
            </a:r>
            <a:endParaRPr kumimoji="1" lang="en-US" altLang="zh-TW" dirty="0"/>
          </a:p>
          <a:p>
            <a:r>
              <a:rPr kumimoji="1" lang="zh-TW" altLang="en-US" dirty="0"/>
              <a:t>系統神學</a:t>
            </a:r>
            <a:r>
              <a:rPr kumimoji="1" lang="en-US" altLang="zh-TW" dirty="0"/>
              <a:t> Systematical Theology</a:t>
            </a:r>
          </a:p>
          <a:p>
            <a:pPr lvl="1"/>
            <a:r>
              <a:rPr kumimoji="1" lang="zh-TW" altLang="en-US" dirty="0"/>
              <a:t>大公會議、威敏準則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工作之約與恩典之約的聯繫</a:t>
            </a:r>
            <a:endParaRPr kumimoji="1" lang="en-US" altLang="zh-TW" dirty="0"/>
          </a:p>
          <a:p>
            <a:r>
              <a:rPr kumimoji="1" lang="zh-TW" altLang="en-US" dirty="0"/>
              <a:t>聖經神學</a:t>
            </a:r>
            <a:r>
              <a:rPr kumimoji="1" lang="en-US" altLang="zh-TW" dirty="0"/>
              <a:t> Biblical Theology</a:t>
            </a:r>
          </a:p>
          <a:p>
            <a:pPr lvl="1"/>
            <a:r>
              <a:rPr kumimoji="1" lang="zh-TW" altLang="en-US" dirty="0"/>
              <a:t>啟示的漸進性：救贖歷史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新約引用舊約</a:t>
            </a:r>
            <a:endParaRPr kumimoji="1" lang="en-US" altLang="zh-TW" dirty="0"/>
          </a:p>
          <a:p>
            <a:r>
              <a:rPr kumimoji="1" lang="zh-TW" altLang="en-US" dirty="0"/>
              <a:t>護教學</a:t>
            </a:r>
            <a:r>
              <a:rPr kumimoji="1" lang="en-US" altLang="zh-TW" dirty="0"/>
              <a:t> Apologetics</a:t>
            </a:r>
          </a:p>
          <a:p>
            <a:pPr lvl="1"/>
            <a:r>
              <a:rPr kumimoji="1" lang="zh-TW" altLang="en-US" dirty="0"/>
              <a:t>回應文化挑戰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深化系統神學</a:t>
            </a:r>
            <a:endParaRPr kumimoji="1" lang="en-US" altLang="zh-TW" dirty="0"/>
          </a:p>
          <a:p>
            <a:r>
              <a:rPr kumimoji="1" lang="zh-TW" altLang="en-US" dirty="0"/>
              <a:t>詮釋學 </a:t>
            </a:r>
            <a:r>
              <a:rPr kumimoji="1" lang="en-US" altLang="zh-TW" dirty="0"/>
              <a:t>Hermeneutics</a:t>
            </a:r>
          </a:p>
          <a:p>
            <a:pPr lvl="1"/>
            <a:r>
              <a:rPr kumimoji="1" lang="zh-TW" altLang="en-US" dirty="0"/>
              <a:t>以經解經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不同進路</a:t>
            </a:r>
            <a:endParaRPr kumimoji="1" lang="en-US" altLang="zh-TW" dirty="0"/>
          </a:p>
          <a:p>
            <a:pPr lvl="1"/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2FE0AF9D-148E-0E42-B0DF-E17082E348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131957"/>
              </p:ext>
            </p:extLst>
          </p:nvPr>
        </p:nvGraphicFramePr>
        <p:xfrm>
          <a:off x="6542468" y="719666"/>
          <a:ext cx="54348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向下箭號 3">
            <a:extLst>
              <a:ext uri="{FF2B5EF4-FFF2-40B4-BE49-F238E27FC236}">
                <a16:creationId xmlns:a16="http://schemas.microsoft.com/office/drawing/2014/main" id="{A0DB6D61-F74B-AD49-B94E-CA4DB486FF81}"/>
              </a:ext>
            </a:extLst>
          </p:cNvPr>
          <p:cNvSpPr/>
          <p:nvPr/>
        </p:nvSpPr>
        <p:spPr>
          <a:xfrm rot="2126246">
            <a:off x="8099384" y="2630274"/>
            <a:ext cx="370687" cy="75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向下箭號 5">
            <a:extLst>
              <a:ext uri="{FF2B5EF4-FFF2-40B4-BE49-F238E27FC236}">
                <a16:creationId xmlns:a16="http://schemas.microsoft.com/office/drawing/2014/main" id="{2BBD418D-0C60-5F42-AC18-2006E587F695}"/>
              </a:ext>
            </a:extLst>
          </p:cNvPr>
          <p:cNvSpPr/>
          <p:nvPr/>
        </p:nvSpPr>
        <p:spPr>
          <a:xfrm rot="8849169">
            <a:off x="9966317" y="2572842"/>
            <a:ext cx="370687" cy="75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C75BFD9E-3B3C-F845-968D-6BDC44A7841F}"/>
              </a:ext>
            </a:extLst>
          </p:cNvPr>
          <p:cNvSpPr/>
          <p:nvPr/>
        </p:nvSpPr>
        <p:spPr>
          <a:xfrm rot="16200000">
            <a:off x="9074566" y="3845472"/>
            <a:ext cx="370687" cy="75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2AB02359-72FA-BD43-9BB1-F4A606051AD2}"/>
              </a:ext>
            </a:extLst>
          </p:cNvPr>
          <p:cNvSpPr/>
          <p:nvPr/>
        </p:nvSpPr>
        <p:spPr>
          <a:xfrm>
            <a:off x="8669034" y="5152125"/>
            <a:ext cx="1257458" cy="123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dirty="0"/>
              <a:t>Reader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604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690CFA-13C9-3C4E-AFCC-01F35C19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56138"/>
            <a:ext cx="2485292" cy="744415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課程計畫</a:t>
            </a: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9FCF4A53-05D1-724D-9812-9E055D7E3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2254" y="518590"/>
            <a:ext cx="8519746" cy="5820820"/>
          </a:xfrm>
        </p:spPr>
      </p:pic>
    </p:spTree>
    <p:extLst>
      <p:ext uri="{BB962C8B-B14F-4D97-AF65-F5344CB8AC3E}">
        <p14:creationId xmlns:p14="http://schemas.microsoft.com/office/powerpoint/2010/main" val="131443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690CFA-13C9-3C4E-AFCC-01F35C19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1"/>
            <a:ext cx="9601200" cy="715108"/>
          </a:xfrm>
        </p:spPr>
        <p:txBody>
          <a:bodyPr/>
          <a:lstStyle/>
          <a:p>
            <a:r>
              <a:rPr kumimoji="1" lang="zh-TW" altLang="en-US" dirty="0"/>
              <a:t>概覽 </a:t>
            </a:r>
            <a:r>
              <a:rPr kumimoji="1" lang="en-US" altLang="zh-TW" dirty="0"/>
              <a:t>1:1-3</a:t>
            </a:r>
            <a:r>
              <a:rPr kumimoji="1" lang="zh-TW" altLang="en-US" dirty="0"/>
              <a:t>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ED0E5E-BBF9-7041-88F9-88DEE9BB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72309"/>
            <a:ext cx="9601200" cy="5228491"/>
          </a:xfrm>
        </p:spPr>
        <p:txBody>
          <a:bodyPr>
            <a:normAutofit fontScale="92500" lnSpcReduction="10000"/>
          </a:bodyPr>
          <a:lstStyle/>
          <a:p>
            <a:pPr marL="587502" indent="-457200">
              <a:buFont typeface="Wingdings" pitchFamily="2" charset="2"/>
              <a:buChar char="Ø"/>
            </a:pPr>
            <a:r>
              <a:rPr lang="zh-TW" altLang="en-US" dirty="0"/>
              <a:t>創世記的作者：摩西</a:t>
            </a:r>
            <a:endParaRPr lang="en-US" altLang="zh-TW" dirty="0"/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/>
              <a:t>成書年代：主前</a:t>
            </a:r>
            <a:r>
              <a:rPr lang="en-US" altLang="zh-TW" dirty="0"/>
              <a:t>1500</a:t>
            </a:r>
            <a:r>
              <a:rPr lang="zh-TW" altLang="en-US" dirty="0"/>
              <a:t>左右</a:t>
            </a:r>
            <a:endParaRPr lang="en-US" altLang="zh-TW" dirty="0"/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/>
              <a:t>書名：摩西五經的書名都取自第一行的一個關鍵字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Genesis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：</a:t>
            </a:r>
            <a:r>
              <a:rPr lang="he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he" altLang="zh-TW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בְּרֵאשִׁ֖ית</a:t>
            </a:r>
            <a:r>
              <a:rPr lang="zh-TW" altLang="he" i="0" dirty="0">
                <a:latin typeface="Kaiti SC" panose="02010600040101010101" pitchFamily="2" charset="-122"/>
                <a:ea typeface="Kaiti SC" panose="02010600040101010101" pitchFamily="2" charset="-122"/>
              </a:rPr>
              <a:t>在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起初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Exodus: </a:t>
            </a:r>
            <a:r>
              <a:rPr lang="he" altLang="zh-TW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שְׁמוֹת֙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 名字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 (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以色列的眾子，各帶家眷，和雅各一同來到埃及。他們的名字記在下面。 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Leviticus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he" altLang="zh-TW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וַיִּקְרָ֖א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 呼叫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 (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耶和華從會幕中呼叫摩西，對他說：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Numbers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he" altLang="zh-TW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מִדְבָּר</a:t>
            </a:r>
            <a:r>
              <a:rPr lang="en-US" altLang="zh-TW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 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曠野（以色列人出埃及地後，第二年二月初一日，耶和華在西奈的曠野、會幕中曉諭摩西說）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Deuteronomy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he" altLang="zh-TW" i="0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הַדְּבָרִ֗ים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	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話語 （以下所記的是摩西在約旦河東的曠野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…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向以色列眾人所說的話）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Sana" pitchFamily="2" charset="-78"/>
              </a:rPr>
              <a:t>文體</a:t>
            </a:r>
            <a:r>
              <a:rPr lang="en-US" altLang="zh-TW" dirty="0">
                <a:latin typeface="Sana" pitchFamily="2" charset="-78"/>
              </a:rPr>
              <a:t>:</a:t>
            </a:r>
            <a:r>
              <a:rPr lang="zh-TW" altLang="en-US" dirty="0">
                <a:latin typeface="Sana" pitchFamily="2" charset="-78"/>
              </a:rPr>
              <a:t>詩歌？神話？敘事？</a:t>
            </a:r>
            <a:endParaRPr lang="en-US" altLang="zh-TW" dirty="0">
              <a:latin typeface="Sana" pitchFamily="2" charset="-78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/>
              <a:t>結構：從天到地（詳見第二課）</a:t>
            </a:r>
          </a:p>
          <a:p>
            <a:pPr marL="587502" indent="-457200">
              <a:buFont typeface="Wingdings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908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kumimoji="1" lang="zh-TW" altLang="en-US" dirty="0"/>
              <a:t>釋經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4343400"/>
          </a:xfrm>
        </p:spPr>
        <p:txBody>
          <a:bodyPr>
            <a:normAutofit/>
          </a:bodyPr>
          <a:lstStyle/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בְּרֵאשִׁ֖ית בָּרָ֣א אֱלֹהִ֑ים אֵ֥ת הַשָּׁמַ֖יִם וְאֵ֥ת הָאָֽרֶץ׃</a:t>
            </a:r>
          </a:p>
          <a:p>
            <a:pPr algn="r" rtl="1"/>
            <a:r>
              <a:rPr lang="he" altLang="zh-TW" dirty="0">
                <a:solidFill>
                  <a:srgbClr val="393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וְהָאָ֗רֶץ הָיְתָ֥ה תֹ֨הוּ֙ וָבֹ֔הוּ וְחֹ֖שֶׁךְ עַל־פְּנֵ֣י תְה֑וֹם וְר֣וּחַ אֱלֹהִ֔ים מְרַחֶ֖פֶת עַל־פְּנֵ֥י הַמָּֽיִם׃</a:t>
            </a:r>
            <a:endParaRPr lang="en-US" altLang="zh-TW" dirty="0">
              <a:solidFill>
                <a:srgbClr val="3939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וַיֹּ֥אמֶר אֱלֹהִ֖ים יְהִ֣י א֑וֹר וַֽיְהִי־אֽוֹר׃</a:t>
            </a:r>
            <a:endParaRPr lang="he" altLang="zh-TW" dirty="0">
              <a:solidFill>
                <a:srgbClr val="3939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in 1:1;  14 words in 1:2; 35 words in 2:1-3;</a:t>
            </a: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起初：絕對的起點；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約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“太初有道”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基督的神性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神：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章名稱的變化；</a:t>
            </a:r>
            <a:r>
              <a:rPr lang="en-US" altLang="zh-TW" sz="2800" dirty="0">
                <a:solidFill>
                  <a:srgbClr val="191B0E"/>
                </a:solidFill>
                <a:latin typeface="Sana" pitchFamily="2" charset="-78"/>
              </a:rPr>
              <a:t> </a:t>
            </a:r>
            <a:r>
              <a:rPr lang="en-US" altLang="zh-TW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35 x;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創造：從無到有；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天地：諸天和地；</a:t>
            </a:r>
            <a:r>
              <a:rPr lang="en-US" altLang="zh-TW" sz="2800" dirty="0">
                <a:solidFill>
                  <a:srgbClr val="191B0E"/>
                </a:solidFill>
                <a:latin typeface="Sana" pitchFamily="2" charset="-78"/>
              </a:rPr>
              <a:t> </a:t>
            </a:r>
            <a:r>
              <a:rPr lang="en-US" altLang="zh-TW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heaven/earth 21 x</a:t>
            </a:r>
            <a:r>
              <a:rPr lang="zh-TW" altLang="en-US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191B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4235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督徒生活與靈修" id="{7F46FE8E-4746-2346-A209-A4A1C54421B0}" vid="{922C551F-BF2A-9A4A-A2EA-9BE8899946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1065</TotalTime>
  <Words>1787</Words>
  <Application>Microsoft Macintosh PowerPoint</Application>
  <PresentationFormat>寬螢幕</PresentationFormat>
  <Paragraphs>120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Kaiti SC</vt:lpstr>
      <vt:lpstr>Arial</vt:lpstr>
      <vt:lpstr>Franklin Gothic Book</vt:lpstr>
      <vt:lpstr>Sana</vt:lpstr>
      <vt:lpstr>Times New Roman</vt:lpstr>
      <vt:lpstr>Wingdings</vt:lpstr>
      <vt:lpstr>裁剪</vt:lpstr>
      <vt:lpstr>創世紀1-11章研經</vt:lpstr>
      <vt:lpstr>敬拜先於討論</vt:lpstr>
      <vt:lpstr>本課程的動機：為什麼？</vt:lpstr>
      <vt:lpstr>本課程的目標</vt:lpstr>
      <vt:lpstr>本課程的方法</vt:lpstr>
      <vt:lpstr>釋經方法簡介</vt:lpstr>
      <vt:lpstr>課程計畫</vt:lpstr>
      <vt:lpstr>概覽 1:1-3 </vt:lpstr>
      <vt:lpstr>釋經</vt:lpstr>
      <vt:lpstr>護教學：思考的起點</vt:lpstr>
      <vt:lpstr>系統神學</vt:lpstr>
      <vt:lpstr>回顧：上週問題</vt:lpstr>
      <vt:lpstr>聖經神學：神是</vt:lpstr>
      <vt:lpstr>聖經神學：神是</vt:lpstr>
      <vt:lpstr>本課小結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基督徒生活與靈修</dc:title>
  <dc:creator>ChenZhongming</dc:creator>
  <cp:lastModifiedBy>ChenZhongming</cp:lastModifiedBy>
  <cp:revision>17</cp:revision>
  <dcterms:created xsi:type="dcterms:W3CDTF">2021-09-27T02:26:24Z</dcterms:created>
  <dcterms:modified xsi:type="dcterms:W3CDTF">2021-10-11T14:38:30Z</dcterms:modified>
</cp:coreProperties>
</file>