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85" r:id="rId4"/>
    <p:sldId id="280" r:id="rId5"/>
    <p:sldId id="287" r:id="rId6"/>
    <p:sldId id="298" r:id="rId7"/>
    <p:sldId id="295" r:id="rId8"/>
    <p:sldId id="297" r:id="rId9"/>
    <p:sldId id="288" r:id="rId10"/>
    <p:sldId id="294" r:id="rId11"/>
    <p:sldId id="299" r:id="rId12"/>
    <p:sldId id="296" r:id="rId13"/>
    <p:sldId id="28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209"/>
    <p:restoredTop sz="95781"/>
  </p:normalViewPr>
  <p:slideViewPr>
    <p:cSldViewPr snapToGrid="0" snapToObjects="1">
      <p:cViewPr varScale="1">
        <p:scale>
          <a:sx n="100" d="100"/>
          <a:sy n="100" d="100"/>
        </p:scale>
        <p:origin x="16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+mj-lt"/>
              <a:buAutoNum type="arabicPeriod"/>
              <a:defRPr sz="2700" baseline="0">
                <a:ea typeface="+mj-ea"/>
              </a:defRPr>
            </a:lvl1pPr>
            <a:lvl2pPr marL="914400" indent="-384048">
              <a:buFont typeface="Wingdings" pitchFamily="2" charset="2"/>
              <a:buChar char="Ø"/>
              <a:defRPr sz="2500" baseline="0"/>
            </a:lvl2pPr>
            <a:lvl3pPr marL="1371600" indent="-384048">
              <a:buFont typeface="Wingdings" pitchFamily="2" charset="2"/>
              <a:buChar char="l"/>
              <a:defRPr sz="2500" baseline="0">
                <a:ea typeface="楷體-繁" panose="02010600040101010101" pitchFamily="2" charset="-120"/>
              </a:defRPr>
            </a:lvl3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700" baseline="0">
                <a:solidFill>
                  <a:schemeClr val="tx2"/>
                </a:solidFill>
              </a:defRPr>
            </a:lvl1pPr>
            <a:lvl2pPr marL="914400" indent="-384048">
              <a:buFont typeface="Wingdings" pitchFamily="2" charset="2"/>
              <a:buChar char="Ø"/>
              <a:defRPr sz="2500"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 marL="0" indent="0">
              <a:buFontTx/>
              <a:buNone/>
              <a:defRPr sz="2600" baseline="0">
                <a:solidFill>
                  <a:schemeClr val="tx2"/>
                </a:solidFill>
                <a:ea typeface="楷體-簡" panose="02010600040101010101" pitchFamily="2" charset="-122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EE990-3837-1E44-8939-596027456D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dirty="0"/>
              <a:t>創世紀</a:t>
            </a:r>
            <a:r>
              <a:rPr kumimoji="1" lang="en-US" altLang="zh-TW" dirty="0"/>
              <a:t>1-11</a:t>
            </a:r>
            <a:r>
              <a:rPr kumimoji="1" lang="zh-TW" altLang="en-US" dirty="0"/>
              <a:t>章研經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BE0FA16-CE11-EB41-8DE2-BC36D13857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zh-TW" altLang="en-US" dirty="0"/>
              <a:t>主恩基督教會第四季度主日學第二講</a:t>
            </a:r>
            <a:endParaRPr kumimoji="1" lang="en-US" altLang="zh-TW" dirty="0"/>
          </a:p>
          <a:p>
            <a:r>
              <a:rPr kumimoji="1" lang="zh-TW" altLang="en-US" dirty="0"/>
              <a:t>講員：陈重明 </a:t>
            </a:r>
            <a:endParaRPr kumimoji="1" lang="en-US" altLang="zh-TW" dirty="0"/>
          </a:p>
          <a:p>
            <a:r>
              <a:rPr kumimoji="1" lang="zh-TW" altLang="en-US" dirty="0"/>
              <a:t>日期：</a:t>
            </a:r>
            <a:r>
              <a:rPr kumimoji="1" lang="en-US" altLang="zh-TW" dirty="0"/>
              <a:t>10/17/2021</a:t>
            </a:r>
          </a:p>
        </p:txBody>
      </p:sp>
    </p:spTree>
    <p:extLst>
      <p:ext uri="{BB962C8B-B14F-4D97-AF65-F5344CB8AC3E}">
        <p14:creationId xmlns:p14="http://schemas.microsoft.com/office/powerpoint/2010/main" val="792107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0500AF-955D-EF4B-BD87-FACAACF8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3366"/>
          </a:xfrm>
        </p:spPr>
        <p:txBody>
          <a:bodyPr>
            <a:normAutofit/>
          </a:bodyPr>
          <a:lstStyle/>
          <a:p>
            <a:r>
              <a:rPr kumimoji="1" lang="zh-TW" altLang="en-US" dirty="0"/>
              <a:t>護教學：創</a:t>
            </a:r>
            <a:r>
              <a:rPr kumimoji="1" lang="en-US" altLang="zh-TW" dirty="0"/>
              <a:t>1:1-3</a:t>
            </a:r>
            <a:r>
              <a:rPr kumimoji="1" lang="zh-TW" altLang="en-US" dirty="0"/>
              <a:t>與科學的產生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B2ABEC-9390-F648-8DD9-54B7138E2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293223"/>
            <a:ext cx="9966960" cy="457417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itchFamily="2" charset="2"/>
              <a:buChar char="Ø"/>
            </a:pPr>
            <a:endParaRPr kumimoji="1"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Loren </a:t>
            </a:r>
            <a:r>
              <a:rPr lang="en-US" altLang="zh-TW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Eiseley</a:t>
            </a:r>
            <a:r>
              <a:rPr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 : 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科學不是按人的天性發展而來，而只能在某種文化背景中被“發明出來”。基督教文明以清楚明確的方式孕育了實驗科學本身。</a:t>
            </a:r>
            <a:endParaRPr lang="en-US" altLang="zh-TW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中國哲學：“變易”</a:t>
            </a:r>
            <a:r>
              <a:rPr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-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“簡易”</a:t>
            </a:r>
            <a:r>
              <a:rPr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-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“不易”；不可道之道；</a:t>
            </a:r>
            <a:endParaRPr lang="en-US" altLang="zh-TW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現代性的挑戰：科學產生於從蒙昧到理性的啟蒙。宗教是科學的敵人，科學擺脫了宗教才能產生。</a:t>
            </a:r>
            <a:endParaRPr lang="en-US" altLang="zh-TW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創</a:t>
            </a:r>
            <a:r>
              <a:rPr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1:1-3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endParaRPr lang="en-US" altLang="zh-TW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zh-TW" altLang="en-US" sz="2600" i="0" dirty="0">
                <a:latin typeface="Kaiti SC" panose="02010600040101010101" pitchFamily="2" charset="-122"/>
                <a:ea typeface="Kaiti SC" panose="02010600040101010101" pitchFamily="2" charset="-122"/>
              </a:rPr>
              <a:t>大自然是真實的</a:t>
            </a:r>
            <a:endParaRPr lang="en-US" altLang="zh-TW" sz="2600" i="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zh-TW" altLang="en-US" sz="2600" i="0" dirty="0">
                <a:latin typeface="Kaiti SC" panose="02010600040101010101" pitchFamily="2" charset="-122"/>
                <a:ea typeface="Kaiti SC" panose="02010600040101010101" pitchFamily="2" charset="-122"/>
              </a:rPr>
              <a:t>大自然的非神化 </a:t>
            </a:r>
            <a:endParaRPr lang="en-US" altLang="zh-TW" sz="2600" i="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zh-TW" altLang="en-US" sz="2600" i="0" dirty="0">
                <a:latin typeface="Kaiti SC" panose="02010600040101010101" pitchFamily="2" charset="-122"/>
                <a:ea typeface="Kaiti SC" panose="02010600040101010101" pitchFamily="2" charset="-122"/>
              </a:rPr>
              <a:t>有秩序的創造</a:t>
            </a:r>
            <a:endParaRPr lang="en-US" altLang="zh-TW" sz="2600" i="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zh-TW" altLang="en-US" sz="2600" i="0" dirty="0">
                <a:latin typeface="Kaiti SC" panose="02010600040101010101" pitchFamily="2" charset="-122"/>
                <a:ea typeface="Kaiti SC" panose="02010600040101010101" pitchFamily="2" charset="-122"/>
              </a:rPr>
              <a:t>準確性</a:t>
            </a:r>
          </a:p>
          <a:p>
            <a:pPr marL="457200" indent="-457200">
              <a:buFont typeface="Wingdings" pitchFamily="2" charset="2"/>
              <a:buChar char="Ø"/>
            </a:pPr>
            <a:endParaRPr kumimoji="1" lang="en-US" altLang="zh-TW" dirty="0"/>
          </a:p>
          <a:p>
            <a:pPr marL="0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3515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0500AF-955D-EF4B-BD87-FACAACF8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3366"/>
          </a:xfrm>
        </p:spPr>
        <p:txBody>
          <a:bodyPr>
            <a:normAutofit/>
          </a:bodyPr>
          <a:lstStyle/>
          <a:p>
            <a:r>
              <a:rPr kumimoji="1" lang="zh-TW" altLang="en-US" dirty="0"/>
              <a:t>護教學：創</a:t>
            </a:r>
            <a:r>
              <a:rPr kumimoji="1" lang="en-US" altLang="zh-TW" dirty="0"/>
              <a:t>1:1-3</a:t>
            </a:r>
            <a:r>
              <a:rPr kumimoji="1" lang="zh-TW" altLang="en-US" dirty="0"/>
              <a:t>與現代性困境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B2ABEC-9390-F648-8DD9-54B7138E2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293223"/>
            <a:ext cx="9966960" cy="4574178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endParaRPr kumimoji="1"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kumimoji="1"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現代人的精神危機</a:t>
            </a:r>
            <a:endParaRPr kumimoji="1" lang="en-US" altLang="zh-TW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kumimoji="1"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康德：先驗範疇 </a:t>
            </a:r>
            <a:r>
              <a:rPr kumimoji="1"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–</a:t>
            </a:r>
            <a:r>
              <a:rPr kumimoji="1"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後現代的虛無</a:t>
            </a:r>
            <a:endParaRPr kumimoji="1" lang="en-US" altLang="zh-TW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kumimoji="1"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尼采：積極的虛無主義</a:t>
            </a:r>
            <a:endParaRPr kumimoji="1" lang="en-US" altLang="zh-TW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kumimoji="1"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弗洛伊德：能量巨大的無意識</a:t>
            </a:r>
            <a:endParaRPr kumimoji="1" lang="en-US" altLang="zh-TW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kumimoji="1"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薩特：他人就是地獄</a:t>
            </a:r>
            <a:endParaRPr kumimoji="1" lang="en-US" altLang="zh-TW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kumimoji="1"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查爾斯泰勒：人還有本真性嗎？</a:t>
            </a:r>
            <a:endParaRPr kumimoji="1" lang="en-US" altLang="zh-TW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kumimoji="1"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語言可以表達“一”和“多”，真實而非窮盡地表達真理。</a:t>
            </a:r>
            <a:endParaRPr kumimoji="1" lang="en-US" altLang="zh-TW" dirty="0"/>
          </a:p>
          <a:p>
            <a:pPr marL="0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5632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0500AF-955D-EF4B-BD87-FACAACF8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3366"/>
          </a:xfrm>
        </p:spPr>
        <p:txBody>
          <a:bodyPr>
            <a:normAutofit/>
          </a:bodyPr>
          <a:lstStyle/>
          <a:p>
            <a:r>
              <a:rPr kumimoji="1" lang="zh-TW" altLang="en-US" dirty="0"/>
              <a:t>本課主要參考書目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B2ABEC-9390-F648-8DD9-54B7138E2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293223"/>
            <a:ext cx="9966960" cy="457417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Ø"/>
            </a:pPr>
            <a:endParaRPr kumimoji="1" lang="en-US" altLang="zh-TW" dirty="0"/>
          </a:p>
          <a:p>
            <a:pPr marL="457200" indent="-457200">
              <a:buFont typeface="Wingdings" pitchFamily="2" charset="2"/>
              <a:buChar char="Ø"/>
            </a:pPr>
            <a:r>
              <a:rPr kumimoji="1"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Frame, John. A History od Western Philosophy and Theology, P&amp;R, 2015.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kumimoji="1"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Poythress, V.S. The Mystery of the Trinity, P&amp;R, 2020.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kumimoji="1"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____________. In the Beginning was the Word, Crossway ,2009.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kumimoji="1"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Garner, David. Did God Really Say? P&amp;R, 2012.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kumimoji="1"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Gillespie, M. A. </a:t>
            </a:r>
            <a:r>
              <a:rPr kumimoji="1"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張卜天譯，現代性的神學起源， 湖南科技出版社， </a:t>
            </a:r>
            <a:r>
              <a:rPr kumimoji="1"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2019.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kumimoji="1"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Pearcy, Nancy. The Soul of Science, Crossway, 1994. </a:t>
            </a:r>
          </a:p>
          <a:p>
            <a:pPr marL="457200" indent="-457200">
              <a:buFont typeface="Wingdings" pitchFamily="2" charset="2"/>
              <a:buChar char="Ø"/>
            </a:pPr>
            <a:endParaRPr kumimoji="1" lang="en-US" altLang="zh-TW" dirty="0"/>
          </a:p>
          <a:p>
            <a:pPr marL="0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8110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6DE4EE-1AA0-7049-B5D4-402F1CDF1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8200"/>
          </a:xfrm>
        </p:spPr>
        <p:txBody>
          <a:bodyPr/>
          <a:lstStyle/>
          <a:p>
            <a:r>
              <a:rPr kumimoji="1" lang="zh-TW" altLang="en-US" dirty="0"/>
              <a:t>小結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1C29D1-03FD-FE48-9D1D-5E3179269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8" y="1524000"/>
            <a:ext cx="10972800" cy="4343400"/>
          </a:xfrm>
        </p:spPr>
        <p:txBody>
          <a:bodyPr/>
          <a:lstStyle/>
          <a:p>
            <a:pPr algn="r" rtl="1"/>
            <a:r>
              <a:rPr lang="he" altLang="zh-TW" dirty="0">
                <a:solidFill>
                  <a:srgbClr val="39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בְּרֵאשִׁ֖ית בָּרָ֣א אֱלֹהִ֑ים אֵ֥ת הַשָּׁמַ֖יִם וְאֵ֥ת הָאָֽרֶץ׃</a:t>
            </a:r>
          </a:p>
          <a:p>
            <a:pPr algn="r" rtl="1"/>
            <a:r>
              <a:rPr lang="he" altLang="zh-TW" dirty="0">
                <a:solidFill>
                  <a:srgbClr val="39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וְהָאָ֗רֶץ הָיְתָ֥ה תֹ֨הוּ֙ וָבֹ֔הוּ וְחֹ֖שֶׁךְ עַל־פְּנֵ֣י תְה֑וֹם וְר֣וּחַ אֱלֹהִ֔ים מְרַחֶ֖פֶת עַל־פְּנֵ֥י הַמָּֽיִם׃</a:t>
            </a:r>
            <a:endParaRPr lang="en-US" altLang="zh-TW" dirty="0">
              <a:solidFill>
                <a:srgbClr val="3939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he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וַיֹּ֥אמֶר אֱלֹהִ֖ים יְהִ֣י א֑וֹר וַֽיְהִי־אֽוֹר׃</a:t>
            </a:r>
          </a:p>
          <a:p>
            <a:pPr>
              <a:buFont typeface="Wingdings" pitchFamily="2" charset="2"/>
              <a:buChar char="Ø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創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1:1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向我們展現一個絕對的神觀和宇宙萬有絕對的起點；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創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1:2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告訴我們“地”在創造開始之後，而非之前的狀態；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創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1:3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及其後敘事關於物質受造之後的秩序形成；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三位一體上帝在創造之工的同工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與新創造的平行對應：約翰福音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1:1-18</a:t>
            </a:r>
          </a:p>
        </p:txBody>
      </p:sp>
    </p:spTree>
    <p:extLst>
      <p:ext uri="{BB962C8B-B14F-4D97-AF65-F5344CB8AC3E}">
        <p14:creationId xmlns:p14="http://schemas.microsoft.com/office/powerpoint/2010/main" val="2745770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2E9EFD-35C2-FF47-A1A4-56CD3B46A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8200"/>
          </a:xfrm>
        </p:spPr>
        <p:txBody>
          <a:bodyPr/>
          <a:lstStyle/>
          <a:p>
            <a:r>
              <a:rPr kumimoji="1" lang="zh-TW" altLang="en-US" dirty="0"/>
              <a:t>敬拜先於討論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236996-16C5-0342-8C91-D249C7E70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45473"/>
            <a:ext cx="9308969" cy="4611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b="1" dirty="0">
                <a:latin typeface="Kaiti SC" panose="02010600040101010101" pitchFamily="2" charset="-122"/>
                <a:ea typeface="Kaiti SC" panose="02010600040101010101" pitchFamily="2" charset="-122"/>
              </a:rPr>
              <a:t>Rev. 19:11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   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我觀看，見天開了。有一匹白馬，騎在馬上的稱為誠信真實，他審判，爭戰，都按著公義。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lang="en-US" altLang="zh-TW" b="1" baseline="30000" dirty="0">
                <a:latin typeface="Kaiti SC" panose="02010600040101010101" pitchFamily="2" charset="-122"/>
                <a:ea typeface="Kaiti SC" panose="02010600040101010101" pitchFamily="2" charset="-122"/>
              </a:rPr>
              <a:t>12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 他的眼睛如火焰，他頭上戴著許多冠冕；又有寫著的名字，除了他自己沒有人知道。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lang="en-US" altLang="zh-TW" b="1" baseline="30000" dirty="0">
                <a:latin typeface="Kaiti SC" panose="02010600040101010101" pitchFamily="2" charset="-122"/>
                <a:ea typeface="Kaiti SC" panose="02010600040101010101" pitchFamily="2" charset="-122"/>
              </a:rPr>
              <a:t>13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 他穿著濺了血的衣服；他的名稱為上帝之道。 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lang="en-US" altLang="zh-TW" b="1" baseline="30000" dirty="0">
                <a:latin typeface="Kaiti SC" panose="02010600040101010101" pitchFamily="2" charset="-122"/>
                <a:ea typeface="Kaiti SC" panose="02010600040101010101" pitchFamily="2" charset="-122"/>
              </a:rPr>
              <a:t>14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 在天上的眾軍騎著白馬，穿著細麻衣，又白又潔，跟隨他。 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en-US" altLang="zh-TW" b="1" baseline="30000" dirty="0">
                <a:latin typeface="Kaiti SC" panose="02010600040101010101" pitchFamily="2" charset="-122"/>
                <a:ea typeface="Kaiti SC" panose="02010600040101010101" pitchFamily="2" charset="-122"/>
              </a:rPr>
              <a:t>15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 有利劍從他口中出來，可以擊殺列國。他必用鐵杖轄管他們，並要踹全能上帝烈怒的酒醡。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lang="en-US" altLang="zh-TW" b="1" baseline="30000" dirty="0">
                <a:latin typeface="Kaiti SC" panose="02010600040101010101" pitchFamily="2" charset="-122"/>
                <a:ea typeface="Kaiti SC" panose="02010600040101010101" pitchFamily="2" charset="-122"/>
              </a:rPr>
              <a:t>16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 在他衣服和大腿上有名寫著說：「萬王之王，萬主之主。」</a:t>
            </a:r>
          </a:p>
          <a:p>
            <a:pPr marL="0" indent="0">
              <a:buNone/>
            </a:pPr>
            <a:endParaRPr lang="zh-TW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280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6DE4EE-1AA0-7049-B5D4-402F1CDF1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35496"/>
          </a:xfrm>
        </p:spPr>
        <p:txBody>
          <a:bodyPr/>
          <a:lstStyle/>
          <a:p>
            <a:r>
              <a:rPr kumimoji="1" lang="zh-TW" altLang="en-US" dirty="0"/>
              <a:t>上週回顧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1C29D1-03FD-FE48-9D1D-5E3179269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8" y="1421296"/>
            <a:ext cx="10972800" cy="5436703"/>
          </a:xfrm>
        </p:spPr>
        <p:txBody>
          <a:bodyPr>
            <a:normAutofit/>
          </a:bodyPr>
          <a:lstStyle/>
          <a:p>
            <a:pPr algn="r" rtl="1"/>
            <a:r>
              <a:rPr lang="he" altLang="zh-TW" dirty="0">
                <a:solidFill>
                  <a:srgbClr val="39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בְּרֵאשִׁ֖ית </a:t>
            </a:r>
            <a:r>
              <a:rPr lang="he" altLang="zh-TW" u="sng" dirty="0">
                <a:solidFill>
                  <a:srgbClr val="39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בָּרָ֣א</a:t>
            </a:r>
            <a:r>
              <a:rPr lang="he" altLang="zh-TW" dirty="0">
                <a:solidFill>
                  <a:srgbClr val="39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" altLang="zh-TW" dirty="0">
                <a:solidFill>
                  <a:srgbClr val="39393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אֱלֹהִ֑ים</a:t>
            </a:r>
            <a:r>
              <a:rPr lang="he" altLang="zh-TW" dirty="0">
                <a:solidFill>
                  <a:srgbClr val="39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אֵ֥ת הַשָּׁמַ֖יִם וְאֵ֥ת הָאָֽרֶץ׃</a:t>
            </a:r>
          </a:p>
          <a:p>
            <a:pPr algn="r" rtl="1"/>
            <a:r>
              <a:rPr lang="he" altLang="zh-TW" dirty="0">
                <a:solidFill>
                  <a:srgbClr val="39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ו</a:t>
            </a:r>
            <a:r>
              <a:rPr lang="he" altLang="zh-TW" dirty="0">
                <a:solidFill>
                  <a:srgbClr val="39393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ְהָאָ֗רֶץ </a:t>
            </a:r>
            <a:r>
              <a:rPr lang="he" altLang="zh-TW" u="sng" dirty="0">
                <a:solidFill>
                  <a:srgbClr val="39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הָיְתָ֥ה </a:t>
            </a:r>
            <a:r>
              <a:rPr lang="he" altLang="zh-TW" dirty="0">
                <a:solidFill>
                  <a:srgbClr val="39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תֹ֨הוּ֙ וָבֹ֔הוּ </a:t>
            </a:r>
            <a:r>
              <a:rPr lang="he" altLang="zh-TW" dirty="0">
                <a:solidFill>
                  <a:srgbClr val="39393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וְחֹ֖שֶׁךְ </a:t>
            </a:r>
            <a:r>
              <a:rPr lang="he" altLang="zh-TW" dirty="0">
                <a:solidFill>
                  <a:srgbClr val="39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עַל־פְּנֵ֣י תְה֑וֹם </a:t>
            </a:r>
            <a:r>
              <a:rPr lang="he" altLang="zh-TW" dirty="0">
                <a:solidFill>
                  <a:srgbClr val="39393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וְר֣וּחַ</a:t>
            </a:r>
            <a:r>
              <a:rPr lang="he" altLang="zh-TW" dirty="0">
                <a:solidFill>
                  <a:srgbClr val="39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אֱלֹהִ֔ים </a:t>
            </a:r>
            <a:r>
              <a:rPr lang="he" altLang="zh-TW" u="sng" dirty="0">
                <a:solidFill>
                  <a:srgbClr val="39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מְרַחֶ֖פֶת</a:t>
            </a:r>
            <a:r>
              <a:rPr lang="he" altLang="zh-TW" dirty="0">
                <a:solidFill>
                  <a:srgbClr val="39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עַל־פְּנֵ֥י הַמָּֽיִם׃</a:t>
            </a:r>
            <a:endParaRPr lang="en-US" altLang="zh-TW" dirty="0">
              <a:solidFill>
                <a:srgbClr val="3939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創造不是：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  <a:cs typeface="Times New Roman" panose="02020603050405020304" pitchFamily="18" charset="0"/>
            </a:endParaRPr>
          </a:p>
          <a:p>
            <a:pPr marL="1314450" lvl="2" indent="-457200"/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改造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  <a:cs typeface="Times New Roman" panose="02020603050405020304" pitchFamily="18" charset="0"/>
            </a:endParaRPr>
          </a:p>
          <a:p>
            <a:pPr marL="1314450" lvl="2" indent="-457200"/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再造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  <a:cs typeface="Times New Roman" panose="02020603050405020304" pitchFamily="18" charset="0"/>
            </a:endParaRPr>
          </a:p>
          <a:p>
            <a:pPr marL="1314450" lvl="2" indent="-457200"/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第一次救贖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創造是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1314450" lvl="2" indent="-457200"/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宇宙絕對的起點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  <a:cs typeface="Times New Roman" panose="02020603050405020304" pitchFamily="18" charset="0"/>
            </a:endParaRPr>
          </a:p>
          <a:p>
            <a:pPr marL="1314450" lvl="2" indent="-457200"/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原型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(Archetype) 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和 副本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(ectype) </a:t>
            </a:r>
          </a:p>
          <a:p>
            <a:pPr marL="1314450" lvl="2" indent="-457200"/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創造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成全與天上的原型：類比關係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0588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0500AF-955D-EF4B-BD87-FACAACF8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本次重點：創造與語言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B2ABEC-9390-F648-8DD9-54B7138E2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872343"/>
            <a:ext cx="9906000" cy="4299857"/>
          </a:xfrm>
        </p:spPr>
        <p:txBody>
          <a:bodyPr/>
          <a:lstStyle/>
          <a:p>
            <a:pPr marL="0" indent="0">
              <a:buNone/>
            </a:pPr>
            <a:r>
              <a:rPr kumimoji="1" lang="zh-TW" altLang="en-US" b="1" dirty="0"/>
              <a:t>問題的提出：</a:t>
            </a:r>
            <a:endParaRPr kumimoji="1" lang="en-US" altLang="zh-TW" b="1" dirty="0"/>
          </a:p>
          <a:p>
            <a:r>
              <a:rPr kumimoji="1" lang="zh-TW" altLang="en-US" b="1" dirty="0"/>
              <a:t>改革宗強調上帝絕對的主權，是否意味著一個任意、不可預測的上帝觀念？</a:t>
            </a:r>
            <a:endParaRPr kumimoji="1" lang="en-US" altLang="zh-TW" b="1" dirty="0"/>
          </a:p>
          <a:p>
            <a:r>
              <a:rPr kumimoji="1" lang="zh-TW" altLang="en-US" b="1" dirty="0"/>
              <a:t>創</a:t>
            </a:r>
            <a:r>
              <a:rPr kumimoji="1" lang="en-US" altLang="zh-TW" b="1" dirty="0"/>
              <a:t>1:3</a:t>
            </a:r>
            <a:r>
              <a:rPr kumimoji="1" lang="zh-TW" altLang="en-US" b="1" dirty="0"/>
              <a:t> “上帝說，‘要有光’，就有了光”是否限制了上帝的自由？</a:t>
            </a:r>
            <a:endParaRPr kumimoji="1" lang="en-US" altLang="zh-TW" b="1" dirty="0"/>
          </a:p>
          <a:p>
            <a:r>
              <a:rPr kumimoji="1" lang="zh-TW" altLang="en-US" b="1" dirty="0"/>
              <a:t>上帝的創造和語言有什麼關係？</a:t>
            </a:r>
            <a:endParaRPr kumimoji="1" lang="en-US" altLang="zh-TW" b="1" dirty="0"/>
          </a:p>
          <a:p>
            <a:r>
              <a:rPr kumimoji="1" lang="zh-TW" altLang="en-US" b="1" dirty="0"/>
              <a:t>語言和盟約、上帝信實的屬性有什麼關係？</a:t>
            </a:r>
            <a:endParaRPr kumimoji="1" lang="en-US" altLang="zh-TW" b="1" dirty="0"/>
          </a:p>
          <a:p>
            <a:pPr marL="0" indent="0">
              <a:buNone/>
            </a:pPr>
            <a:endParaRPr kumimoji="1" lang="en-US" altLang="zh-TW" b="1" dirty="0"/>
          </a:p>
          <a:p>
            <a:pPr marL="0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141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0500AF-955D-EF4B-BD87-FACAACF8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思想史上的大問題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B2ABEC-9390-F648-8DD9-54B7138E2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710267"/>
            <a:ext cx="9966960" cy="4833408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kumimoji="1"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語言：常被認為是人的產物，無法表述超越性、本體性的真理；</a:t>
            </a:r>
            <a:endParaRPr kumimoji="1"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kumimoji="1" lang="zh-TW" altLang="en-US" i="0" dirty="0">
                <a:latin typeface="Kaiti SC" panose="02010600040101010101" pitchFamily="2" charset="-122"/>
                <a:ea typeface="Kaiti SC" panose="02010600040101010101" pitchFamily="2" charset="-122"/>
              </a:rPr>
              <a:t>西方思想的鐘擺：從柏拉圖到亞里斯多德</a:t>
            </a:r>
            <a:endParaRPr kumimoji="1" lang="en-US" altLang="zh-TW" i="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kumimoji="1" lang="zh-TW" altLang="en-US" i="0" dirty="0">
                <a:latin typeface="Kaiti SC" panose="02010600040101010101" pitchFamily="2" charset="-122"/>
                <a:ea typeface="Kaiti SC" panose="02010600040101010101" pitchFamily="2" charset="-122"/>
              </a:rPr>
              <a:t>受其影響的奧古斯丁與托馬斯阿奎納</a:t>
            </a:r>
            <a:endParaRPr kumimoji="1" lang="en-US" altLang="zh-TW" i="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kumimoji="1" lang="zh-TW" altLang="en-US" i="0" dirty="0">
                <a:latin typeface="Kaiti SC" panose="02010600040101010101" pitchFamily="2" charset="-122"/>
                <a:ea typeface="Kaiti SC" panose="02010600040101010101" pitchFamily="2" charset="-122"/>
              </a:rPr>
              <a:t>中世紀的唯實</a:t>
            </a:r>
            <a:r>
              <a:rPr kumimoji="1" lang="en-US" altLang="zh-TW" i="0" dirty="0">
                <a:latin typeface="Kaiti SC" panose="02010600040101010101" pitchFamily="2" charset="-122"/>
                <a:ea typeface="Kaiti SC" panose="02010600040101010101" pitchFamily="2" charset="-122"/>
              </a:rPr>
              <a:t>-</a:t>
            </a:r>
            <a:r>
              <a:rPr kumimoji="1" lang="zh-TW" altLang="en-US" i="0" dirty="0">
                <a:latin typeface="Kaiti SC" panose="02010600040101010101" pitchFamily="2" charset="-122"/>
                <a:ea typeface="Kaiti SC" panose="02010600040101010101" pitchFamily="2" charset="-122"/>
              </a:rPr>
              <a:t>唯名之爭：上帝的理性和意志</a:t>
            </a:r>
            <a:endParaRPr kumimoji="1" lang="en-US" altLang="zh-TW" i="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kumimoji="1" lang="zh-TW" altLang="en-US" i="0" dirty="0">
                <a:latin typeface="Kaiti SC" panose="02010600040101010101" pitchFamily="2" charset="-122"/>
                <a:ea typeface="Kaiti SC" panose="02010600040101010101" pitchFamily="2" charset="-122"/>
              </a:rPr>
              <a:t>“共相”與“殊相”；“名相”與“實相”無法協調</a:t>
            </a:r>
            <a:endParaRPr kumimoji="1" lang="en-US" altLang="zh-TW" i="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kumimoji="1" lang="zh-TW" altLang="en-US" i="0" dirty="0">
                <a:latin typeface="Kaiti SC" panose="02010600040101010101" pitchFamily="2" charset="-122"/>
                <a:ea typeface="Kaiti SC" panose="02010600040101010101" pitchFamily="2" charset="-122"/>
              </a:rPr>
              <a:t>現代神學</a:t>
            </a:r>
            <a:r>
              <a:rPr kumimoji="1" lang="en-US" altLang="zh-TW" i="0" dirty="0">
                <a:latin typeface="Kaiti SC" panose="02010600040101010101" pitchFamily="2" charset="-122"/>
                <a:ea typeface="Kaiti SC" panose="02010600040101010101" pitchFamily="2" charset="-122"/>
              </a:rPr>
              <a:t>: </a:t>
            </a:r>
            <a:r>
              <a:rPr kumimoji="1" lang="zh-TW" altLang="en-US" i="0" dirty="0">
                <a:latin typeface="Kaiti SC" panose="02010600040101010101" pitchFamily="2" charset="-122"/>
                <a:ea typeface="Kaiti SC" panose="02010600040101010101" pitchFamily="2" charset="-122"/>
              </a:rPr>
              <a:t>上帝的超越性與臨在性，（巴特、賴特等）</a:t>
            </a:r>
            <a:endParaRPr kumimoji="1" lang="en-US" altLang="zh-TW" i="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kumimoji="1"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早期教會的貢獻：殉道者遊斯丁 </a:t>
            </a:r>
            <a:r>
              <a:rPr kumimoji="1"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–</a:t>
            </a:r>
            <a:r>
              <a:rPr kumimoji="1"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 愛任紐</a:t>
            </a:r>
            <a:endParaRPr kumimoji="1"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kumimoji="1" lang="en-US" altLang="zh-TW" i="0" dirty="0">
                <a:latin typeface="Kaiti SC" panose="02010600040101010101" pitchFamily="2" charset="-122"/>
                <a:ea typeface="Kaiti SC" panose="02010600040101010101" pitchFamily="2" charset="-122"/>
              </a:rPr>
              <a:t>《</a:t>
            </a:r>
            <a:r>
              <a:rPr kumimoji="1" lang="zh-TW" altLang="en-US" i="0" dirty="0">
                <a:latin typeface="Kaiti SC" panose="02010600040101010101" pitchFamily="2" charset="-122"/>
                <a:ea typeface="Kaiti SC" panose="02010600040101010101" pitchFamily="2" charset="-122"/>
              </a:rPr>
              <a:t>與特里夫的對話</a:t>
            </a:r>
            <a:r>
              <a:rPr kumimoji="1" lang="en-US" altLang="zh-TW" i="0" dirty="0">
                <a:latin typeface="Kaiti SC" panose="02010600040101010101" pitchFamily="2" charset="-122"/>
                <a:ea typeface="Kaiti SC" panose="02010600040101010101" pitchFamily="2" charset="-122"/>
              </a:rPr>
              <a:t>》</a:t>
            </a:r>
            <a:r>
              <a:rPr kumimoji="1" lang="zh-TW" altLang="en-US" i="0" dirty="0">
                <a:latin typeface="Kaiti SC" panose="02010600040101010101" pitchFamily="2" charset="-122"/>
                <a:ea typeface="Kaiti SC" panose="02010600040101010101" pitchFamily="2" charset="-122"/>
              </a:rPr>
              <a:t>，如何正確解釋舊約聖經：基督的神性與新以色列</a:t>
            </a:r>
            <a:endParaRPr kumimoji="1" lang="en-US" altLang="zh-TW" i="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kumimoji="1" lang="zh-TW" altLang="en-US" i="0" dirty="0">
                <a:latin typeface="Kaiti SC" panose="02010600040101010101" pitchFamily="2" charset="-122"/>
                <a:ea typeface="Kaiti SC" panose="02010600040101010101" pitchFamily="2" charset="-122"/>
              </a:rPr>
              <a:t>用中期柏拉圖主義的語言來闡述基督信仰的超越性</a:t>
            </a:r>
            <a:endParaRPr kumimoji="1" lang="en-US" altLang="zh-TW" i="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857250" lvl="1" indent="-457200"/>
            <a:endParaRPr kumimoji="1" lang="en-US" altLang="zh-TW" dirty="0"/>
          </a:p>
          <a:p>
            <a:pPr marL="857250" lvl="1" indent="-457200"/>
            <a:endParaRPr kumimoji="1" lang="en-US" altLang="zh-TW" dirty="0"/>
          </a:p>
          <a:p>
            <a:pPr marL="857250" lvl="1" indent="-457200"/>
            <a:endParaRPr kumimoji="1" lang="en-US" altLang="zh-TW" dirty="0"/>
          </a:p>
          <a:p>
            <a:pPr marL="457200" indent="-457200">
              <a:buFont typeface="Wingdings" pitchFamily="2" charset="2"/>
              <a:buChar char="Ø"/>
            </a:pPr>
            <a:endParaRPr kumimoji="1" lang="en-US" altLang="zh-TW" dirty="0"/>
          </a:p>
          <a:p>
            <a:pPr marL="0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150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1FFD73D-6DC6-D54B-AD34-6D79A8A4D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0"/>
            <a:ext cx="11506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9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0500AF-955D-EF4B-BD87-FACAACF8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再思創</a:t>
            </a:r>
            <a:r>
              <a:rPr kumimoji="1" lang="en-US" altLang="zh-TW" dirty="0"/>
              <a:t>1:1-3</a:t>
            </a:r>
            <a:r>
              <a:rPr kumimoji="1" lang="zh-TW" altLang="en-US" dirty="0"/>
              <a:t>與約</a:t>
            </a:r>
            <a:r>
              <a:rPr kumimoji="1" lang="en-US" altLang="zh-TW" dirty="0"/>
              <a:t>1:1-5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B2ABEC-9390-F648-8DD9-54B7138E24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/>
              <a:t>Gen. 1:1</a:t>
            </a:r>
            <a:r>
              <a:rPr lang="en-US" altLang="zh-TW" dirty="0"/>
              <a:t>   </a:t>
            </a:r>
            <a:r>
              <a:rPr lang="zh-TW" altLang="en-US" dirty="0"/>
              <a:t>起初，上帝創造天地。 </a:t>
            </a:r>
            <a:r>
              <a:rPr lang="en-US" altLang="zh-TW" b="1" baseline="30000" dirty="0"/>
              <a:t>2</a:t>
            </a:r>
            <a:r>
              <a:rPr lang="zh-TW" altLang="en-US" dirty="0"/>
              <a:t> 地是空虛混沌，淵面黑暗；上帝的靈運行在水面上。 </a:t>
            </a:r>
            <a:r>
              <a:rPr lang="en-US" altLang="zh-TW" b="1" baseline="30000" dirty="0"/>
              <a:t>3</a:t>
            </a:r>
            <a:r>
              <a:rPr lang="zh-TW" altLang="en-US" dirty="0"/>
              <a:t>   上帝說：「要有光」，就有了光。 </a:t>
            </a:r>
          </a:p>
          <a:p>
            <a:pPr marL="0" indent="0">
              <a:buNone/>
            </a:pPr>
            <a:endParaRPr kumimoji="1"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69058BB-3C96-6446-BB4D-68D943667D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b="1" dirty="0"/>
              <a:t>John 1:1</a:t>
            </a:r>
            <a:r>
              <a:rPr lang="en-US" altLang="zh-TW" dirty="0"/>
              <a:t>   </a:t>
            </a:r>
            <a:r>
              <a:rPr lang="zh-TW" altLang="en-US" dirty="0"/>
              <a:t>太初有道，道與上帝同在，道就是上帝。 </a:t>
            </a:r>
            <a:r>
              <a:rPr lang="en-US" altLang="zh-TW" b="1" baseline="30000" dirty="0"/>
              <a:t>2</a:t>
            </a:r>
            <a:r>
              <a:rPr lang="zh-TW" altLang="en-US" dirty="0"/>
              <a:t> 這道太初與上帝同在。 </a:t>
            </a:r>
            <a:r>
              <a:rPr lang="en-US" altLang="zh-TW" b="1" baseline="30000" dirty="0"/>
              <a:t>3</a:t>
            </a:r>
            <a:r>
              <a:rPr lang="zh-TW" altLang="en-US" dirty="0"/>
              <a:t> 萬物是藉著他造的；凡被造的，沒有一樣不是藉著他造的。 </a:t>
            </a:r>
            <a:r>
              <a:rPr lang="en-US" altLang="zh-TW" b="1" baseline="30000" dirty="0"/>
              <a:t>4</a:t>
            </a:r>
            <a:r>
              <a:rPr lang="zh-TW" altLang="en-US" dirty="0"/>
              <a:t> 生命在他裏頭，這生命就是人的光。 </a:t>
            </a:r>
            <a:r>
              <a:rPr lang="en-US" altLang="zh-TW" b="1" baseline="30000" dirty="0"/>
              <a:t>5</a:t>
            </a:r>
            <a:r>
              <a:rPr lang="zh-TW" altLang="en-US" dirty="0"/>
              <a:t> 光照在黑暗裏，黑暗卻不接受光。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903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0500AF-955D-EF4B-BD87-FACAACF8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Logos</a:t>
            </a:r>
            <a:r>
              <a:rPr kumimoji="1" lang="zh-TW" altLang="en-US" dirty="0"/>
              <a:t> </a:t>
            </a:r>
            <a:r>
              <a:rPr kumimoji="1" lang="en-US" altLang="zh-TW" dirty="0"/>
              <a:t>Principle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B2ABEC-9390-F648-8DD9-54B7138E2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354667"/>
            <a:ext cx="9966960" cy="4978400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kumimoji="1" lang="zh-TW" altLang="en-US" sz="3800" dirty="0">
                <a:latin typeface="Kaiti SC" panose="02010600040101010101" pitchFamily="2" charset="-122"/>
                <a:ea typeface="Kaiti SC" panose="02010600040101010101" pitchFamily="2" charset="-122"/>
              </a:rPr>
              <a:t>語言的重要性</a:t>
            </a:r>
            <a:r>
              <a:rPr kumimoji="1" lang="en-US" altLang="zh-TW" sz="3800" dirty="0">
                <a:latin typeface="Kaiti SC" panose="02010600040101010101" pitchFamily="2" charset="-122"/>
                <a:ea typeface="Kaiti SC" panose="02010600040101010101" pitchFamily="2" charset="-122"/>
              </a:rPr>
              <a:t>: </a:t>
            </a:r>
            <a:r>
              <a:rPr kumimoji="1" lang="zh-TW" altLang="en-US" sz="3800" dirty="0">
                <a:latin typeface="Kaiti SC" panose="02010600040101010101" pitchFamily="2" charset="-122"/>
                <a:ea typeface="Kaiti SC" panose="02010600040101010101" pitchFamily="2" charset="-122"/>
              </a:rPr>
              <a:t>為什麼“上帝‘說’”</a:t>
            </a:r>
            <a:endParaRPr kumimoji="1" lang="en-US" altLang="zh-TW" sz="3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kumimoji="1" lang="zh-TW" altLang="en-US" sz="3800" i="0" dirty="0">
                <a:latin typeface="Kaiti SC" panose="02010600040101010101" pitchFamily="2" charset="-122"/>
                <a:ea typeface="Kaiti SC" panose="02010600040101010101" pitchFamily="2" charset="-122"/>
              </a:rPr>
              <a:t>三位一體上帝之間的言說 </a:t>
            </a:r>
            <a:endParaRPr kumimoji="1" lang="en-US" altLang="zh-TW" sz="3600" i="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kumimoji="1" lang="zh-TW" altLang="en-US" sz="3600" dirty="0">
                <a:latin typeface="Kaiti SC" panose="02010600040101010101" pitchFamily="2" charset="-122"/>
                <a:ea typeface="Kaiti SC" panose="02010600040101010101" pitchFamily="2" charset="-122"/>
              </a:rPr>
              <a:t>來 </a:t>
            </a:r>
            <a:r>
              <a:rPr kumimoji="1" lang="en-US" altLang="zh-TW" sz="3600" dirty="0">
                <a:latin typeface="Kaiti SC" panose="02010600040101010101" pitchFamily="2" charset="-122"/>
                <a:ea typeface="Kaiti SC" panose="02010600040101010101" pitchFamily="2" charset="-122"/>
              </a:rPr>
              <a:t>1:3</a:t>
            </a:r>
            <a:r>
              <a:rPr kumimoji="1" lang="zh-TW" altLang="en-US" sz="36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TW" altLang="en-US" sz="3600" dirty="0">
                <a:latin typeface="Kaiti SC" panose="02010600040101010101" pitchFamily="2" charset="-122"/>
                <a:ea typeface="Kaiti SC" panose="02010600040101010101" pitchFamily="2" charset="-122"/>
              </a:rPr>
              <a:t>他是上帝榮耀所發的光輝，是上帝本體的真相 </a:t>
            </a:r>
            <a:r>
              <a:rPr lang="en-US" altLang="zh-TW" sz="3600" u="sng" dirty="0">
                <a:solidFill>
                  <a:srgbClr val="FF0000"/>
                </a:solidFill>
              </a:rPr>
              <a:t>the exact imprint of his nature</a:t>
            </a:r>
            <a:endParaRPr kumimoji="1" lang="en-US" altLang="zh-TW" sz="3600" u="sng" dirty="0">
              <a:solidFill>
                <a:srgbClr val="FF0000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kumimoji="1" lang="zh-TW" altLang="en-US" sz="3800" dirty="0">
                <a:latin typeface="Kaiti SC" panose="02010600040101010101" pitchFamily="2" charset="-122"/>
                <a:ea typeface="Kaiti SC" panose="02010600040101010101" pitchFamily="2" charset="-122"/>
              </a:rPr>
              <a:t>約</a:t>
            </a:r>
            <a:r>
              <a:rPr kumimoji="1" lang="en-US" altLang="zh-TW" sz="3800" dirty="0">
                <a:latin typeface="Kaiti SC" panose="02010600040101010101" pitchFamily="2" charset="-122"/>
                <a:ea typeface="Kaiti SC" panose="02010600040101010101" pitchFamily="2" charset="-122"/>
              </a:rPr>
              <a:t>16:13-15</a:t>
            </a:r>
            <a:r>
              <a:rPr lang="zh-TW" altLang="en-US" sz="3800" dirty="0">
                <a:latin typeface="Kaiti SC" panose="02010600040101010101" pitchFamily="2" charset="-122"/>
                <a:ea typeface="Kaiti SC" panose="02010600040101010101" pitchFamily="2" charset="-122"/>
              </a:rPr>
              <a:t>只等真理的聖靈來了，他要引導你們明白一切的真理；</a:t>
            </a:r>
            <a:r>
              <a:rPr lang="zh-TW" altLang="en-US" sz="3800" u="sng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因為他不是憑自己說的，乃是把他所聽見的都說出來</a:t>
            </a:r>
            <a:r>
              <a:rPr lang="zh-TW" altLang="en-US" sz="3800" dirty="0">
                <a:latin typeface="Kaiti SC" panose="02010600040101010101" pitchFamily="2" charset="-122"/>
                <a:ea typeface="Kaiti SC" panose="02010600040101010101" pitchFamily="2" charset="-122"/>
              </a:rPr>
              <a:t>，並要把將來的事告訴你們</a:t>
            </a:r>
            <a:endParaRPr kumimoji="1" lang="en-US" altLang="zh-TW" sz="3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kumimoji="1" lang="zh-TW" altLang="en-US" sz="3800" dirty="0">
                <a:latin typeface="Kaiti SC" panose="02010600040101010101" pitchFamily="2" charset="-122"/>
                <a:ea typeface="Kaiti SC" panose="02010600040101010101" pitchFamily="2" charset="-122"/>
              </a:rPr>
              <a:t>信實的上帝，在言說中向我們敞開</a:t>
            </a:r>
            <a:endParaRPr kumimoji="1" lang="en-US" altLang="zh-TW" sz="3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3800" b="1" i="0" dirty="0">
                <a:latin typeface="Kaiti SC" panose="02010600040101010101" pitchFamily="2" charset="-122"/>
                <a:ea typeface="Kaiti SC" panose="02010600040101010101" pitchFamily="2" charset="-122"/>
              </a:rPr>
              <a:t>Psa. 119:89</a:t>
            </a:r>
            <a:r>
              <a:rPr lang="en-US" altLang="zh-TW" sz="3800" i="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TW" altLang="en-US" sz="3800" i="0" dirty="0">
                <a:latin typeface="Kaiti SC" panose="02010600040101010101" pitchFamily="2" charset="-122"/>
                <a:ea typeface="Kaiti SC" panose="02010600040101010101" pitchFamily="2" charset="-122"/>
              </a:rPr>
              <a:t>耶和華啊，</a:t>
            </a:r>
            <a:r>
              <a:rPr lang="zh-TW" altLang="en-US" sz="3800" i="0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你的話安定在天，直到永遠。 </a:t>
            </a:r>
            <a:r>
              <a:rPr lang="en-US" altLang="zh-TW" sz="3800" b="1" i="0" baseline="30000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90</a:t>
            </a:r>
            <a:r>
              <a:rPr lang="zh-TW" altLang="en-US" sz="3800" i="0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你的誠實存到萬代</a:t>
            </a:r>
            <a:r>
              <a:rPr lang="zh-TW" altLang="en-US" sz="3800" i="0" dirty="0">
                <a:latin typeface="Kaiti SC" panose="02010600040101010101" pitchFamily="2" charset="-122"/>
                <a:ea typeface="Kaiti SC" panose="02010600040101010101" pitchFamily="2" charset="-122"/>
              </a:rPr>
              <a:t>；你堅定了地，地就長存。 </a:t>
            </a:r>
            <a:r>
              <a:rPr lang="en-US" altLang="zh-TW" sz="3800" b="1" i="0" baseline="30000" dirty="0">
                <a:latin typeface="Kaiti SC" panose="02010600040101010101" pitchFamily="2" charset="-122"/>
                <a:ea typeface="Kaiti SC" panose="02010600040101010101" pitchFamily="2" charset="-122"/>
              </a:rPr>
              <a:t>91</a:t>
            </a:r>
            <a:r>
              <a:rPr lang="zh-TW" altLang="en-US" sz="3800" i="0" dirty="0">
                <a:latin typeface="Kaiti SC" panose="02010600040101010101" pitchFamily="2" charset="-122"/>
                <a:ea typeface="Kaiti SC" panose="02010600040101010101" pitchFamily="2" charset="-122"/>
              </a:rPr>
              <a:t> 天地照你的安排存到今日；萬物都是你的僕役。</a:t>
            </a:r>
            <a:endParaRPr lang="en-US" altLang="zh-TW" sz="3800" i="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3800" b="1" i="0" dirty="0">
                <a:latin typeface="Kaiti SC" panose="02010600040101010101" pitchFamily="2" charset="-122"/>
                <a:ea typeface="Kaiti SC" panose="02010600040101010101" pitchFamily="2" charset="-122"/>
              </a:rPr>
              <a:t>Is. 55:8</a:t>
            </a:r>
            <a:r>
              <a:rPr lang="en-US" altLang="zh-TW" sz="3800" i="0" dirty="0">
                <a:latin typeface="Kaiti SC" panose="02010600040101010101" pitchFamily="2" charset="-122"/>
                <a:ea typeface="Kaiti SC" panose="02010600040101010101" pitchFamily="2" charset="-122"/>
              </a:rPr>
              <a:t>   </a:t>
            </a:r>
            <a:r>
              <a:rPr lang="zh-TW" altLang="en-US" sz="3800" i="0" dirty="0">
                <a:latin typeface="Kaiti SC" panose="02010600040101010101" pitchFamily="2" charset="-122"/>
                <a:ea typeface="Kaiti SC" panose="02010600040101010101" pitchFamily="2" charset="-122"/>
              </a:rPr>
              <a:t>耶和華說：我的意念非同你們的意念；我的道路非同你們的道路。 </a:t>
            </a:r>
            <a:r>
              <a:rPr lang="en-US" altLang="zh-TW" sz="3800" b="1" i="0" baseline="30000" dirty="0">
                <a:latin typeface="Kaiti SC" panose="02010600040101010101" pitchFamily="2" charset="-122"/>
                <a:ea typeface="Kaiti SC" panose="02010600040101010101" pitchFamily="2" charset="-122"/>
              </a:rPr>
              <a:t>9</a:t>
            </a:r>
            <a:r>
              <a:rPr lang="zh-TW" altLang="en-US" sz="3800" i="0" dirty="0">
                <a:latin typeface="Kaiti SC" panose="02010600040101010101" pitchFamily="2" charset="-122"/>
                <a:ea typeface="Kaiti SC" panose="02010600040101010101" pitchFamily="2" charset="-122"/>
              </a:rPr>
              <a:t>   天怎樣高過地，照樣，我的道路高過你們的道路；我的意念高過你們的意念。</a:t>
            </a:r>
            <a:r>
              <a:rPr lang="en-US" altLang="zh-TW" sz="3800" b="1" i="0" baseline="30000" dirty="0">
                <a:latin typeface="Kaiti SC" panose="02010600040101010101" pitchFamily="2" charset="-122"/>
                <a:ea typeface="Kaiti SC" panose="02010600040101010101" pitchFamily="2" charset="-122"/>
              </a:rPr>
              <a:t>10</a:t>
            </a:r>
            <a:r>
              <a:rPr lang="zh-TW" altLang="en-US" sz="3800" i="0" dirty="0">
                <a:latin typeface="Kaiti SC" panose="02010600040101010101" pitchFamily="2" charset="-122"/>
                <a:ea typeface="Kaiti SC" panose="02010600040101010101" pitchFamily="2" charset="-122"/>
              </a:rPr>
              <a:t>   雨雪從天而降，並不返回，卻滋潤地土，使地上發芽結實，使撒種的有種，使要吃的有糧。 </a:t>
            </a:r>
            <a:r>
              <a:rPr lang="en-US" altLang="zh-TW" sz="3800" b="1" i="0" baseline="30000" dirty="0">
                <a:latin typeface="Kaiti SC" panose="02010600040101010101" pitchFamily="2" charset="-122"/>
                <a:ea typeface="Kaiti SC" panose="02010600040101010101" pitchFamily="2" charset="-122"/>
              </a:rPr>
              <a:t>11</a:t>
            </a:r>
            <a:r>
              <a:rPr lang="zh-TW" altLang="en-US" sz="3800" i="0" dirty="0">
                <a:latin typeface="Kaiti SC" panose="02010600040101010101" pitchFamily="2" charset="-122"/>
                <a:ea typeface="Kaiti SC" panose="02010600040101010101" pitchFamily="2" charset="-122"/>
              </a:rPr>
              <a:t>   我口所出的話也必如此，決不徒然返回，卻要成就我所喜悅的，在我發他去成就的事上必然亨通。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kumimoji="1" lang="en-US" altLang="zh-TW" sz="3800" i="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kumimoji="1" lang="zh-TW" altLang="en-US" sz="3800" i="0" dirty="0">
                <a:latin typeface="Kaiti SC" panose="02010600040101010101" pitchFamily="2" charset="-122"/>
                <a:ea typeface="Kaiti SC" panose="02010600040101010101" pitchFamily="2" charset="-122"/>
              </a:rPr>
              <a:t>范泰爾：創造的盟約性， </a:t>
            </a:r>
            <a:r>
              <a:rPr kumimoji="1" lang="en-US" altLang="zh-TW" sz="3800" i="0" dirty="0">
                <a:latin typeface="Kaiti SC" panose="02010600040101010101" pitchFamily="2" charset="-122"/>
                <a:ea typeface="Kaiti SC" panose="02010600040101010101" pitchFamily="2" charset="-122"/>
              </a:rPr>
              <a:t>Think after Him</a:t>
            </a:r>
          </a:p>
          <a:p>
            <a:pPr marL="400050" lvl="1" indent="0">
              <a:buNone/>
            </a:pPr>
            <a:endParaRPr lang="zh-TW" altLang="en-US" dirty="0"/>
          </a:p>
          <a:p>
            <a:pPr marL="857250" lvl="1" indent="-457200"/>
            <a:endParaRPr kumimoji="1" lang="en-US" altLang="zh-TW" dirty="0"/>
          </a:p>
          <a:p>
            <a:pPr marL="857250" lvl="1" indent="-457200"/>
            <a:endParaRPr kumimoji="1" lang="en-US" altLang="zh-TW" dirty="0"/>
          </a:p>
          <a:p>
            <a:pPr marL="857250" lvl="1" indent="-457200"/>
            <a:endParaRPr kumimoji="1" lang="en-US" altLang="zh-TW" dirty="0"/>
          </a:p>
          <a:p>
            <a:pPr marL="857250" lvl="1" indent="-457200"/>
            <a:endParaRPr kumimoji="1" lang="en-US" altLang="zh-TW" dirty="0"/>
          </a:p>
          <a:p>
            <a:pPr marL="457200" indent="-457200">
              <a:buFont typeface="Wingdings" pitchFamily="2" charset="2"/>
              <a:buChar char="Ø"/>
            </a:pPr>
            <a:endParaRPr kumimoji="1" lang="en-US" altLang="zh-TW" dirty="0"/>
          </a:p>
          <a:p>
            <a:pPr marL="0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56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0500AF-955D-EF4B-BD87-FACAACF8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3366"/>
          </a:xfrm>
        </p:spPr>
        <p:txBody>
          <a:bodyPr/>
          <a:lstStyle/>
          <a:p>
            <a:r>
              <a:rPr kumimoji="1" lang="zh-TW" altLang="en-US" dirty="0"/>
              <a:t>系統神學：威敏信條</a:t>
            </a:r>
            <a:r>
              <a:rPr kumimoji="1" lang="en-US" altLang="zh-TW" dirty="0"/>
              <a:t>2.2</a:t>
            </a:r>
            <a:r>
              <a:rPr kumimoji="1" lang="zh-TW" altLang="en-US" dirty="0"/>
              <a:t>的表述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B2ABEC-9390-F648-8DD9-54B7138E2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293223"/>
            <a:ext cx="9966960" cy="457417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Wingdings" pitchFamily="2" charset="2"/>
              <a:buChar char="Ø"/>
            </a:pPr>
            <a:endParaRPr kumimoji="1" lang="en-US" altLang="zh-TW" dirty="0"/>
          </a:p>
          <a:p>
            <a:pPr marL="457200" indent="-457200">
              <a:buFont typeface="Wingdings" pitchFamily="2" charset="2"/>
              <a:buChar char="Ø"/>
            </a:pP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一切生命、榮耀、善良、祝福都在上帝自己裏面，也屬於祂</a:t>
            </a:r>
            <a:r>
              <a:rPr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;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祂 既然不需要祂所造的任何被造之物，也不從他們得到任何榮耀，反倒只 在他們裡面，藉著他們，向他們，並在他們身上，彰顯祂自己的榮耀</a:t>
            </a:r>
            <a:r>
              <a:rPr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;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endParaRPr lang="en-US" altLang="zh-TW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所以 惟獨在上帝自己裏面</a:t>
            </a:r>
            <a:r>
              <a:rPr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(in Himself)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，且歸給自己 </a:t>
            </a:r>
            <a:r>
              <a:rPr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(unto Himself) 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時，才有完全 的充足</a:t>
            </a:r>
            <a:r>
              <a:rPr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;</a:t>
            </a:r>
            <a:r>
              <a:rPr lang="zh-TW" altLang="en-US" sz="2800" b="1" u="sng" dirty="0">
                <a:latin typeface="Kaiti SC" panose="02010600040101010101" pitchFamily="2" charset="-122"/>
                <a:ea typeface="Kaiti SC" panose="02010600040101010101" pitchFamily="2" charset="-122"/>
              </a:rPr>
              <a:t>祂是萬有的獨一根源，萬有都是屬於祂，藉祂而立，也歸於祂</a:t>
            </a:r>
            <a:r>
              <a:rPr lang="en-US" altLang="zh-TW" sz="2800" b="1" u="sng" dirty="0">
                <a:latin typeface="Kaiti SC" panose="02010600040101010101" pitchFamily="2" charset="-122"/>
                <a:ea typeface="Kaiti SC" panose="02010600040101010101" pitchFamily="2" charset="-122"/>
              </a:rPr>
              <a:t>;</a:t>
            </a:r>
            <a:r>
              <a:rPr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並且在萬有之上，有至高主權，可以藉他們、為他們、對他們，行祂自己所 喜悅的事</a:t>
            </a:r>
            <a:r>
              <a:rPr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。 </a:t>
            </a:r>
            <a:endParaRPr lang="en-US" altLang="zh-TW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zh-TW" altLang="en-US" b="1" dirty="0">
                <a:latin typeface="+mj-ea"/>
                <a:ea typeface="+mj-ea"/>
              </a:rPr>
              <a:t>林前</a:t>
            </a:r>
            <a:r>
              <a:rPr lang="en-US" altLang="zh-TW" b="1" dirty="0">
                <a:latin typeface="+mj-ea"/>
                <a:ea typeface="+mj-ea"/>
              </a:rPr>
              <a:t>8:5 </a:t>
            </a:r>
            <a:r>
              <a:rPr lang="zh-TW" altLang="en-US" b="1" dirty="0">
                <a:latin typeface="+mj-ea"/>
                <a:ea typeface="+mj-ea"/>
              </a:rPr>
              <a:t> 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雖有稱為 「神」的，或在天，或在地，就如那許多的「神」，許多的主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; </a:t>
            </a:r>
            <a:r>
              <a:rPr lang="zh-TW" altLang="en-US" b="1" u="sng" dirty="0">
                <a:latin typeface="Kaiti SC" panose="02010600040101010101" pitchFamily="2" charset="-122"/>
                <a:ea typeface="Kaiti SC" panose="02010600040101010101" pitchFamily="2" charset="-122"/>
              </a:rPr>
              <a:t>然而我們只有一位神，就是父，萬物都本於祂，我們也歸於祂</a:t>
            </a:r>
            <a:r>
              <a:rPr lang="en-US" altLang="zh-TW" b="1" u="sng" dirty="0">
                <a:latin typeface="Kaiti SC" panose="02010600040101010101" pitchFamily="2" charset="-122"/>
                <a:ea typeface="Kaiti SC" panose="02010600040101010101" pitchFamily="2" charset="-122"/>
              </a:rPr>
              <a:t>;</a:t>
            </a:r>
            <a:r>
              <a:rPr lang="zh-TW" altLang="en-US" b="1" u="sng" dirty="0">
                <a:latin typeface="Kaiti SC" panose="02010600040101010101" pitchFamily="2" charset="-122"/>
                <a:ea typeface="Kaiti SC" panose="02010600040101010101" pitchFamily="2" charset="-122"/>
              </a:rPr>
              <a:t>並有一位主，就 是耶穌基督，萬物都是藉著祂有的，我們也是藉著祂有的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zh-TW" altLang="en-US" b="1" dirty="0"/>
              <a:t>西</a:t>
            </a:r>
            <a:r>
              <a:rPr lang="en-US" altLang="zh-TW" b="1" dirty="0"/>
              <a:t>1:15-17</a:t>
            </a:r>
            <a:r>
              <a:rPr lang="zh-TW" altLang="en-US" b="1" dirty="0"/>
              <a:t> 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愛子是那不能看見之上帝的像，是首生的，在一切被造的以先。 </a:t>
            </a:r>
            <a:r>
              <a:rPr lang="en-US" altLang="zh-TW" b="1" baseline="30000" dirty="0">
                <a:latin typeface="Kaiti SC" panose="02010600040101010101" pitchFamily="2" charset="-122"/>
                <a:ea typeface="Kaiti SC" panose="02010600040101010101" pitchFamily="2" charset="-122"/>
              </a:rPr>
              <a:t>16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 因為</a:t>
            </a:r>
            <a:r>
              <a:rPr lang="zh-TW" altLang="en-US" b="1" u="sng" dirty="0">
                <a:latin typeface="Kaiti SC" panose="02010600040101010101" pitchFamily="2" charset="-122"/>
                <a:ea typeface="Kaiti SC" panose="02010600040101010101" pitchFamily="2" charset="-122"/>
              </a:rPr>
              <a:t>萬有都是靠他造的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，無論是天上的，地上的；能看見的，不能看見的；或是有位的，主治的，執政的，掌權的；</a:t>
            </a:r>
            <a:r>
              <a:rPr lang="zh-TW" altLang="en-US" b="1" u="sng" dirty="0">
                <a:latin typeface="Kaiti SC" panose="02010600040101010101" pitchFamily="2" charset="-122"/>
                <a:ea typeface="Kaiti SC" panose="02010600040101010101" pitchFamily="2" charset="-122"/>
              </a:rPr>
              <a:t>一概都是藉著他造的，又是為他造的。 </a:t>
            </a:r>
            <a:r>
              <a:rPr lang="en-US" altLang="zh-TW" b="1" baseline="30000" dirty="0">
                <a:latin typeface="Kaiti SC" panose="02010600040101010101" pitchFamily="2" charset="-122"/>
                <a:ea typeface="Kaiti SC" panose="02010600040101010101" pitchFamily="2" charset="-122"/>
              </a:rPr>
              <a:t>17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 他在萬有之先；萬有也靠他而立。</a:t>
            </a:r>
            <a:endParaRPr lang="zh-TW" altLang="en-US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zh-TW" altLang="en-US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457200" indent="-457200">
              <a:buFont typeface="Wingdings" pitchFamily="2" charset="2"/>
              <a:buChar char="Ø"/>
            </a:pPr>
            <a:endParaRPr kumimoji="1" lang="en-US" altLang="zh-TW" dirty="0"/>
          </a:p>
          <a:p>
            <a:pPr marL="0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3635354"/>
      </p:ext>
    </p:extLst>
  </p:cSld>
  <p:clrMapOvr>
    <a:masterClrMapping/>
  </p:clrMapOvr>
</p:sld>
</file>

<file path=ppt/theme/theme1.xml><?xml version="1.0" encoding="utf-8"?>
<a:theme xmlns:a="http://schemas.openxmlformats.org/drawingml/2006/main" name="裁剪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基督徒生活與靈修" id="{7F46FE8E-4746-2346-A209-A4A1C54421B0}" vid="{922C551F-BF2A-9A4A-A2EA-9BE8899946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裁剪</Template>
  <TotalTime>2648</TotalTime>
  <Words>1587</Words>
  <Application>Microsoft Macintosh PowerPoint</Application>
  <PresentationFormat>寬螢幕</PresentationFormat>
  <Paragraphs>101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微軟正黑體</vt:lpstr>
      <vt:lpstr>Kaiti SC</vt:lpstr>
      <vt:lpstr>Arial</vt:lpstr>
      <vt:lpstr>Franklin Gothic Book</vt:lpstr>
      <vt:lpstr>Times New Roman</vt:lpstr>
      <vt:lpstr>Wingdings</vt:lpstr>
      <vt:lpstr>裁剪</vt:lpstr>
      <vt:lpstr>創世紀1-11章研經</vt:lpstr>
      <vt:lpstr>敬拜先於討論</vt:lpstr>
      <vt:lpstr>上週回顧</vt:lpstr>
      <vt:lpstr>本次重點：創造與語言</vt:lpstr>
      <vt:lpstr>思想史上的大問題</vt:lpstr>
      <vt:lpstr>PowerPoint 簡報</vt:lpstr>
      <vt:lpstr>再思創1:1-3與約1:1-5</vt:lpstr>
      <vt:lpstr>Logos Principle</vt:lpstr>
      <vt:lpstr>系統神學：威敏信條2.2的表述</vt:lpstr>
      <vt:lpstr>護教學：創1:1-3與科學的產生</vt:lpstr>
      <vt:lpstr>護教學：創1:1-3與現代性困境</vt:lpstr>
      <vt:lpstr>本課主要參考書目</vt:lpstr>
      <vt:lpstr>小結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基督徒生活與靈修</dc:title>
  <dc:creator>ChenZhongming</dc:creator>
  <cp:lastModifiedBy>ChenZhongming</cp:lastModifiedBy>
  <cp:revision>31</cp:revision>
  <cp:lastPrinted>2021-10-16T19:36:19Z</cp:lastPrinted>
  <dcterms:created xsi:type="dcterms:W3CDTF">2021-09-27T02:26:24Z</dcterms:created>
  <dcterms:modified xsi:type="dcterms:W3CDTF">2021-10-24T04:12:13Z</dcterms:modified>
</cp:coreProperties>
</file>