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4" r:id="rId3"/>
    <p:sldId id="277" r:id="rId4"/>
    <p:sldId id="278" r:id="rId5"/>
    <p:sldId id="289" r:id="rId6"/>
    <p:sldId id="290" r:id="rId7"/>
    <p:sldId id="275" r:id="rId8"/>
    <p:sldId id="279" r:id="rId9"/>
    <p:sldId id="293" r:id="rId10"/>
    <p:sldId id="274" r:id="rId11"/>
    <p:sldId id="270" r:id="rId12"/>
    <p:sldId id="291" r:id="rId13"/>
    <p:sldId id="292" r:id="rId14"/>
    <p:sldId id="295" r:id="rId15"/>
    <p:sldId id="285" r:id="rId16"/>
    <p:sldId id="273" r:id="rId17"/>
    <p:sldId id="28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348"/>
    <p:restoredTop sz="95781"/>
  </p:normalViewPr>
  <p:slideViewPr>
    <p:cSldViewPr snapToGrid="0" snapToObjects="1">
      <p:cViewPr varScale="1">
        <p:scale>
          <a:sx n="109" d="100"/>
          <a:sy n="109" d="100"/>
        </p:scale>
        <p:origin x="216" y="6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10/18/21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lvl1pPr marL="514350" indent="-514350">
              <a:buFont typeface="+mj-lt"/>
              <a:buAutoNum type="arabicPeriod"/>
              <a:defRPr sz="2700" baseline="0">
                <a:ea typeface="+mj-ea"/>
              </a:defRPr>
            </a:lvl1pPr>
            <a:lvl2pPr marL="914400" indent="-384048">
              <a:buFont typeface="Wingdings" pitchFamily="2" charset="2"/>
              <a:buChar char="Ø"/>
              <a:defRPr sz="2500" baseline="0"/>
            </a:lvl2pPr>
            <a:lvl3pPr marL="1371600" indent="-384048">
              <a:buFont typeface="Wingdings" pitchFamily="2" charset="2"/>
              <a:buChar char="l"/>
              <a:defRPr sz="2500" baseline="0">
                <a:ea typeface="楷體-繁" panose="02010600040101010101" pitchFamily="2" charset="-120"/>
              </a:defRPr>
            </a:lvl3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10/18/21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zh-TW" altLang="en-US"/>
              <a:t>按一下以編輯母片標題樣式</a:t>
            </a:r>
            <a:endParaRPr lang="en-US" dirty="0"/>
          </a:p>
        </p:txBody>
      </p:sp>
      <p:sp>
        <p:nvSpPr>
          <p:cNvPr id="3" name="Content Placeholder 2"/>
          <p:cNvSpPr>
            <a:spLocks noGrp="1"/>
          </p:cNvSpPr>
          <p:nvPr>
            <p:ph sz="half" idx="1"/>
          </p:nvPr>
        </p:nvSpPr>
        <p:spPr>
          <a:xfrm>
            <a:off x="1371600" y="2285999"/>
            <a:ext cx="4447786" cy="3581401"/>
          </a:xfrm>
        </p:spPr>
        <p:txBody>
          <a:bodyPr/>
          <a:lstStyle>
            <a:lvl1pPr marL="514350" indent="-514350">
              <a:buFont typeface="+mj-lt"/>
              <a:buAutoNum type="arabicPeriod"/>
              <a:defRPr sz="2700" baseline="0">
                <a:solidFill>
                  <a:schemeClr val="tx2"/>
                </a:solidFill>
              </a:defRPr>
            </a:lvl1pPr>
            <a:lvl2pPr marL="914400" indent="-384048">
              <a:buFont typeface="Wingdings" pitchFamily="2" charset="2"/>
              <a:buChar char="Ø"/>
              <a:defRPr sz="2500"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525403" y="2285999"/>
            <a:ext cx="4447786" cy="3581401"/>
          </a:xfrm>
        </p:spPr>
        <p:txBody>
          <a:bodyPr/>
          <a:lstStyle>
            <a:lvl1pPr marL="0" indent="0">
              <a:buFontTx/>
              <a:buNone/>
              <a:defRPr sz="2600" baseline="0">
                <a:solidFill>
                  <a:schemeClr val="tx2"/>
                </a:solidFill>
                <a:ea typeface="楷體-簡" panose="02010600040101010101" pitchFamily="2" charset="-122"/>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10/18/21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10/18/21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10/18/21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10/18/21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輔助字幕的內容">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zh-TW" altLang="en-US"/>
              <a:t>按一下以編輯母片標題樣式</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10/18/21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輔助字幕的圖片">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10/18/21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10/18/21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E7EE990-3837-1E44-8939-596027456D26}"/>
              </a:ext>
            </a:extLst>
          </p:cNvPr>
          <p:cNvSpPr>
            <a:spLocks noGrp="1"/>
          </p:cNvSpPr>
          <p:nvPr>
            <p:ph type="ctrTitle"/>
          </p:nvPr>
        </p:nvSpPr>
        <p:spPr/>
        <p:txBody>
          <a:bodyPr/>
          <a:lstStyle/>
          <a:p>
            <a:r>
              <a:rPr kumimoji="1" lang="zh-TW" altLang="en-US" dirty="0"/>
              <a:t>創世紀</a:t>
            </a:r>
            <a:r>
              <a:rPr kumimoji="1" lang="en-US" altLang="zh-TW" dirty="0"/>
              <a:t>1-11</a:t>
            </a:r>
            <a:r>
              <a:rPr kumimoji="1" lang="zh-TW" altLang="en-US" dirty="0"/>
              <a:t>章研經</a:t>
            </a:r>
          </a:p>
        </p:txBody>
      </p:sp>
      <p:sp>
        <p:nvSpPr>
          <p:cNvPr id="3" name="副標題 2">
            <a:extLst>
              <a:ext uri="{FF2B5EF4-FFF2-40B4-BE49-F238E27FC236}">
                <a16:creationId xmlns:a16="http://schemas.microsoft.com/office/drawing/2014/main" id="{8BE0FA16-CE11-EB41-8DE2-BC36D13857AD}"/>
              </a:ext>
            </a:extLst>
          </p:cNvPr>
          <p:cNvSpPr>
            <a:spLocks noGrp="1"/>
          </p:cNvSpPr>
          <p:nvPr>
            <p:ph type="subTitle" idx="1"/>
          </p:nvPr>
        </p:nvSpPr>
        <p:spPr/>
        <p:txBody>
          <a:bodyPr>
            <a:normAutofit fontScale="92500" lnSpcReduction="10000"/>
          </a:bodyPr>
          <a:lstStyle/>
          <a:p>
            <a:r>
              <a:rPr kumimoji="1" lang="zh-TW" altLang="en-US" dirty="0"/>
              <a:t>主恩基督教會第四季度主日學第二講</a:t>
            </a:r>
            <a:endParaRPr kumimoji="1" lang="en-US" altLang="zh-TW" dirty="0"/>
          </a:p>
          <a:p>
            <a:r>
              <a:rPr kumimoji="1" lang="zh-TW" altLang="en-US" dirty="0"/>
              <a:t>講員：陈重明 </a:t>
            </a:r>
            <a:endParaRPr kumimoji="1" lang="en-US" altLang="zh-TW" dirty="0"/>
          </a:p>
          <a:p>
            <a:r>
              <a:rPr kumimoji="1" lang="zh-TW" altLang="en-US" dirty="0"/>
              <a:t>日期：</a:t>
            </a:r>
            <a:r>
              <a:rPr kumimoji="1" lang="en-US" altLang="zh-TW" dirty="0"/>
              <a:t>10/17/2021</a:t>
            </a:r>
          </a:p>
        </p:txBody>
      </p:sp>
    </p:spTree>
    <p:extLst>
      <p:ext uri="{BB962C8B-B14F-4D97-AF65-F5344CB8AC3E}">
        <p14:creationId xmlns:p14="http://schemas.microsoft.com/office/powerpoint/2010/main" val="7921070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D6DE4EE-1AA0-7049-B5D4-402F1CDF1F3F}"/>
              </a:ext>
            </a:extLst>
          </p:cNvPr>
          <p:cNvSpPr>
            <a:spLocks noGrp="1"/>
          </p:cNvSpPr>
          <p:nvPr>
            <p:ph type="title"/>
          </p:nvPr>
        </p:nvSpPr>
        <p:spPr>
          <a:xfrm>
            <a:off x="1371600" y="685800"/>
            <a:ext cx="9601200" cy="838200"/>
          </a:xfrm>
        </p:spPr>
        <p:txBody>
          <a:bodyPr/>
          <a:lstStyle/>
          <a:p>
            <a:r>
              <a:rPr kumimoji="1" lang="zh-TW" altLang="en-US" dirty="0"/>
              <a:t>本次重點 </a:t>
            </a:r>
            <a:r>
              <a:rPr kumimoji="1" lang="en-US" altLang="zh-TW" dirty="0"/>
              <a:t>1:1-3</a:t>
            </a:r>
            <a:endParaRPr kumimoji="1" lang="zh-TW" altLang="en-US" dirty="0"/>
          </a:p>
        </p:txBody>
      </p:sp>
      <p:sp>
        <p:nvSpPr>
          <p:cNvPr id="3" name="內容版面配置區 2">
            <a:extLst>
              <a:ext uri="{FF2B5EF4-FFF2-40B4-BE49-F238E27FC236}">
                <a16:creationId xmlns:a16="http://schemas.microsoft.com/office/drawing/2014/main" id="{3D1C29D1-03FD-FE48-9D1D-5E3179269FCB}"/>
              </a:ext>
            </a:extLst>
          </p:cNvPr>
          <p:cNvSpPr>
            <a:spLocks noGrp="1"/>
          </p:cNvSpPr>
          <p:nvPr>
            <p:ph idx="1"/>
          </p:nvPr>
        </p:nvSpPr>
        <p:spPr>
          <a:xfrm>
            <a:off x="984738" y="1524000"/>
            <a:ext cx="10972800" cy="4343400"/>
          </a:xfrm>
        </p:spPr>
        <p:txBody>
          <a:bodyPr/>
          <a:lstStyle/>
          <a:p>
            <a:pPr algn="r" rtl="1"/>
            <a:r>
              <a:rPr lang="he" altLang="zh-TW" dirty="0">
                <a:solidFill>
                  <a:srgbClr val="393939"/>
                </a:solidFill>
                <a:latin typeface="Times New Roman" panose="02020603050405020304" pitchFamily="18" charset="0"/>
                <a:cs typeface="Times New Roman" panose="02020603050405020304" pitchFamily="18" charset="0"/>
              </a:rPr>
              <a:t> בְּרֵאשִׁ֖ית בָּרָ֣א אֱלֹהִ֑ים אֵ֥ת הַשָּׁמַ֖יִם וְאֵ֥ת הָאָֽרֶץ׃</a:t>
            </a:r>
          </a:p>
          <a:p>
            <a:pPr algn="r" rtl="1"/>
            <a:r>
              <a:rPr lang="he" altLang="zh-TW" dirty="0">
                <a:solidFill>
                  <a:srgbClr val="393939"/>
                </a:solidFill>
                <a:latin typeface="Times New Roman" panose="02020603050405020304" pitchFamily="18" charset="0"/>
                <a:cs typeface="Times New Roman" panose="02020603050405020304" pitchFamily="18" charset="0"/>
              </a:rPr>
              <a:t>וְהָאָ֗רֶץ הָיְתָ֥ה תֹ֨הוּ֙ וָבֹ֔הוּ וְחֹ֖שֶׁךְ עַל־פְּנֵ֣י תְה֑וֹם וְר֣וּחַ אֱלֹהִ֔ים מְרַחֶ֖פֶת עַל־פְּנֵ֥י הַמָּֽיִם׃</a:t>
            </a:r>
            <a:endParaRPr lang="en-US" altLang="zh-TW" dirty="0">
              <a:solidFill>
                <a:srgbClr val="393939"/>
              </a:solidFill>
              <a:latin typeface="Times New Roman" panose="02020603050405020304" pitchFamily="18" charset="0"/>
              <a:cs typeface="Times New Roman" panose="02020603050405020304" pitchFamily="18" charset="0"/>
            </a:endParaRPr>
          </a:p>
          <a:p>
            <a:pPr algn="r" rtl="1"/>
            <a:r>
              <a:rPr lang="he" altLang="zh-TW" dirty="0">
                <a:latin typeface="Times New Roman" panose="02020603050405020304" pitchFamily="18" charset="0"/>
                <a:cs typeface="Times New Roman" panose="02020603050405020304" pitchFamily="18" charset="0"/>
              </a:rPr>
              <a:t>וַיֹּ֥אמֶר אֱלֹהִ֖ים יְהִ֣י א֑וֹר וַֽיְהִי־אֽוֹר׃</a:t>
            </a:r>
          </a:p>
          <a:p>
            <a:pPr>
              <a:buFont typeface="Wingdings" pitchFamily="2" charset="2"/>
              <a:buChar char="Ø"/>
            </a:pPr>
            <a:endParaRPr lang="en-US" altLang="zh-TW" dirty="0">
              <a:latin typeface="Times New Roman" panose="02020603050405020304" pitchFamily="18" charset="0"/>
              <a:cs typeface="Times New Roman" panose="02020603050405020304" pitchFamily="18" charset="0"/>
            </a:endParaRPr>
          </a:p>
          <a:p>
            <a:pPr>
              <a:buFont typeface="Wingdings" pitchFamily="2" charset="2"/>
              <a:buChar char="Ø"/>
            </a:pPr>
            <a:r>
              <a:rPr lang="zh-TW" altLang="en-US" dirty="0">
                <a:latin typeface="Times New Roman" panose="02020603050405020304" pitchFamily="18" charset="0"/>
                <a:cs typeface="Times New Roman" panose="02020603050405020304" pitchFamily="18" charset="0"/>
              </a:rPr>
              <a:t>創造主和受造界的關係</a:t>
            </a:r>
            <a:endParaRPr lang="en-US" altLang="zh-TW" dirty="0">
              <a:latin typeface="Times New Roman" panose="02020603050405020304" pitchFamily="18" charset="0"/>
              <a:cs typeface="Times New Roman" panose="02020603050405020304" pitchFamily="18" charset="0"/>
            </a:endParaRPr>
          </a:p>
          <a:p>
            <a:pPr>
              <a:buFont typeface="Wingdings" pitchFamily="2" charset="2"/>
              <a:buChar char="Ø"/>
            </a:pPr>
            <a:r>
              <a:rPr lang="zh-TW" altLang="en-US" dirty="0">
                <a:latin typeface="Times New Roman" panose="02020603050405020304" pitchFamily="18" charset="0"/>
                <a:cs typeface="Times New Roman" panose="02020603050405020304" pitchFamily="18" charset="0"/>
              </a:rPr>
              <a:t>三位一體上帝在創造之工的同工</a:t>
            </a:r>
            <a:endParaRPr lang="en-US" altLang="zh-TW"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1607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D6DE4EE-1AA0-7049-B5D4-402F1CDF1F3F}"/>
              </a:ext>
            </a:extLst>
          </p:cNvPr>
          <p:cNvSpPr>
            <a:spLocks noGrp="1"/>
          </p:cNvSpPr>
          <p:nvPr>
            <p:ph type="title"/>
          </p:nvPr>
        </p:nvSpPr>
        <p:spPr>
          <a:xfrm>
            <a:off x="1371600" y="685800"/>
            <a:ext cx="9601200" cy="735496"/>
          </a:xfrm>
        </p:spPr>
        <p:txBody>
          <a:bodyPr/>
          <a:lstStyle/>
          <a:p>
            <a:r>
              <a:rPr kumimoji="1" lang="zh-TW" altLang="en-US" dirty="0"/>
              <a:t>釋經 </a:t>
            </a:r>
            <a:r>
              <a:rPr kumimoji="1" lang="en-US" altLang="zh-TW" dirty="0"/>
              <a:t>1:1</a:t>
            </a:r>
            <a:r>
              <a:rPr kumimoji="1" lang="zh-TW" altLang="en-US" dirty="0"/>
              <a:t>與</a:t>
            </a:r>
            <a:r>
              <a:rPr kumimoji="1" lang="en-US" altLang="zh-TW" dirty="0"/>
              <a:t>1:2</a:t>
            </a:r>
            <a:r>
              <a:rPr kumimoji="1" lang="zh-TW" altLang="en-US" dirty="0"/>
              <a:t>的關係</a:t>
            </a:r>
          </a:p>
        </p:txBody>
      </p:sp>
      <p:sp>
        <p:nvSpPr>
          <p:cNvPr id="3" name="內容版面配置區 2">
            <a:extLst>
              <a:ext uri="{FF2B5EF4-FFF2-40B4-BE49-F238E27FC236}">
                <a16:creationId xmlns:a16="http://schemas.microsoft.com/office/drawing/2014/main" id="{3D1C29D1-03FD-FE48-9D1D-5E3179269FCB}"/>
              </a:ext>
            </a:extLst>
          </p:cNvPr>
          <p:cNvSpPr>
            <a:spLocks noGrp="1"/>
          </p:cNvSpPr>
          <p:nvPr>
            <p:ph idx="1"/>
          </p:nvPr>
        </p:nvSpPr>
        <p:spPr>
          <a:xfrm>
            <a:off x="984738" y="1421296"/>
            <a:ext cx="10972800" cy="5436703"/>
          </a:xfrm>
        </p:spPr>
        <p:txBody>
          <a:bodyPr>
            <a:normAutofit fontScale="92500" lnSpcReduction="10000"/>
          </a:bodyPr>
          <a:lstStyle/>
          <a:p>
            <a:pPr algn="r" rtl="1"/>
            <a:r>
              <a:rPr lang="he" altLang="zh-TW" dirty="0">
                <a:solidFill>
                  <a:srgbClr val="393939"/>
                </a:solidFill>
                <a:latin typeface="Times New Roman" panose="02020603050405020304" pitchFamily="18" charset="0"/>
                <a:cs typeface="Times New Roman" panose="02020603050405020304" pitchFamily="18" charset="0"/>
              </a:rPr>
              <a:t> בְּרֵאשִׁ֖ית </a:t>
            </a:r>
            <a:r>
              <a:rPr lang="he" altLang="zh-TW" u="sng" dirty="0">
                <a:solidFill>
                  <a:srgbClr val="393939"/>
                </a:solidFill>
                <a:latin typeface="Times New Roman" panose="02020603050405020304" pitchFamily="18" charset="0"/>
                <a:cs typeface="Times New Roman" panose="02020603050405020304" pitchFamily="18" charset="0"/>
              </a:rPr>
              <a:t>בָּרָ֣א</a:t>
            </a:r>
            <a:r>
              <a:rPr lang="he" altLang="zh-TW" dirty="0">
                <a:solidFill>
                  <a:srgbClr val="393939"/>
                </a:solidFill>
                <a:latin typeface="Times New Roman" panose="02020603050405020304" pitchFamily="18" charset="0"/>
                <a:cs typeface="Times New Roman" panose="02020603050405020304" pitchFamily="18" charset="0"/>
              </a:rPr>
              <a:t> </a:t>
            </a:r>
            <a:r>
              <a:rPr lang="he" altLang="zh-TW" dirty="0">
                <a:solidFill>
                  <a:srgbClr val="393939"/>
                </a:solidFill>
                <a:highlight>
                  <a:srgbClr val="FFFF00"/>
                </a:highlight>
                <a:latin typeface="Times New Roman" panose="02020603050405020304" pitchFamily="18" charset="0"/>
                <a:cs typeface="Times New Roman" panose="02020603050405020304" pitchFamily="18" charset="0"/>
              </a:rPr>
              <a:t>אֱלֹהִ֑ים</a:t>
            </a:r>
            <a:r>
              <a:rPr lang="he" altLang="zh-TW" dirty="0">
                <a:solidFill>
                  <a:srgbClr val="393939"/>
                </a:solidFill>
                <a:latin typeface="Times New Roman" panose="02020603050405020304" pitchFamily="18" charset="0"/>
                <a:cs typeface="Times New Roman" panose="02020603050405020304" pitchFamily="18" charset="0"/>
              </a:rPr>
              <a:t> אֵ֥ת הַשָּׁמַ֖יִם וְאֵ֥ת הָאָֽרֶץ׃</a:t>
            </a:r>
          </a:p>
          <a:p>
            <a:pPr algn="r" rtl="1"/>
            <a:r>
              <a:rPr lang="he" altLang="zh-TW" dirty="0">
                <a:solidFill>
                  <a:srgbClr val="393939"/>
                </a:solidFill>
                <a:latin typeface="Times New Roman" panose="02020603050405020304" pitchFamily="18" charset="0"/>
                <a:cs typeface="Times New Roman" panose="02020603050405020304" pitchFamily="18" charset="0"/>
              </a:rPr>
              <a:t>ו</a:t>
            </a:r>
            <a:r>
              <a:rPr lang="he" altLang="zh-TW" dirty="0">
                <a:solidFill>
                  <a:srgbClr val="393939"/>
                </a:solidFill>
                <a:highlight>
                  <a:srgbClr val="FFFF00"/>
                </a:highlight>
                <a:latin typeface="Times New Roman" panose="02020603050405020304" pitchFamily="18" charset="0"/>
                <a:cs typeface="Times New Roman" panose="02020603050405020304" pitchFamily="18" charset="0"/>
              </a:rPr>
              <a:t>ְהָאָ֗רֶץ </a:t>
            </a:r>
            <a:r>
              <a:rPr lang="he" altLang="zh-TW" u="sng" dirty="0">
                <a:solidFill>
                  <a:srgbClr val="393939"/>
                </a:solidFill>
                <a:latin typeface="Times New Roman" panose="02020603050405020304" pitchFamily="18" charset="0"/>
                <a:cs typeface="Times New Roman" panose="02020603050405020304" pitchFamily="18" charset="0"/>
              </a:rPr>
              <a:t>הָיְתָ֥ה </a:t>
            </a:r>
            <a:r>
              <a:rPr lang="he" altLang="zh-TW" dirty="0">
                <a:solidFill>
                  <a:srgbClr val="393939"/>
                </a:solidFill>
                <a:latin typeface="Times New Roman" panose="02020603050405020304" pitchFamily="18" charset="0"/>
                <a:cs typeface="Times New Roman" panose="02020603050405020304" pitchFamily="18" charset="0"/>
              </a:rPr>
              <a:t>תֹ֨הוּ֙ וָבֹ֔הוּ </a:t>
            </a:r>
            <a:r>
              <a:rPr lang="he" altLang="zh-TW" dirty="0">
                <a:solidFill>
                  <a:srgbClr val="393939"/>
                </a:solidFill>
                <a:highlight>
                  <a:srgbClr val="FFFF00"/>
                </a:highlight>
                <a:latin typeface="Times New Roman" panose="02020603050405020304" pitchFamily="18" charset="0"/>
                <a:cs typeface="Times New Roman" panose="02020603050405020304" pitchFamily="18" charset="0"/>
              </a:rPr>
              <a:t>וְחֹ֖שֶׁךְ </a:t>
            </a:r>
            <a:r>
              <a:rPr lang="he" altLang="zh-TW" dirty="0">
                <a:solidFill>
                  <a:srgbClr val="393939"/>
                </a:solidFill>
                <a:latin typeface="Times New Roman" panose="02020603050405020304" pitchFamily="18" charset="0"/>
                <a:cs typeface="Times New Roman" panose="02020603050405020304" pitchFamily="18" charset="0"/>
              </a:rPr>
              <a:t>עַל־פְּנֵ֣י תְה֑וֹם </a:t>
            </a:r>
            <a:r>
              <a:rPr lang="he" altLang="zh-TW" dirty="0">
                <a:solidFill>
                  <a:srgbClr val="393939"/>
                </a:solidFill>
                <a:highlight>
                  <a:srgbClr val="FFFF00"/>
                </a:highlight>
                <a:latin typeface="Times New Roman" panose="02020603050405020304" pitchFamily="18" charset="0"/>
                <a:cs typeface="Times New Roman" panose="02020603050405020304" pitchFamily="18" charset="0"/>
              </a:rPr>
              <a:t>וְר֣וּחַ</a:t>
            </a:r>
            <a:r>
              <a:rPr lang="he" altLang="zh-TW" dirty="0">
                <a:solidFill>
                  <a:srgbClr val="393939"/>
                </a:solidFill>
                <a:latin typeface="Times New Roman" panose="02020603050405020304" pitchFamily="18" charset="0"/>
                <a:cs typeface="Times New Roman" panose="02020603050405020304" pitchFamily="18" charset="0"/>
              </a:rPr>
              <a:t> אֱלֹהִ֔ים </a:t>
            </a:r>
            <a:r>
              <a:rPr lang="he" altLang="zh-TW" u="sng" dirty="0">
                <a:solidFill>
                  <a:srgbClr val="393939"/>
                </a:solidFill>
                <a:latin typeface="Times New Roman" panose="02020603050405020304" pitchFamily="18" charset="0"/>
                <a:cs typeface="Times New Roman" panose="02020603050405020304" pitchFamily="18" charset="0"/>
              </a:rPr>
              <a:t>מְרַחֶ֖פֶת</a:t>
            </a:r>
            <a:r>
              <a:rPr lang="he" altLang="zh-TW" dirty="0">
                <a:solidFill>
                  <a:srgbClr val="393939"/>
                </a:solidFill>
                <a:latin typeface="Times New Roman" panose="02020603050405020304" pitchFamily="18" charset="0"/>
                <a:cs typeface="Times New Roman" panose="02020603050405020304" pitchFamily="18" charset="0"/>
              </a:rPr>
              <a:t> עַל־פְּנֵ֥י הַמָּֽיִם׃</a:t>
            </a:r>
            <a:endParaRPr lang="en-US" altLang="zh-TW" dirty="0">
              <a:solidFill>
                <a:srgbClr val="393939"/>
              </a:solidFill>
              <a:latin typeface="Times New Roman" panose="02020603050405020304" pitchFamily="18" charset="0"/>
              <a:cs typeface="Times New Roman" panose="02020603050405020304" pitchFamily="18" charset="0"/>
            </a:endParaRPr>
          </a:p>
          <a:p>
            <a:pPr marL="0" indent="0">
              <a:buNone/>
            </a:pPr>
            <a:r>
              <a:rPr lang="zh-TW" altLang="en-US" dirty="0">
                <a:latin typeface="Kaiti SC" panose="02010600040101010101" pitchFamily="2" charset="-122"/>
                <a:ea typeface="Kaiti SC" panose="02010600040101010101" pitchFamily="2" charset="-122"/>
                <a:cs typeface="Times New Roman" panose="02020603050405020304" pitchFamily="18" charset="0"/>
              </a:rPr>
              <a:t>問題：第一節與第二節的關係？為什麼在創造的起初“地是空虛混沌”？</a:t>
            </a:r>
            <a:endParaRPr lang="en-US" altLang="zh-TW" dirty="0">
              <a:latin typeface="Kaiti SC" panose="02010600040101010101" pitchFamily="2" charset="-122"/>
              <a:ea typeface="Kaiti SC" panose="02010600040101010101" pitchFamily="2" charset="-122"/>
              <a:cs typeface="Times New Roman" panose="02020603050405020304" pitchFamily="18" charset="0"/>
            </a:endParaRPr>
          </a:p>
          <a:p>
            <a:pPr marL="987552" lvl="1" indent="-457200">
              <a:buFont typeface="+mj-lt"/>
              <a:buAutoNum type="arabicPeriod"/>
            </a:pPr>
            <a:endParaRPr lang="en-US" altLang="zh-TW" i="0" dirty="0">
              <a:latin typeface="+mn-ea"/>
              <a:cs typeface="Times New Roman" panose="02020603050405020304" pitchFamily="18" charset="0"/>
            </a:endParaRPr>
          </a:p>
          <a:p>
            <a:pPr marL="530352" lvl="1" indent="0">
              <a:buNone/>
            </a:pPr>
            <a:r>
              <a:rPr lang="zh-TW" altLang="en-US" i="0" dirty="0">
                <a:latin typeface="+mn-ea"/>
                <a:cs typeface="Times New Roman" panose="02020603050405020304" pitchFamily="18" charset="0"/>
              </a:rPr>
              <a:t>理解</a:t>
            </a:r>
            <a:r>
              <a:rPr lang="en-US" altLang="zh-TW" i="0" dirty="0">
                <a:latin typeface="+mn-ea"/>
                <a:cs typeface="Times New Roman" panose="02020603050405020304" pitchFamily="18" charset="0"/>
              </a:rPr>
              <a:t>1:</a:t>
            </a:r>
            <a:r>
              <a:rPr lang="zh-TW" altLang="en-US" i="0" dirty="0">
                <a:latin typeface="+mn-ea"/>
                <a:cs typeface="Times New Roman" panose="02020603050405020304" pitchFamily="18" charset="0"/>
              </a:rPr>
              <a:t> </a:t>
            </a:r>
            <a:r>
              <a:rPr lang="en-US" altLang="zh-TW" i="0" dirty="0">
                <a:latin typeface="+mn-ea"/>
                <a:cs typeface="Times New Roman" panose="02020603050405020304" pitchFamily="18" charset="0"/>
              </a:rPr>
              <a:t>V1</a:t>
            </a:r>
            <a:r>
              <a:rPr lang="zh-TW" altLang="en-US" i="0" dirty="0">
                <a:latin typeface="+mn-ea"/>
                <a:cs typeface="Times New Roman" panose="02020603050405020304" pitchFamily="18" charset="0"/>
              </a:rPr>
              <a:t>為時間從句：起初</a:t>
            </a:r>
            <a:r>
              <a:rPr lang="zh-CN" altLang="en-US" i="0" dirty="0">
                <a:latin typeface="+mn-ea"/>
                <a:cs typeface="Times New Roman" panose="02020603050405020304" pitchFamily="18" charset="0"/>
              </a:rPr>
              <a:t>，</a:t>
            </a:r>
            <a:r>
              <a:rPr lang="zh-CN" altLang="en-US" b="1" i="0" u="sng" dirty="0">
                <a:solidFill>
                  <a:srgbClr val="FF0000"/>
                </a:solidFill>
                <a:latin typeface="HEITI SC MEDIUM" pitchFamily="2" charset="-128"/>
                <a:ea typeface="HEITI SC MEDIUM" pitchFamily="2" charset="-128"/>
                <a:cs typeface="Times New Roman" panose="02020603050405020304" pitchFamily="18" charset="0"/>
              </a:rPr>
              <a:t>当</a:t>
            </a:r>
            <a:r>
              <a:rPr lang="zh-TW" altLang="en-US" i="0" dirty="0">
                <a:latin typeface="+mn-ea"/>
                <a:cs typeface="Times New Roman" panose="02020603050405020304" pitchFamily="18" charset="0"/>
              </a:rPr>
              <a:t>神創造天地時</a:t>
            </a:r>
            <a:r>
              <a:rPr lang="en-US" altLang="zh-TW" i="0" dirty="0">
                <a:latin typeface="+mn-ea"/>
                <a:cs typeface="Times New Roman" panose="02020603050405020304" pitchFamily="18" charset="0"/>
              </a:rPr>
              <a:t>……</a:t>
            </a:r>
          </a:p>
          <a:p>
            <a:pPr lvl="2">
              <a:buFont typeface="Arial" panose="020B0604020202020204" pitchFamily="34" charset="0"/>
              <a:buChar char="•"/>
            </a:pPr>
            <a:r>
              <a:rPr lang="zh-TW" altLang="en-US" dirty="0"/>
              <a:t>希伯來語法不支持</a:t>
            </a:r>
            <a:r>
              <a:rPr lang="zh-CN" altLang="en-US" dirty="0"/>
              <a:t>：</a:t>
            </a:r>
            <a:r>
              <a:rPr lang="zh-TW" altLang="en-US" dirty="0"/>
              <a:t>第二節（主句）應當以動詞開頭</a:t>
            </a:r>
            <a:endParaRPr lang="en-US" altLang="zh-TW" dirty="0"/>
          </a:p>
          <a:p>
            <a:pPr lvl="3">
              <a:buFont typeface="Arial" panose="020B0604020202020204" pitchFamily="34" charset="0"/>
              <a:buChar char="•"/>
            </a:pPr>
            <a:r>
              <a:rPr lang="zh-TW" altLang="en-US" i="0" dirty="0"/>
              <a:t>如第三節為主句，則第一節的動詞“創造”應為不定式縮略形式</a:t>
            </a:r>
            <a:endParaRPr lang="en-US" altLang="zh-TW" i="0" dirty="0"/>
          </a:p>
          <a:p>
            <a:pPr lvl="2">
              <a:buFont typeface="Arial" panose="020B0604020202020204" pitchFamily="34" charset="0"/>
              <a:buChar char="•"/>
            </a:pPr>
            <a:r>
              <a:rPr lang="zh-TW" altLang="en-US" sz="2600" dirty="0"/>
              <a:t>柏拉圖宇宙觀、古代近東創世神話的假設：物質先存</a:t>
            </a:r>
            <a:endParaRPr lang="en-US" altLang="zh-TW" sz="2600" dirty="0"/>
          </a:p>
          <a:p>
            <a:pPr lvl="2">
              <a:buFont typeface="Arial" panose="020B0604020202020204" pitchFamily="34" charset="0"/>
              <a:buChar char="•"/>
            </a:pPr>
            <a:r>
              <a:rPr lang="zh-TW" altLang="en-US" sz="2600" dirty="0"/>
              <a:t>盤古開天地、道德經“</a:t>
            </a:r>
            <a:r>
              <a:rPr lang="zh-TW" altLang="en-US" dirty="0"/>
              <a:t>有物混成，先天地生，寂兮寥兮，独立而不改，周行而不殆，可以为天地母。吾不知其名，字之曰道</a:t>
            </a:r>
            <a:r>
              <a:rPr lang="zh-TW" altLang="en-US" sz="2600" dirty="0"/>
              <a:t>”</a:t>
            </a:r>
            <a:endParaRPr lang="en-US" altLang="zh-TW" sz="2600" dirty="0"/>
          </a:p>
          <a:p>
            <a:pPr lvl="2">
              <a:buFont typeface="Arial" panose="020B0604020202020204" pitchFamily="34" charset="0"/>
              <a:buChar char="•"/>
            </a:pPr>
            <a:r>
              <a:rPr lang="zh-TW" altLang="en-US" sz="2600" dirty="0"/>
              <a:t>羅馬書</a:t>
            </a:r>
            <a:r>
              <a:rPr lang="en-US" altLang="zh-TW" sz="2600" dirty="0"/>
              <a:t>1:20-21</a:t>
            </a:r>
            <a:r>
              <a:rPr lang="zh-TW" altLang="en-US" sz="2600" dirty="0"/>
              <a:t> “</a:t>
            </a:r>
            <a:r>
              <a:rPr lang="zh-TW" altLang="en-US" dirty="0"/>
              <a:t>自從造天地以來，上帝的永能和神性是明明可知的，雖是眼不能見，但藉著所造之物就可以曉得，叫人無可推諉。 因為，他們雖然知道上帝，卻不當作上帝榮耀他，也不感謝他。他們的思念變為虛妄，無知的心就昏暗了。</a:t>
            </a:r>
            <a:r>
              <a:rPr lang="zh-TW" altLang="en-US" sz="2600" dirty="0"/>
              <a:t>”</a:t>
            </a:r>
            <a:endParaRPr lang="en-US" altLang="zh-TW" sz="2600" dirty="0"/>
          </a:p>
          <a:p>
            <a:endParaRPr lang="zh-TW" altLang="en-US" dirty="0"/>
          </a:p>
          <a:p>
            <a:pPr lvl="1">
              <a:buFont typeface="Arial" panose="020B0604020202020204" pitchFamily="34" charset="0"/>
              <a:buChar char="•"/>
            </a:pPr>
            <a:endParaRPr lang="en-US" altLang="zh-TW" dirty="0">
              <a:latin typeface="Kaiti SC" panose="02010600040101010101" pitchFamily="2" charset="-122"/>
              <a:ea typeface="Kaiti SC"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3582294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D6DE4EE-1AA0-7049-B5D4-402F1CDF1F3F}"/>
              </a:ext>
            </a:extLst>
          </p:cNvPr>
          <p:cNvSpPr>
            <a:spLocks noGrp="1"/>
          </p:cNvSpPr>
          <p:nvPr>
            <p:ph type="title"/>
          </p:nvPr>
        </p:nvSpPr>
        <p:spPr>
          <a:xfrm>
            <a:off x="1371600" y="685800"/>
            <a:ext cx="9601200" cy="735496"/>
          </a:xfrm>
        </p:spPr>
        <p:txBody>
          <a:bodyPr/>
          <a:lstStyle/>
          <a:p>
            <a:r>
              <a:rPr kumimoji="1" lang="zh-TW" altLang="en-US" dirty="0"/>
              <a:t>釋經 </a:t>
            </a:r>
            <a:r>
              <a:rPr kumimoji="1" lang="en-US" altLang="zh-TW" dirty="0"/>
              <a:t>1:1</a:t>
            </a:r>
            <a:r>
              <a:rPr kumimoji="1" lang="zh-TW" altLang="en-US" dirty="0"/>
              <a:t>與</a:t>
            </a:r>
            <a:r>
              <a:rPr kumimoji="1" lang="en-US" altLang="zh-TW" dirty="0"/>
              <a:t>1:2</a:t>
            </a:r>
            <a:r>
              <a:rPr kumimoji="1" lang="zh-TW" altLang="en-US" dirty="0"/>
              <a:t>的關係</a:t>
            </a:r>
          </a:p>
        </p:txBody>
      </p:sp>
      <p:sp>
        <p:nvSpPr>
          <p:cNvPr id="3" name="內容版面配置區 2">
            <a:extLst>
              <a:ext uri="{FF2B5EF4-FFF2-40B4-BE49-F238E27FC236}">
                <a16:creationId xmlns:a16="http://schemas.microsoft.com/office/drawing/2014/main" id="{3D1C29D1-03FD-FE48-9D1D-5E3179269FCB}"/>
              </a:ext>
            </a:extLst>
          </p:cNvPr>
          <p:cNvSpPr>
            <a:spLocks noGrp="1"/>
          </p:cNvSpPr>
          <p:nvPr>
            <p:ph idx="1"/>
          </p:nvPr>
        </p:nvSpPr>
        <p:spPr>
          <a:xfrm>
            <a:off x="984738" y="1421296"/>
            <a:ext cx="10972800" cy="5436703"/>
          </a:xfrm>
        </p:spPr>
        <p:txBody>
          <a:bodyPr>
            <a:normAutofit/>
          </a:bodyPr>
          <a:lstStyle/>
          <a:p>
            <a:pPr algn="r" rtl="1"/>
            <a:r>
              <a:rPr lang="he" altLang="zh-TW" dirty="0">
                <a:solidFill>
                  <a:srgbClr val="393939"/>
                </a:solidFill>
                <a:latin typeface="Times New Roman" panose="02020603050405020304" pitchFamily="18" charset="0"/>
                <a:cs typeface="Times New Roman" panose="02020603050405020304" pitchFamily="18" charset="0"/>
              </a:rPr>
              <a:t> בְּרֵאשִׁ֖ית </a:t>
            </a:r>
            <a:r>
              <a:rPr lang="he" altLang="zh-TW" u="sng" dirty="0">
                <a:solidFill>
                  <a:srgbClr val="393939"/>
                </a:solidFill>
                <a:latin typeface="Times New Roman" panose="02020603050405020304" pitchFamily="18" charset="0"/>
                <a:cs typeface="Times New Roman" panose="02020603050405020304" pitchFamily="18" charset="0"/>
              </a:rPr>
              <a:t>בָּרָ֣א</a:t>
            </a:r>
            <a:r>
              <a:rPr lang="he" altLang="zh-TW" dirty="0">
                <a:solidFill>
                  <a:srgbClr val="393939"/>
                </a:solidFill>
                <a:latin typeface="Times New Roman" panose="02020603050405020304" pitchFamily="18" charset="0"/>
                <a:cs typeface="Times New Roman" panose="02020603050405020304" pitchFamily="18" charset="0"/>
              </a:rPr>
              <a:t> </a:t>
            </a:r>
            <a:r>
              <a:rPr lang="he" altLang="zh-TW" dirty="0">
                <a:solidFill>
                  <a:srgbClr val="393939"/>
                </a:solidFill>
                <a:highlight>
                  <a:srgbClr val="FFFF00"/>
                </a:highlight>
                <a:latin typeface="Times New Roman" panose="02020603050405020304" pitchFamily="18" charset="0"/>
                <a:cs typeface="Times New Roman" panose="02020603050405020304" pitchFamily="18" charset="0"/>
              </a:rPr>
              <a:t>אֱלֹהִ֑ים</a:t>
            </a:r>
            <a:r>
              <a:rPr lang="he" altLang="zh-TW" dirty="0">
                <a:solidFill>
                  <a:srgbClr val="393939"/>
                </a:solidFill>
                <a:latin typeface="Times New Roman" panose="02020603050405020304" pitchFamily="18" charset="0"/>
                <a:cs typeface="Times New Roman" panose="02020603050405020304" pitchFamily="18" charset="0"/>
              </a:rPr>
              <a:t> אֵ֥ת הַשָּׁמַ֖יִם וְאֵ֥ת הָאָֽרֶץ׃</a:t>
            </a:r>
          </a:p>
          <a:p>
            <a:pPr algn="r" rtl="1"/>
            <a:r>
              <a:rPr lang="he" altLang="zh-TW" dirty="0">
                <a:solidFill>
                  <a:srgbClr val="393939"/>
                </a:solidFill>
                <a:latin typeface="Times New Roman" panose="02020603050405020304" pitchFamily="18" charset="0"/>
                <a:cs typeface="Times New Roman" panose="02020603050405020304" pitchFamily="18" charset="0"/>
              </a:rPr>
              <a:t>ו</a:t>
            </a:r>
            <a:r>
              <a:rPr lang="he" altLang="zh-TW" dirty="0">
                <a:solidFill>
                  <a:srgbClr val="393939"/>
                </a:solidFill>
                <a:highlight>
                  <a:srgbClr val="FFFF00"/>
                </a:highlight>
                <a:latin typeface="Times New Roman" panose="02020603050405020304" pitchFamily="18" charset="0"/>
                <a:cs typeface="Times New Roman" panose="02020603050405020304" pitchFamily="18" charset="0"/>
              </a:rPr>
              <a:t>ְהָאָ֗רֶץ </a:t>
            </a:r>
            <a:r>
              <a:rPr lang="he" altLang="zh-TW" u="sng" dirty="0">
                <a:solidFill>
                  <a:srgbClr val="393939"/>
                </a:solidFill>
                <a:latin typeface="Times New Roman" panose="02020603050405020304" pitchFamily="18" charset="0"/>
                <a:cs typeface="Times New Roman" panose="02020603050405020304" pitchFamily="18" charset="0"/>
              </a:rPr>
              <a:t>הָיְתָ֥ה </a:t>
            </a:r>
            <a:r>
              <a:rPr lang="he" altLang="zh-TW" dirty="0">
                <a:solidFill>
                  <a:srgbClr val="393939"/>
                </a:solidFill>
                <a:latin typeface="Times New Roman" panose="02020603050405020304" pitchFamily="18" charset="0"/>
                <a:cs typeface="Times New Roman" panose="02020603050405020304" pitchFamily="18" charset="0"/>
              </a:rPr>
              <a:t>תֹ֨הוּ֙ וָבֹ֔הוּ </a:t>
            </a:r>
            <a:r>
              <a:rPr lang="he" altLang="zh-TW" dirty="0">
                <a:solidFill>
                  <a:srgbClr val="393939"/>
                </a:solidFill>
                <a:highlight>
                  <a:srgbClr val="FFFF00"/>
                </a:highlight>
                <a:latin typeface="Times New Roman" panose="02020603050405020304" pitchFamily="18" charset="0"/>
                <a:cs typeface="Times New Roman" panose="02020603050405020304" pitchFamily="18" charset="0"/>
              </a:rPr>
              <a:t>וְחֹ֖שֶׁךְ </a:t>
            </a:r>
            <a:r>
              <a:rPr lang="he" altLang="zh-TW" dirty="0">
                <a:solidFill>
                  <a:srgbClr val="393939"/>
                </a:solidFill>
                <a:latin typeface="Times New Roman" panose="02020603050405020304" pitchFamily="18" charset="0"/>
                <a:cs typeface="Times New Roman" panose="02020603050405020304" pitchFamily="18" charset="0"/>
              </a:rPr>
              <a:t>עַל־פְּנֵ֣י תְה֑וֹם </a:t>
            </a:r>
            <a:r>
              <a:rPr lang="he" altLang="zh-TW" dirty="0">
                <a:solidFill>
                  <a:srgbClr val="393939"/>
                </a:solidFill>
                <a:highlight>
                  <a:srgbClr val="FFFF00"/>
                </a:highlight>
                <a:latin typeface="Times New Roman" panose="02020603050405020304" pitchFamily="18" charset="0"/>
                <a:cs typeface="Times New Roman" panose="02020603050405020304" pitchFamily="18" charset="0"/>
              </a:rPr>
              <a:t>וְר֣וּחַ</a:t>
            </a:r>
            <a:r>
              <a:rPr lang="he" altLang="zh-TW" dirty="0">
                <a:solidFill>
                  <a:srgbClr val="393939"/>
                </a:solidFill>
                <a:latin typeface="Times New Roman" panose="02020603050405020304" pitchFamily="18" charset="0"/>
                <a:cs typeface="Times New Roman" panose="02020603050405020304" pitchFamily="18" charset="0"/>
              </a:rPr>
              <a:t> אֱלֹהִ֔ים </a:t>
            </a:r>
            <a:r>
              <a:rPr lang="he" altLang="zh-TW" u="sng" dirty="0">
                <a:solidFill>
                  <a:srgbClr val="393939"/>
                </a:solidFill>
                <a:latin typeface="Times New Roman" panose="02020603050405020304" pitchFamily="18" charset="0"/>
                <a:cs typeface="Times New Roman" panose="02020603050405020304" pitchFamily="18" charset="0"/>
              </a:rPr>
              <a:t>מְרַחֶ֖פֶת</a:t>
            </a:r>
            <a:r>
              <a:rPr lang="he" altLang="zh-TW" dirty="0">
                <a:solidFill>
                  <a:srgbClr val="393939"/>
                </a:solidFill>
                <a:latin typeface="Times New Roman" panose="02020603050405020304" pitchFamily="18" charset="0"/>
                <a:cs typeface="Times New Roman" panose="02020603050405020304" pitchFamily="18" charset="0"/>
              </a:rPr>
              <a:t> עַל־פְּנֵ֥י הַמָּֽיִם׃</a:t>
            </a:r>
            <a:endParaRPr lang="en-US" altLang="zh-TW" dirty="0">
              <a:latin typeface="Kaiti SC" panose="02010600040101010101" pitchFamily="2" charset="-122"/>
              <a:ea typeface="Kaiti SC" panose="02010600040101010101" pitchFamily="2" charset="-122"/>
              <a:cs typeface="Times New Roman" panose="02020603050405020304" pitchFamily="18" charset="0"/>
            </a:endParaRPr>
          </a:p>
          <a:p>
            <a:pPr marL="530352" lvl="1" indent="0">
              <a:buNone/>
            </a:pPr>
            <a:endParaRPr lang="en-US" altLang="zh-TW" i="0" dirty="0"/>
          </a:p>
          <a:p>
            <a:pPr marL="530352" lvl="1" indent="0">
              <a:buNone/>
            </a:pPr>
            <a:r>
              <a:rPr lang="zh-TW" altLang="en-US" i="0" dirty="0"/>
              <a:t>理解</a:t>
            </a:r>
            <a:r>
              <a:rPr lang="en-US" altLang="zh-TW" i="0" dirty="0"/>
              <a:t>2:</a:t>
            </a:r>
            <a:r>
              <a:rPr lang="zh-TW" altLang="en-US" i="0" dirty="0"/>
              <a:t> </a:t>
            </a:r>
            <a:r>
              <a:rPr lang="en-US" altLang="zh-TW" i="0" dirty="0"/>
              <a:t>V1</a:t>
            </a:r>
            <a:r>
              <a:rPr lang="zh-TW" altLang="en-US" i="0" dirty="0"/>
              <a:t>是獨立句，概括</a:t>
            </a:r>
            <a:r>
              <a:rPr lang="en-US" altLang="zh-TW" i="0" dirty="0"/>
              <a:t>1:2-31</a:t>
            </a:r>
            <a:r>
              <a:rPr lang="zh-TW" altLang="en-US" i="0" dirty="0"/>
              <a:t>作為第一章標題</a:t>
            </a:r>
            <a:endParaRPr lang="en-US" altLang="zh-TW" i="0" dirty="0"/>
          </a:p>
          <a:p>
            <a:pPr lvl="2">
              <a:buFont typeface="Arial" panose="020B0604020202020204" pitchFamily="34" charset="0"/>
              <a:buChar char="•"/>
            </a:pPr>
            <a:r>
              <a:rPr lang="zh-TW" altLang="en-US" sz="2400" i="0" dirty="0">
                <a:latin typeface="Kaiti SC" panose="02010600040101010101" pitchFamily="2" charset="-122"/>
                <a:ea typeface="Kaiti SC" panose="02010600040101010101" pitchFamily="2" charset="-122"/>
              </a:rPr>
              <a:t>優點：有絕對的起點、上帝創造秩序</a:t>
            </a:r>
            <a:endParaRPr lang="en-US" altLang="zh-TW" sz="2400" i="0" dirty="0">
              <a:latin typeface="Kaiti SC" panose="02010600040101010101" pitchFamily="2" charset="-122"/>
              <a:ea typeface="Kaiti SC" panose="02010600040101010101" pitchFamily="2" charset="-122"/>
            </a:endParaRPr>
          </a:p>
          <a:p>
            <a:pPr lvl="2">
              <a:buFont typeface="Arial" panose="020B0604020202020204" pitchFamily="34" charset="0"/>
              <a:buChar char="•"/>
            </a:pPr>
            <a:r>
              <a:rPr lang="zh-TW" altLang="en-US" sz="2400" dirty="0">
                <a:latin typeface="Kaiti SC" panose="02010600040101010101" pitchFamily="2" charset="-122"/>
                <a:ea typeface="Kaiti SC" panose="02010600040101010101" pitchFamily="2" charset="-122"/>
              </a:rPr>
              <a:t>缺點：與</a:t>
            </a:r>
            <a:r>
              <a:rPr lang="en-US" altLang="zh-TW" sz="2400" dirty="0">
                <a:latin typeface="Kaiti SC" panose="02010600040101010101" pitchFamily="2" charset="-122"/>
                <a:ea typeface="Kaiti SC" panose="02010600040101010101" pitchFamily="2" charset="-122"/>
              </a:rPr>
              <a:t>2:1-3</a:t>
            </a:r>
            <a:r>
              <a:rPr lang="zh-TW" altLang="en-US" sz="2400" dirty="0">
                <a:latin typeface="Kaiti SC" panose="02010600040101010101" pitchFamily="2" charset="-122"/>
                <a:ea typeface="Kaiti SC" panose="02010600040101010101" pitchFamily="2" charset="-122"/>
              </a:rPr>
              <a:t>脫節（缺乏連續），</a:t>
            </a:r>
            <a:r>
              <a:rPr lang="en-US" altLang="zh-TW" dirty="0"/>
              <a:t>Thus the heavens and the earth were finished</a:t>
            </a:r>
            <a:r>
              <a:rPr lang="zh-TW" altLang="en-US" dirty="0"/>
              <a:t>；</a:t>
            </a:r>
            <a:endParaRPr lang="en-US" altLang="zh-TW" sz="2400" dirty="0">
              <a:latin typeface="Kaiti SC" panose="02010600040101010101" pitchFamily="2" charset="-122"/>
              <a:ea typeface="Kaiti SC" panose="02010600040101010101" pitchFamily="2" charset="-122"/>
            </a:endParaRPr>
          </a:p>
          <a:p>
            <a:pPr lvl="3">
              <a:buFont typeface="Arial" panose="020B0604020202020204" pitchFamily="34" charset="0"/>
              <a:buChar char="•"/>
            </a:pPr>
            <a:r>
              <a:rPr lang="zh-TW" altLang="en-US" sz="2400" i="0" dirty="0">
                <a:latin typeface="Kaiti SC" panose="02010600040101010101" pitchFamily="2" charset="-122"/>
                <a:ea typeface="Kaiti SC" panose="02010600040101010101" pitchFamily="2" charset="-122"/>
              </a:rPr>
              <a:t>“天地”的理解與接下來的敘事不一致；</a:t>
            </a:r>
            <a:endParaRPr lang="en-US" altLang="zh-TW" sz="2400" i="0" dirty="0">
              <a:latin typeface="Kaiti SC" panose="02010600040101010101" pitchFamily="2" charset="-122"/>
              <a:ea typeface="Kaiti SC" panose="02010600040101010101" pitchFamily="2" charset="-122"/>
            </a:endParaRPr>
          </a:p>
          <a:p>
            <a:pPr lvl="3">
              <a:buFont typeface="Arial" panose="020B0604020202020204" pitchFamily="34" charset="0"/>
              <a:buChar char="•"/>
            </a:pPr>
            <a:r>
              <a:rPr lang="zh-TW" altLang="en-US" sz="2400" i="0" dirty="0">
                <a:latin typeface="Kaiti SC" panose="02010600040101010101" pitchFamily="2" charset="-122"/>
                <a:ea typeface="Kaiti SC" panose="02010600040101010101" pitchFamily="2" charset="-122"/>
              </a:rPr>
              <a:t>“空虛混沌”</a:t>
            </a:r>
            <a:r>
              <a:rPr lang="en-US" altLang="zh-TW" sz="2400" i="0" dirty="0">
                <a:latin typeface="Kaiti SC" panose="02010600040101010101" pitchFamily="2" charset="-122"/>
                <a:ea typeface="Kaiti SC" panose="02010600040101010101" pitchFamily="2" charset="-122"/>
              </a:rPr>
              <a:t>=</a:t>
            </a:r>
            <a:r>
              <a:rPr lang="zh-CN" altLang="en-US" sz="2400" i="0" dirty="0">
                <a:latin typeface="Kaiti SC" panose="02010600040101010101" pitchFamily="2" charset="-122"/>
                <a:ea typeface="Kaiti SC" panose="02010600040101010101" pitchFamily="2" charset="-122"/>
              </a:rPr>
              <a:t> </a:t>
            </a:r>
            <a:r>
              <a:rPr lang="en-US" altLang="zh-TW" sz="2400" i="0" dirty="0">
                <a:latin typeface="Kaiti SC" panose="02010600040101010101" pitchFamily="2" charset="-122"/>
                <a:ea typeface="Kaiti SC" panose="02010600040101010101" pitchFamily="2" charset="-122"/>
              </a:rPr>
              <a:t>chaos</a:t>
            </a:r>
          </a:p>
          <a:p>
            <a:pPr lvl="3">
              <a:buFont typeface="Arial" panose="020B0604020202020204" pitchFamily="34" charset="0"/>
              <a:buChar char="•"/>
            </a:pPr>
            <a:r>
              <a:rPr lang="en-US" altLang="zh-TW" sz="2400" i="0" dirty="0">
                <a:latin typeface="Kaiti SC" panose="02010600040101010101" pitchFamily="2" charset="-122"/>
                <a:ea typeface="Kaiti SC" panose="02010600040101010101" pitchFamily="2" charset="-122"/>
              </a:rPr>
              <a:t>Gap</a:t>
            </a:r>
            <a:r>
              <a:rPr lang="zh-TW" altLang="en-US" sz="2400" i="0" dirty="0">
                <a:latin typeface="Kaiti SC" panose="02010600040101010101" pitchFamily="2" charset="-122"/>
                <a:ea typeface="Kaiti SC" panose="02010600040101010101" pitchFamily="2" charset="-122"/>
              </a:rPr>
              <a:t> </a:t>
            </a:r>
            <a:r>
              <a:rPr lang="en-US" altLang="zh-TW" sz="2400" i="0" dirty="0">
                <a:latin typeface="Kaiti SC" panose="02010600040101010101" pitchFamily="2" charset="-122"/>
                <a:ea typeface="Kaiti SC" panose="02010600040101010101" pitchFamily="2" charset="-122"/>
              </a:rPr>
              <a:t>Theory</a:t>
            </a:r>
            <a:r>
              <a:rPr lang="zh-TW" altLang="en-US" sz="2400" i="0" dirty="0">
                <a:latin typeface="Kaiti SC" panose="02010600040101010101" pitchFamily="2" charset="-122"/>
                <a:ea typeface="Kaiti SC" panose="02010600040101010101" pitchFamily="2" charset="-122"/>
              </a:rPr>
              <a:t>？：一二節之間省略了天使墮落和第一次審判的事件，可能導致循懷的宇宙觀；模糊了創造和救贖的界線；難以回答天使為什麼不得救等問題。</a:t>
            </a:r>
            <a:endParaRPr lang="en-US" altLang="zh-TW" sz="2400" i="0" dirty="0">
              <a:latin typeface="Kaiti SC" panose="02010600040101010101" pitchFamily="2" charset="-122"/>
              <a:ea typeface="Kaiti SC" panose="02010600040101010101" pitchFamily="2" charset="-122"/>
            </a:endParaRPr>
          </a:p>
          <a:p>
            <a:pPr marL="0" indent="0">
              <a:buNone/>
            </a:pPr>
            <a:endParaRPr lang="zh-TW" altLang="en-US" dirty="0"/>
          </a:p>
          <a:p>
            <a:pPr lvl="1">
              <a:buFont typeface="Arial" panose="020B0604020202020204" pitchFamily="34" charset="0"/>
              <a:buChar char="•"/>
            </a:pPr>
            <a:endParaRPr lang="en-US" altLang="zh-TW" dirty="0">
              <a:latin typeface="Kaiti SC" panose="02010600040101010101" pitchFamily="2" charset="-122"/>
              <a:ea typeface="Kaiti SC"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563152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D6DE4EE-1AA0-7049-B5D4-402F1CDF1F3F}"/>
              </a:ext>
            </a:extLst>
          </p:cNvPr>
          <p:cNvSpPr>
            <a:spLocks noGrp="1"/>
          </p:cNvSpPr>
          <p:nvPr>
            <p:ph type="title"/>
          </p:nvPr>
        </p:nvSpPr>
        <p:spPr>
          <a:xfrm>
            <a:off x="1371600" y="685800"/>
            <a:ext cx="9601200" cy="735496"/>
          </a:xfrm>
        </p:spPr>
        <p:txBody>
          <a:bodyPr/>
          <a:lstStyle/>
          <a:p>
            <a:r>
              <a:rPr kumimoji="1" lang="zh-TW" altLang="en-US" dirty="0"/>
              <a:t>釋經 </a:t>
            </a:r>
            <a:r>
              <a:rPr kumimoji="1" lang="en-US" altLang="zh-TW" dirty="0"/>
              <a:t>1:1</a:t>
            </a:r>
            <a:r>
              <a:rPr kumimoji="1" lang="zh-TW" altLang="en-US" dirty="0"/>
              <a:t>與</a:t>
            </a:r>
            <a:r>
              <a:rPr kumimoji="1" lang="en-US" altLang="zh-TW" dirty="0"/>
              <a:t>1:2</a:t>
            </a:r>
            <a:r>
              <a:rPr kumimoji="1" lang="zh-TW" altLang="en-US" dirty="0"/>
              <a:t>的關係</a:t>
            </a:r>
          </a:p>
        </p:txBody>
      </p:sp>
      <p:sp>
        <p:nvSpPr>
          <p:cNvPr id="3" name="內容版面配置區 2">
            <a:extLst>
              <a:ext uri="{FF2B5EF4-FFF2-40B4-BE49-F238E27FC236}">
                <a16:creationId xmlns:a16="http://schemas.microsoft.com/office/drawing/2014/main" id="{3D1C29D1-03FD-FE48-9D1D-5E3179269FCB}"/>
              </a:ext>
            </a:extLst>
          </p:cNvPr>
          <p:cNvSpPr>
            <a:spLocks noGrp="1"/>
          </p:cNvSpPr>
          <p:nvPr>
            <p:ph idx="1"/>
          </p:nvPr>
        </p:nvSpPr>
        <p:spPr>
          <a:xfrm>
            <a:off x="984738" y="1421296"/>
            <a:ext cx="10972800" cy="5436703"/>
          </a:xfrm>
        </p:spPr>
        <p:txBody>
          <a:bodyPr>
            <a:normAutofit/>
          </a:bodyPr>
          <a:lstStyle/>
          <a:p>
            <a:pPr algn="r" rtl="1"/>
            <a:r>
              <a:rPr lang="he" altLang="zh-TW" dirty="0">
                <a:solidFill>
                  <a:srgbClr val="393939"/>
                </a:solidFill>
                <a:latin typeface="Times New Roman" panose="02020603050405020304" pitchFamily="18" charset="0"/>
                <a:cs typeface="Times New Roman" panose="02020603050405020304" pitchFamily="18" charset="0"/>
              </a:rPr>
              <a:t> בְּרֵאשִׁ֖ית </a:t>
            </a:r>
            <a:r>
              <a:rPr lang="he" altLang="zh-TW" u="sng" dirty="0">
                <a:solidFill>
                  <a:srgbClr val="393939"/>
                </a:solidFill>
                <a:latin typeface="Times New Roman" panose="02020603050405020304" pitchFamily="18" charset="0"/>
                <a:cs typeface="Times New Roman" panose="02020603050405020304" pitchFamily="18" charset="0"/>
              </a:rPr>
              <a:t>בָּרָ֣א</a:t>
            </a:r>
            <a:r>
              <a:rPr lang="he" altLang="zh-TW" dirty="0">
                <a:solidFill>
                  <a:srgbClr val="393939"/>
                </a:solidFill>
                <a:latin typeface="Times New Roman" panose="02020603050405020304" pitchFamily="18" charset="0"/>
                <a:cs typeface="Times New Roman" panose="02020603050405020304" pitchFamily="18" charset="0"/>
              </a:rPr>
              <a:t> </a:t>
            </a:r>
            <a:r>
              <a:rPr lang="he" altLang="zh-TW" dirty="0">
                <a:solidFill>
                  <a:srgbClr val="393939"/>
                </a:solidFill>
                <a:highlight>
                  <a:srgbClr val="FFFF00"/>
                </a:highlight>
                <a:latin typeface="Times New Roman" panose="02020603050405020304" pitchFamily="18" charset="0"/>
                <a:cs typeface="Times New Roman" panose="02020603050405020304" pitchFamily="18" charset="0"/>
              </a:rPr>
              <a:t>אֱלֹהִ֑ים</a:t>
            </a:r>
            <a:r>
              <a:rPr lang="he" altLang="zh-TW" dirty="0">
                <a:solidFill>
                  <a:srgbClr val="393939"/>
                </a:solidFill>
                <a:latin typeface="Times New Roman" panose="02020603050405020304" pitchFamily="18" charset="0"/>
                <a:cs typeface="Times New Roman" panose="02020603050405020304" pitchFamily="18" charset="0"/>
              </a:rPr>
              <a:t> אֵ֥ת הַשָּׁמַ֖יִם וְאֵ֥ת הָאָֽרֶץ׃</a:t>
            </a:r>
          </a:p>
          <a:p>
            <a:pPr algn="r" rtl="1"/>
            <a:r>
              <a:rPr lang="he" altLang="zh-TW" dirty="0">
                <a:solidFill>
                  <a:srgbClr val="393939"/>
                </a:solidFill>
                <a:latin typeface="Times New Roman" panose="02020603050405020304" pitchFamily="18" charset="0"/>
                <a:cs typeface="Times New Roman" panose="02020603050405020304" pitchFamily="18" charset="0"/>
              </a:rPr>
              <a:t>ו</a:t>
            </a:r>
            <a:r>
              <a:rPr lang="he" altLang="zh-TW" dirty="0">
                <a:solidFill>
                  <a:srgbClr val="393939"/>
                </a:solidFill>
                <a:highlight>
                  <a:srgbClr val="FFFF00"/>
                </a:highlight>
                <a:latin typeface="Times New Roman" panose="02020603050405020304" pitchFamily="18" charset="0"/>
                <a:cs typeface="Times New Roman" panose="02020603050405020304" pitchFamily="18" charset="0"/>
              </a:rPr>
              <a:t>ְהָאָ֗רֶץ </a:t>
            </a:r>
            <a:r>
              <a:rPr lang="he" altLang="zh-TW" u="sng" dirty="0">
                <a:solidFill>
                  <a:srgbClr val="393939"/>
                </a:solidFill>
                <a:latin typeface="Times New Roman" panose="02020603050405020304" pitchFamily="18" charset="0"/>
                <a:cs typeface="Times New Roman" panose="02020603050405020304" pitchFamily="18" charset="0"/>
              </a:rPr>
              <a:t>הָיְתָ֥ה </a:t>
            </a:r>
            <a:r>
              <a:rPr lang="he" altLang="zh-TW" dirty="0">
                <a:solidFill>
                  <a:srgbClr val="393939"/>
                </a:solidFill>
                <a:latin typeface="Times New Roman" panose="02020603050405020304" pitchFamily="18" charset="0"/>
                <a:cs typeface="Times New Roman" panose="02020603050405020304" pitchFamily="18" charset="0"/>
              </a:rPr>
              <a:t>תֹ֨הוּ֙ וָבֹ֔הוּ </a:t>
            </a:r>
            <a:r>
              <a:rPr lang="he" altLang="zh-TW" dirty="0">
                <a:solidFill>
                  <a:srgbClr val="393939"/>
                </a:solidFill>
                <a:highlight>
                  <a:srgbClr val="FFFF00"/>
                </a:highlight>
                <a:latin typeface="Times New Roman" panose="02020603050405020304" pitchFamily="18" charset="0"/>
                <a:cs typeface="Times New Roman" panose="02020603050405020304" pitchFamily="18" charset="0"/>
              </a:rPr>
              <a:t>וְחֹ֖שֶׁךְ </a:t>
            </a:r>
            <a:r>
              <a:rPr lang="he" altLang="zh-TW" dirty="0">
                <a:solidFill>
                  <a:srgbClr val="393939"/>
                </a:solidFill>
                <a:latin typeface="Times New Roman" panose="02020603050405020304" pitchFamily="18" charset="0"/>
                <a:cs typeface="Times New Roman" panose="02020603050405020304" pitchFamily="18" charset="0"/>
              </a:rPr>
              <a:t>עַל־פְּנֵ֣י תְה֑וֹם </a:t>
            </a:r>
            <a:r>
              <a:rPr lang="he" altLang="zh-TW" dirty="0">
                <a:solidFill>
                  <a:srgbClr val="393939"/>
                </a:solidFill>
                <a:highlight>
                  <a:srgbClr val="FFFF00"/>
                </a:highlight>
                <a:latin typeface="Times New Roman" panose="02020603050405020304" pitchFamily="18" charset="0"/>
                <a:cs typeface="Times New Roman" panose="02020603050405020304" pitchFamily="18" charset="0"/>
              </a:rPr>
              <a:t>וְר֣וּחַ</a:t>
            </a:r>
            <a:r>
              <a:rPr lang="he" altLang="zh-TW" dirty="0">
                <a:solidFill>
                  <a:srgbClr val="393939"/>
                </a:solidFill>
                <a:latin typeface="Times New Roman" panose="02020603050405020304" pitchFamily="18" charset="0"/>
                <a:cs typeface="Times New Roman" panose="02020603050405020304" pitchFamily="18" charset="0"/>
              </a:rPr>
              <a:t> אֱלֹהִ֔ים </a:t>
            </a:r>
            <a:r>
              <a:rPr lang="he" altLang="zh-TW" u="sng" dirty="0">
                <a:solidFill>
                  <a:srgbClr val="393939"/>
                </a:solidFill>
                <a:latin typeface="Times New Roman" panose="02020603050405020304" pitchFamily="18" charset="0"/>
                <a:cs typeface="Times New Roman" panose="02020603050405020304" pitchFamily="18" charset="0"/>
              </a:rPr>
              <a:t>מְרַחֶ֖פֶת</a:t>
            </a:r>
            <a:r>
              <a:rPr lang="he" altLang="zh-TW" dirty="0">
                <a:solidFill>
                  <a:srgbClr val="393939"/>
                </a:solidFill>
                <a:latin typeface="Times New Roman" panose="02020603050405020304" pitchFamily="18" charset="0"/>
                <a:cs typeface="Times New Roman" panose="02020603050405020304" pitchFamily="18" charset="0"/>
              </a:rPr>
              <a:t> עַל־פְּנֵ֥י הַמָּֽיִם׃</a:t>
            </a:r>
            <a:endParaRPr lang="en-US" altLang="zh-TW" i="0" dirty="0"/>
          </a:p>
          <a:p>
            <a:pPr marL="530352" lvl="1" indent="0">
              <a:buNone/>
            </a:pPr>
            <a:endParaRPr lang="en-US" altLang="zh-TW" i="0" dirty="0"/>
          </a:p>
          <a:p>
            <a:pPr marL="530352" lvl="1" indent="0">
              <a:buNone/>
            </a:pPr>
            <a:r>
              <a:rPr lang="zh-TW" altLang="en-US" i="0" dirty="0"/>
              <a:t>理解</a:t>
            </a:r>
            <a:r>
              <a:rPr lang="en-US" altLang="zh-TW" i="0" dirty="0"/>
              <a:t>3</a:t>
            </a:r>
            <a:r>
              <a:rPr lang="zh-TW" altLang="en-US" i="0" dirty="0"/>
              <a:t>： </a:t>
            </a:r>
            <a:r>
              <a:rPr lang="en-US" altLang="zh-TW" i="0" dirty="0"/>
              <a:t>V1</a:t>
            </a:r>
            <a:r>
              <a:rPr lang="zh-TW" altLang="en-US" i="0" dirty="0"/>
              <a:t>是獨立句，描繪創造的第一個動作，</a:t>
            </a:r>
            <a:r>
              <a:rPr lang="en-US" altLang="zh-TW" i="0" dirty="0"/>
              <a:t>V2-3</a:t>
            </a:r>
            <a:r>
              <a:rPr lang="zh-TW" altLang="en-US" i="0" dirty="0"/>
              <a:t> 描繪後續創造的动作</a:t>
            </a:r>
            <a:endParaRPr lang="en-US" altLang="zh-TW" i="0" dirty="0"/>
          </a:p>
          <a:p>
            <a:pPr lvl="2">
              <a:buFont typeface="Arial" panose="020B0604020202020204" pitchFamily="34" charset="0"/>
              <a:buChar char="•"/>
            </a:pPr>
            <a:r>
              <a:rPr lang="zh-TW" altLang="en-US" dirty="0"/>
              <a:t>文法與</a:t>
            </a:r>
            <a:r>
              <a:rPr lang="en-US" altLang="zh-TW" dirty="0"/>
              <a:t>2:1-3</a:t>
            </a:r>
            <a:r>
              <a:rPr lang="zh-TW" altLang="en-US" dirty="0"/>
              <a:t>對應，且與約</a:t>
            </a:r>
            <a:r>
              <a:rPr lang="en-US" altLang="zh-TW" dirty="0"/>
              <a:t>1:1-3</a:t>
            </a:r>
            <a:r>
              <a:rPr lang="zh-TW" altLang="en-US" dirty="0"/>
              <a:t>平行</a:t>
            </a:r>
            <a:endParaRPr lang="en-US" altLang="zh-TW" dirty="0">
              <a:ea typeface="+mn-ea"/>
            </a:endParaRPr>
          </a:p>
          <a:p>
            <a:pPr lvl="3">
              <a:buFont typeface="Arial" panose="020B0604020202020204" pitchFamily="34" charset="0"/>
              <a:buChar char="•"/>
            </a:pPr>
            <a:r>
              <a:rPr lang="zh-TW" altLang="en-US" sz="2400" i="0" dirty="0">
                <a:latin typeface="Kaiti SC" panose="02010600040101010101" pitchFamily="2" charset="-122"/>
                <a:ea typeface="Kaiti SC" panose="02010600040101010101" pitchFamily="2" charset="-122"/>
                <a:cs typeface="Times New Roman" panose="02020603050405020304" pitchFamily="18" charset="0"/>
              </a:rPr>
              <a:t>地：空虛 </a:t>
            </a:r>
            <a:r>
              <a:rPr lang="en-US" altLang="zh-TW" sz="2400" i="0" dirty="0">
                <a:latin typeface="Kaiti SC" panose="02010600040101010101" pitchFamily="2" charset="-122"/>
                <a:ea typeface="Kaiti SC" panose="02010600040101010101" pitchFamily="2" charset="-122"/>
                <a:cs typeface="Times New Roman" panose="02020603050405020304" pitchFamily="18" charset="0"/>
              </a:rPr>
              <a:t>–</a:t>
            </a:r>
            <a:r>
              <a:rPr lang="zh-TW" altLang="en-US" sz="2400" i="0" dirty="0">
                <a:latin typeface="Kaiti SC" panose="02010600040101010101" pitchFamily="2" charset="-122"/>
                <a:ea typeface="Kaiti SC" panose="02010600040101010101" pitchFamily="2" charset="-122"/>
                <a:cs typeface="Times New Roman" panose="02020603050405020304" pitchFamily="18" charset="0"/>
              </a:rPr>
              <a:t> </a:t>
            </a:r>
            <a:r>
              <a:rPr lang="en-US" altLang="zh-TW" sz="2400" i="0" dirty="0">
                <a:latin typeface="Kaiti SC" panose="02010600040101010101" pitchFamily="2" charset="-122"/>
                <a:ea typeface="Kaiti SC" panose="02010600040101010101" pitchFamily="2" charset="-122"/>
                <a:cs typeface="Times New Roman" panose="02020603050405020304" pitchFamily="18" charset="0"/>
              </a:rPr>
              <a:t>formless</a:t>
            </a:r>
            <a:r>
              <a:rPr lang="zh-TW" altLang="en-US" sz="2400" i="0" dirty="0">
                <a:latin typeface="Kaiti SC" panose="02010600040101010101" pitchFamily="2" charset="-122"/>
                <a:ea typeface="Kaiti SC" panose="02010600040101010101" pitchFamily="2" charset="-122"/>
                <a:cs typeface="Times New Roman" panose="02020603050405020304" pitchFamily="18" charset="0"/>
              </a:rPr>
              <a:t>；混沌 </a:t>
            </a:r>
            <a:r>
              <a:rPr lang="en-US" altLang="zh-TW" sz="2400" i="0" dirty="0">
                <a:latin typeface="Kaiti SC" panose="02010600040101010101" pitchFamily="2" charset="-122"/>
                <a:ea typeface="Kaiti SC" panose="02010600040101010101" pitchFamily="2" charset="-122"/>
                <a:cs typeface="Times New Roman" panose="02020603050405020304" pitchFamily="18" charset="0"/>
              </a:rPr>
              <a:t>–</a:t>
            </a:r>
            <a:r>
              <a:rPr lang="zh-TW" altLang="en-US" sz="2400" i="0" dirty="0">
                <a:latin typeface="Kaiti SC" panose="02010600040101010101" pitchFamily="2" charset="-122"/>
                <a:ea typeface="Kaiti SC" panose="02010600040101010101" pitchFamily="2" charset="-122"/>
                <a:cs typeface="Times New Roman" panose="02020603050405020304" pitchFamily="18" charset="0"/>
              </a:rPr>
              <a:t> </a:t>
            </a:r>
            <a:r>
              <a:rPr lang="en-US" altLang="zh-TW" sz="2400" i="0" dirty="0">
                <a:latin typeface="Kaiti SC" panose="02010600040101010101" pitchFamily="2" charset="-122"/>
                <a:ea typeface="Kaiti SC" panose="02010600040101010101" pitchFamily="2" charset="-122"/>
                <a:cs typeface="Times New Roman" panose="02020603050405020304" pitchFamily="18" charset="0"/>
              </a:rPr>
              <a:t>void</a:t>
            </a:r>
            <a:r>
              <a:rPr lang="zh-TW" altLang="en-US" sz="2400" i="0" dirty="0">
                <a:latin typeface="Kaiti SC" panose="02010600040101010101" pitchFamily="2" charset="-122"/>
                <a:ea typeface="Kaiti SC" panose="02010600040101010101" pitchFamily="2" charset="-122"/>
                <a:cs typeface="Times New Roman" panose="02020603050405020304" pitchFamily="18" charset="0"/>
              </a:rPr>
              <a:t> 上帝不創造混亂（</a:t>
            </a:r>
            <a:r>
              <a:rPr lang="en-US" altLang="zh-TW" sz="2400" i="0" dirty="0">
                <a:latin typeface="Kaiti SC" panose="02010600040101010101" pitchFamily="2" charset="-122"/>
                <a:ea typeface="Kaiti SC" panose="02010600040101010101" pitchFamily="2" charset="-122"/>
                <a:cs typeface="Times New Roman" panose="02020603050405020304" pitchFamily="18" charset="0"/>
              </a:rPr>
              <a:t>chaos</a:t>
            </a:r>
            <a:r>
              <a:rPr lang="zh-TW" altLang="en-US" sz="2400" i="0" dirty="0">
                <a:latin typeface="Kaiti SC" panose="02010600040101010101" pitchFamily="2" charset="-122"/>
                <a:ea typeface="Kaiti SC" panose="02010600040101010101" pitchFamily="2" charset="-122"/>
                <a:cs typeface="Times New Roman" panose="02020603050405020304" pitchFamily="18" charset="0"/>
              </a:rPr>
              <a:t>）</a:t>
            </a:r>
            <a:endParaRPr lang="en-US" altLang="zh-TW" sz="2400" i="0" dirty="0">
              <a:latin typeface="Kaiti SC" panose="02010600040101010101" pitchFamily="2" charset="-122"/>
              <a:ea typeface="Kaiti SC" panose="02010600040101010101" pitchFamily="2" charset="-122"/>
              <a:cs typeface="Times New Roman" panose="02020603050405020304" pitchFamily="18" charset="0"/>
            </a:endParaRPr>
          </a:p>
          <a:p>
            <a:pPr lvl="3">
              <a:buFont typeface="Arial" panose="020B0604020202020204" pitchFamily="34" charset="0"/>
              <a:buChar char="•"/>
            </a:pPr>
            <a:r>
              <a:rPr lang="zh-TW" altLang="en-US" sz="2400" i="0" dirty="0">
                <a:latin typeface="Kaiti SC" panose="02010600040101010101" pitchFamily="2" charset="-122"/>
                <a:ea typeface="Kaiti SC" panose="02010600040101010101" pitchFamily="2" charset="-122"/>
                <a:cs typeface="Times New Roman" panose="02020603050405020304" pitchFamily="18" charset="0"/>
              </a:rPr>
              <a:t>淵面黑暗：　</a:t>
            </a:r>
            <a:r>
              <a:rPr lang="en-US" altLang="zh-TW" sz="2400" i="0" dirty="0">
                <a:latin typeface="Kaiti SC" panose="02010600040101010101" pitchFamily="2" charset="-122"/>
                <a:ea typeface="Kaiti SC" panose="02010600040101010101" pitchFamily="2" charset="-122"/>
                <a:cs typeface="Times New Roman" panose="02020603050405020304" pitchFamily="18" charset="0"/>
              </a:rPr>
              <a:t>darkness</a:t>
            </a:r>
            <a:r>
              <a:rPr lang="zh-TW" altLang="en-US" sz="2400" i="0" dirty="0">
                <a:latin typeface="Kaiti SC" panose="02010600040101010101" pitchFamily="2" charset="-122"/>
                <a:ea typeface="Kaiti SC" panose="02010600040101010101" pitchFamily="2" charset="-122"/>
                <a:cs typeface="Times New Roman" panose="02020603050405020304" pitchFamily="18" charset="0"/>
              </a:rPr>
              <a:t> </a:t>
            </a:r>
            <a:r>
              <a:rPr lang="en-US" altLang="zh-TW" sz="2400" i="0" dirty="0">
                <a:latin typeface="Kaiti SC" panose="02010600040101010101" pitchFamily="2" charset="-122"/>
                <a:ea typeface="Kaiti SC" panose="02010600040101010101" pitchFamily="2" charset="-122"/>
                <a:cs typeface="Times New Roman" panose="02020603050405020304" pitchFamily="18" charset="0"/>
              </a:rPr>
              <a:t>was over the face of the deep</a:t>
            </a:r>
            <a:r>
              <a:rPr lang="zh-TW" altLang="en-US" sz="2400" i="0" dirty="0">
                <a:latin typeface="Kaiti SC" panose="02010600040101010101" pitchFamily="2" charset="-122"/>
                <a:ea typeface="Kaiti SC" panose="02010600040101010101" pitchFamily="2" charset="-122"/>
                <a:cs typeface="Times New Roman" panose="02020603050405020304" pitchFamily="18" charset="0"/>
              </a:rPr>
              <a:t> </a:t>
            </a:r>
            <a:endParaRPr lang="en-US" altLang="zh-TW" sz="2400" i="0" dirty="0"/>
          </a:p>
          <a:p>
            <a:pPr lvl="2">
              <a:buFont typeface="Arial" panose="020B0604020202020204" pitchFamily="34" charset="0"/>
              <a:buChar char="•"/>
            </a:pPr>
            <a:r>
              <a:rPr lang="zh-TW" altLang="en-US" dirty="0"/>
              <a:t>對“天地”的理解、空虛混沌的理解與上下文一致（</a:t>
            </a:r>
            <a:r>
              <a:rPr lang="en-US" altLang="zh-TW" dirty="0"/>
              <a:t>Merism</a:t>
            </a:r>
            <a:r>
              <a:rPr lang="zh-TW" altLang="en-US" dirty="0"/>
              <a:t>）</a:t>
            </a:r>
            <a:endParaRPr lang="en-US" altLang="zh-TW" dirty="0"/>
          </a:p>
          <a:p>
            <a:pPr lvl="3">
              <a:buFont typeface="Arial" panose="020B0604020202020204" pitchFamily="34" charset="0"/>
              <a:buChar char="•"/>
            </a:pPr>
            <a:r>
              <a:rPr lang="en-US" altLang="zh-TW" sz="2400" i="0" dirty="0">
                <a:latin typeface="Kaiti SC" panose="02010600040101010101" pitchFamily="2" charset="-122"/>
                <a:ea typeface="Kaiti SC" panose="02010600040101010101" pitchFamily="2" charset="-122"/>
              </a:rPr>
              <a:t>V1</a:t>
            </a:r>
            <a:r>
              <a:rPr lang="zh-TW" altLang="en-US" sz="2400" i="0" dirty="0">
                <a:latin typeface="Kaiti SC" panose="02010600040101010101" pitchFamily="2" charset="-122"/>
                <a:ea typeface="Kaiti SC" panose="02010600040101010101" pitchFamily="2" charset="-122"/>
              </a:rPr>
              <a:t> 的天與 </a:t>
            </a:r>
            <a:r>
              <a:rPr lang="en-US" altLang="zh-TW" sz="2400" i="0" dirty="0">
                <a:latin typeface="Kaiti SC" panose="02010600040101010101" pitchFamily="2" charset="-122"/>
                <a:ea typeface="Kaiti SC" panose="02010600040101010101" pitchFamily="2" charset="-122"/>
              </a:rPr>
              <a:t>v8</a:t>
            </a:r>
            <a:r>
              <a:rPr lang="zh-TW" altLang="en-US" sz="2400" i="0" dirty="0">
                <a:latin typeface="Kaiti SC" panose="02010600040101010101" pitchFamily="2" charset="-122"/>
                <a:ea typeface="Kaiti SC" panose="02010600040101010101" pitchFamily="2" charset="-122"/>
              </a:rPr>
              <a:t>的天</a:t>
            </a:r>
            <a:r>
              <a:rPr lang="en-US" altLang="zh-TW" sz="2400" i="0" dirty="0">
                <a:latin typeface="Kaiti SC" panose="02010600040101010101" pitchFamily="2" charset="-122"/>
                <a:ea typeface="Kaiti SC" panose="02010600040101010101" pitchFamily="2" charset="-122"/>
              </a:rPr>
              <a:t>: </a:t>
            </a:r>
            <a:r>
              <a:rPr lang="zh-TW" altLang="en-US" sz="2400" i="0" dirty="0">
                <a:latin typeface="Kaiti SC" panose="02010600040101010101" pitchFamily="2" charset="-122"/>
                <a:ea typeface="Kaiti SC" panose="02010600040101010101" pitchFamily="2" charset="-122"/>
              </a:rPr>
              <a:t> 省略與聚焦</a:t>
            </a:r>
            <a:endParaRPr lang="en-US" altLang="zh-TW" sz="2400" i="0" dirty="0">
              <a:latin typeface="Kaiti SC" panose="02010600040101010101" pitchFamily="2" charset="-122"/>
              <a:ea typeface="Kaiti SC" panose="02010600040101010101" pitchFamily="2" charset="-122"/>
            </a:endParaRPr>
          </a:p>
          <a:p>
            <a:pPr lvl="3">
              <a:buFont typeface="Arial" panose="020B0604020202020204" pitchFamily="34" charset="0"/>
              <a:buChar char="•"/>
            </a:pPr>
            <a:r>
              <a:rPr lang="zh-TW" altLang="en-US" sz="2400" b="1" i="0" dirty="0">
                <a:latin typeface="Kaiti SC" panose="02010600040101010101" pitchFamily="2" charset="-122"/>
                <a:ea typeface="Kaiti SC" panose="02010600040101010101" pitchFamily="2" charset="-122"/>
              </a:rPr>
              <a:t>尼</a:t>
            </a:r>
            <a:r>
              <a:rPr lang="en-US" altLang="zh-TW" sz="2400" b="1" i="0" dirty="0">
                <a:latin typeface="Kaiti SC" panose="02010600040101010101" pitchFamily="2" charset="-122"/>
                <a:ea typeface="Kaiti SC" panose="02010600040101010101" pitchFamily="2" charset="-122"/>
              </a:rPr>
              <a:t> 9:6</a:t>
            </a:r>
            <a:r>
              <a:rPr lang="en-US" altLang="zh-TW" sz="2400" i="0" dirty="0">
                <a:latin typeface="Kaiti SC" panose="02010600040101010101" pitchFamily="2" charset="-122"/>
                <a:ea typeface="Kaiti SC" panose="02010600040101010101" pitchFamily="2" charset="-122"/>
              </a:rPr>
              <a:t>   </a:t>
            </a:r>
            <a:r>
              <a:rPr lang="zh-TW" altLang="en-US" sz="2400" i="0" dirty="0">
                <a:latin typeface="Kaiti SC" panose="02010600040101010101" pitchFamily="2" charset="-122"/>
                <a:ea typeface="Kaiti SC" panose="02010600040101010101" pitchFamily="2" charset="-122"/>
              </a:rPr>
              <a:t>「你，惟獨你是耶和華！ 你造了天和天上的天，並天上的萬象，地和地上的萬物，海和海中所有的；這一切都是你所保存的。天軍也都敬拜你。</a:t>
            </a:r>
          </a:p>
          <a:p>
            <a:pPr lvl="3">
              <a:buFont typeface="Arial" panose="020B0604020202020204" pitchFamily="34" charset="0"/>
              <a:buChar char="•"/>
            </a:pPr>
            <a:endParaRPr lang="zh-TW" altLang="en-US" i="0" dirty="0">
              <a:latin typeface="Kaiti SC" panose="02010600040101010101" pitchFamily="2" charset="-122"/>
              <a:ea typeface="Kaiti SC" panose="02010600040101010101" pitchFamily="2" charset="-122"/>
            </a:endParaRPr>
          </a:p>
          <a:p>
            <a:pPr lvl="3">
              <a:buFont typeface="Arial" panose="020B0604020202020204" pitchFamily="34" charset="0"/>
              <a:buChar char="•"/>
            </a:pPr>
            <a:endParaRPr lang="en-US" altLang="zh-TW" dirty="0"/>
          </a:p>
          <a:p>
            <a:pPr lvl="3">
              <a:buFont typeface="Arial" panose="020B0604020202020204" pitchFamily="34" charset="0"/>
              <a:buChar char="•"/>
            </a:pPr>
            <a:endParaRPr lang="en-US" altLang="zh-TW" dirty="0"/>
          </a:p>
          <a:p>
            <a:pPr lvl="3">
              <a:buFont typeface="Arial" panose="020B0604020202020204" pitchFamily="34" charset="0"/>
              <a:buChar char="•"/>
            </a:pPr>
            <a:endParaRPr lang="zh-TW" altLang="en-US" i="0" dirty="0"/>
          </a:p>
          <a:p>
            <a:endParaRPr lang="zh-TW" altLang="en-US" dirty="0"/>
          </a:p>
          <a:p>
            <a:pPr lvl="1">
              <a:buFont typeface="Arial" panose="020B0604020202020204" pitchFamily="34" charset="0"/>
              <a:buChar char="•"/>
            </a:pPr>
            <a:endParaRPr lang="en-US" altLang="zh-TW" dirty="0">
              <a:latin typeface="Kaiti SC" panose="02010600040101010101" pitchFamily="2" charset="-122"/>
              <a:ea typeface="Kaiti SC"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15224115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D6DE4EE-1AA0-7049-B5D4-402F1CDF1F3F}"/>
              </a:ext>
            </a:extLst>
          </p:cNvPr>
          <p:cNvSpPr>
            <a:spLocks noGrp="1"/>
          </p:cNvSpPr>
          <p:nvPr>
            <p:ph type="title"/>
          </p:nvPr>
        </p:nvSpPr>
        <p:spPr>
          <a:xfrm>
            <a:off x="1371600" y="685800"/>
            <a:ext cx="9601200" cy="735496"/>
          </a:xfrm>
        </p:spPr>
        <p:txBody>
          <a:bodyPr/>
          <a:lstStyle/>
          <a:p>
            <a:r>
              <a:rPr kumimoji="1" lang="zh-TW" altLang="en-US" dirty="0"/>
              <a:t>聖經神學：天上的聖所和寶座</a:t>
            </a:r>
          </a:p>
        </p:txBody>
      </p:sp>
      <p:sp>
        <p:nvSpPr>
          <p:cNvPr id="3" name="內容版面配置區 2">
            <a:extLst>
              <a:ext uri="{FF2B5EF4-FFF2-40B4-BE49-F238E27FC236}">
                <a16:creationId xmlns:a16="http://schemas.microsoft.com/office/drawing/2014/main" id="{3D1C29D1-03FD-FE48-9D1D-5E3179269FCB}"/>
              </a:ext>
            </a:extLst>
          </p:cNvPr>
          <p:cNvSpPr>
            <a:spLocks noGrp="1"/>
          </p:cNvSpPr>
          <p:nvPr>
            <p:ph idx="1"/>
          </p:nvPr>
        </p:nvSpPr>
        <p:spPr>
          <a:xfrm>
            <a:off x="984738" y="1421296"/>
            <a:ext cx="10972800" cy="5436703"/>
          </a:xfrm>
        </p:spPr>
        <p:txBody>
          <a:bodyPr>
            <a:normAutofit fontScale="85000" lnSpcReduction="20000"/>
          </a:bodyPr>
          <a:lstStyle/>
          <a:p>
            <a:pPr marL="587502" indent="-457200">
              <a:buFont typeface="Arial" panose="020B0604020202020204" pitchFamily="34" charset="0"/>
              <a:buChar char="•"/>
            </a:pPr>
            <a:r>
              <a:rPr lang="en-US" altLang="zh-TW" b="1" dirty="0">
                <a:latin typeface="Kaiti SC" panose="02010600040101010101" pitchFamily="2" charset="-122"/>
                <a:ea typeface="Kaiti SC" panose="02010600040101010101" pitchFamily="2" charset="-122"/>
              </a:rPr>
              <a:t>2Cor. 12:2</a:t>
            </a:r>
            <a:r>
              <a:rPr lang="en-US" altLang="zh-TW" dirty="0">
                <a:latin typeface="Kaiti SC" panose="02010600040101010101" pitchFamily="2" charset="-122"/>
                <a:ea typeface="Kaiti SC" panose="02010600040101010101" pitchFamily="2" charset="-122"/>
              </a:rPr>
              <a:t> </a:t>
            </a:r>
            <a:r>
              <a:rPr lang="zh-TW" altLang="en-US" dirty="0">
                <a:latin typeface="Kaiti SC" panose="02010600040101010101" pitchFamily="2" charset="-122"/>
                <a:ea typeface="Kaiti SC" panose="02010600040101010101" pitchFamily="2" charset="-122"/>
              </a:rPr>
              <a:t>我認得一個在基督裏的人，他前十四年被提到第</a:t>
            </a:r>
            <a:r>
              <a:rPr lang="zh-TW" altLang="en-US" b="1" dirty="0">
                <a:latin typeface="Kaiti SC" panose="02010600040101010101" pitchFamily="2" charset="-122"/>
                <a:ea typeface="Kaiti SC" panose="02010600040101010101" pitchFamily="2" charset="-122"/>
              </a:rPr>
              <a:t>三層</a:t>
            </a:r>
            <a:r>
              <a:rPr lang="zh-TW" altLang="en-US" dirty="0">
                <a:latin typeface="Kaiti SC" panose="02010600040101010101" pitchFamily="2" charset="-122"/>
                <a:ea typeface="Kaiti SC" panose="02010600040101010101" pitchFamily="2" charset="-122"/>
              </a:rPr>
              <a:t>天上去；（或在身內，我不知道；或在身外，我也不知道；只有上帝知道。）</a:t>
            </a:r>
            <a:endParaRPr lang="en-US" altLang="zh-TW" dirty="0">
              <a:latin typeface="Kaiti SC" panose="02010600040101010101" pitchFamily="2" charset="-122"/>
              <a:ea typeface="Kaiti SC" panose="02010600040101010101" pitchFamily="2" charset="-122"/>
            </a:endParaRPr>
          </a:p>
          <a:p>
            <a:pPr marL="587502" indent="-457200">
              <a:buFont typeface="Arial" panose="020B0604020202020204" pitchFamily="34" charset="0"/>
              <a:buChar char="•"/>
            </a:pPr>
            <a:r>
              <a:rPr lang="en-US" altLang="zh-TW" b="1" dirty="0">
                <a:latin typeface="Kaiti SC" panose="02010600040101010101" pitchFamily="2" charset="-122"/>
                <a:ea typeface="Kaiti SC" panose="02010600040101010101" pitchFamily="2" charset="-122"/>
              </a:rPr>
              <a:t>Is. 66:1</a:t>
            </a:r>
            <a:r>
              <a:rPr lang="en-US" altLang="zh-TW" dirty="0">
                <a:latin typeface="Kaiti SC" panose="02010600040101010101" pitchFamily="2" charset="-122"/>
                <a:ea typeface="Kaiti SC" panose="02010600040101010101" pitchFamily="2" charset="-122"/>
              </a:rPr>
              <a:t>   </a:t>
            </a:r>
            <a:r>
              <a:rPr lang="zh-TW" altLang="en-US" dirty="0">
                <a:latin typeface="Kaiti SC" panose="02010600040101010101" pitchFamily="2" charset="-122"/>
                <a:ea typeface="Kaiti SC" panose="02010600040101010101" pitchFamily="2" charset="-122"/>
              </a:rPr>
              <a:t>耶和華如此說：天是我的座位；地是我的</a:t>
            </a:r>
            <a:r>
              <a:rPr lang="zh-TW" altLang="en-US" b="1" dirty="0">
                <a:latin typeface="Kaiti SC" panose="02010600040101010101" pitchFamily="2" charset="-122"/>
                <a:ea typeface="Kaiti SC" panose="02010600040101010101" pitchFamily="2" charset="-122"/>
              </a:rPr>
              <a:t>腳凳</a:t>
            </a:r>
            <a:r>
              <a:rPr lang="zh-TW" altLang="en-US" dirty="0">
                <a:latin typeface="Kaiti SC" panose="02010600040101010101" pitchFamily="2" charset="-122"/>
                <a:ea typeface="Kaiti SC" panose="02010600040101010101" pitchFamily="2" charset="-122"/>
              </a:rPr>
              <a:t>。你們要為我造何等的殿宇？哪裏是我安息的地方呢？</a:t>
            </a:r>
            <a:endParaRPr lang="en-US" altLang="zh-TW" dirty="0">
              <a:latin typeface="Kaiti SC" panose="02010600040101010101" pitchFamily="2" charset="-122"/>
              <a:ea typeface="Kaiti SC" panose="02010600040101010101" pitchFamily="2" charset="-122"/>
            </a:endParaRPr>
          </a:p>
          <a:p>
            <a:pPr marL="587502" indent="-457200">
              <a:buFont typeface="Arial" panose="020B0604020202020204" pitchFamily="34" charset="0"/>
              <a:buChar char="•"/>
            </a:pPr>
            <a:r>
              <a:rPr lang="en-US" altLang="zh-TW" b="1" dirty="0">
                <a:latin typeface="Kaiti SC" panose="02010600040101010101" pitchFamily="2" charset="-122"/>
                <a:ea typeface="Kaiti SC" panose="02010600040101010101" pitchFamily="2" charset="-122"/>
              </a:rPr>
              <a:t>Col. 3:1</a:t>
            </a:r>
            <a:r>
              <a:rPr lang="en-US" altLang="zh-TW" dirty="0">
                <a:latin typeface="Kaiti SC" panose="02010600040101010101" pitchFamily="2" charset="-122"/>
                <a:ea typeface="Kaiti SC" panose="02010600040101010101" pitchFamily="2" charset="-122"/>
              </a:rPr>
              <a:t>   </a:t>
            </a:r>
            <a:r>
              <a:rPr lang="zh-TW" altLang="en-US" dirty="0">
                <a:latin typeface="Kaiti SC" panose="02010600040101010101" pitchFamily="2" charset="-122"/>
                <a:ea typeface="Kaiti SC" panose="02010600040101010101" pitchFamily="2" charset="-122"/>
              </a:rPr>
              <a:t>所以，你們若真與基督一同復活，就當求在上面的事；那裏有基督坐在上帝的右邊。 </a:t>
            </a:r>
            <a:r>
              <a:rPr lang="en-US" altLang="zh-TW" b="1" baseline="30000" dirty="0">
                <a:latin typeface="Kaiti SC" panose="02010600040101010101" pitchFamily="2" charset="-122"/>
                <a:ea typeface="Kaiti SC" panose="02010600040101010101" pitchFamily="2" charset="-122"/>
              </a:rPr>
              <a:t>2</a:t>
            </a:r>
            <a:r>
              <a:rPr lang="zh-TW" altLang="en-US" dirty="0">
                <a:latin typeface="Kaiti SC" panose="02010600040101010101" pitchFamily="2" charset="-122"/>
                <a:ea typeface="Kaiti SC" panose="02010600040101010101" pitchFamily="2" charset="-122"/>
              </a:rPr>
              <a:t> 你們要思念上面的事，不要思念地上的事。</a:t>
            </a:r>
            <a:endParaRPr lang="en-US" altLang="zh-TW" dirty="0">
              <a:latin typeface="Kaiti SC" panose="02010600040101010101" pitchFamily="2" charset="-122"/>
              <a:ea typeface="Kaiti SC" panose="02010600040101010101" pitchFamily="2" charset="-122"/>
            </a:endParaRPr>
          </a:p>
          <a:p>
            <a:pPr marL="587502" indent="-457200">
              <a:buFont typeface="Arial" panose="020B0604020202020204" pitchFamily="34" charset="0"/>
              <a:buChar char="•"/>
            </a:pPr>
            <a:r>
              <a:rPr lang="en-US" altLang="zh-TW" b="1" dirty="0">
                <a:latin typeface="Kaiti SC" panose="02010600040101010101" pitchFamily="2" charset="-122"/>
                <a:ea typeface="Kaiti SC" panose="02010600040101010101" pitchFamily="2" charset="-122"/>
              </a:rPr>
              <a:t>Is. 6:1</a:t>
            </a:r>
            <a:r>
              <a:rPr lang="en-US" altLang="zh-TW" dirty="0">
                <a:latin typeface="Kaiti SC" panose="02010600040101010101" pitchFamily="2" charset="-122"/>
                <a:ea typeface="Kaiti SC" panose="02010600040101010101" pitchFamily="2" charset="-122"/>
              </a:rPr>
              <a:t>   </a:t>
            </a:r>
            <a:r>
              <a:rPr lang="zh-TW" altLang="en-US" dirty="0">
                <a:latin typeface="Kaiti SC" panose="02010600040101010101" pitchFamily="2" charset="-122"/>
                <a:ea typeface="Kaiti SC" panose="02010600040101010101" pitchFamily="2" charset="-122"/>
              </a:rPr>
              <a:t>當烏西雅王崩的那年，我見主坐在高高的寶座上。他的衣裳垂下，遮滿聖殿。 </a:t>
            </a:r>
            <a:r>
              <a:rPr lang="en-US" altLang="zh-TW" b="1" baseline="30000" dirty="0">
                <a:latin typeface="Kaiti SC" panose="02010600040101010101" pitchFamily="2" charset="-122"/>
                <a:ea typeface="Kaiti SC" panose="02010600040101010101" pitchFamily="2" charset="-122"/>
              </a:rPr>
              <a:t>2</a:t>
            </a:r>
            <a:r>
              <a:rPr lang="zh-TW" altLang="en-US" dirty="0">
                <a:latin typeface="Kaiti SC" panose="02010600040101010101" pitchFamily="2" charset="-122"/>
                <a:ea typeface="Kaiti SC" panose="02010600040101010101" pitchFamily="2" charset="-122"/>
              </a:rPr>
              <a:t> 其上有撒拉弗侍立，各有六個翅膀：用兩個翅膀遮臉，兩個翅膀遮腳，兩個翅膀飛翔； </a:t>
            </a:r>
            <a:r>
              <a:rPr lang="en-US" altLang="zh-TW" b="1" baseline="30000" dirty="0">
                <a:latin typeface="Kaiti SC" panose="02010600040101010101" pitchFamily="2" charset="-122"/>
                <a:ea typeface="Kaiti SC" panose="02010600040101010101" pitchFamily="2" charset="-122"/>
              </a:rPr>
              <a:t>3</a:t>
            </a:r>
            <a:r>
              <a:rPr lang="zh-TW" altLang="en-US" dirty="0">
                <a:latin typeface="Kaiti SC" panose="02010600040101010101" pitchFamily="2" charset="-122"/>
                <a:ea typeface="Kaiti SC" panose="02010600040101010101" pitchFamily="2" charset="-122"/>
              </a:rPr>
              <a:t> 彼此呼喊說：聖哉！ 聖哉！ 聖哉！ 萬軍之耶和華；他的榮光充滿全地！</a:t>
            </a:r>
            <a:endParaRPr lang="en-US" altLang="zh-TW" dirty="0">
              <a:latin typeface="Kaiti SC" panose="02010600040101010101" pitchFamily="2" charset="-122"/>
              <a:ea typeface="Kaiti SC" panose="02010600040101010101" pitchFamily="2" charset="-122"/>
            </a:endParaRPr>
          </a:p>
          <a:p>
            <a:pPr marL="587502" indent="-457200">
              <a:buFont typeface="Arial" panose="020B0604020202020204" pitchFamily="34" charset="0"/>
              <a:buChar char="•"/>
            </a:pPr>
            <a:r>
              <a:rPr lang="en-US" altLang="zh-TW" b="1" i="0" dirty="0">
                <a:latin typeface="Kaiti SC" panose="02010600040101010101" pitchFamily="2" charset="-122"/>
                <a:ea typeface="Kaiti SC" panose="02010600040101010101" pitchFamily="2" charset="-122"/>
              </a:rPr>
              <a:t>Heb. 8:1-2</a:t>
            </a:r>
            <a:r>
              <a:rPr lang="en-US" altLang="zh-TW" i="0" dirty="0">
                <a:latin typeface="Kaiti SC" panose="02010600040101010101" pitchFamily="2" charset="-122"/>
                <a:ea typeface="Kaiti SC" panose="02010600040101010101" pitchFamily="2" charset="-122"/>
              </a:rPr>
              <a:t>   </a:t>
            </a:r>
            <a:r>
              <a:rPr lang="zh-TW" altLang="en-US" i="0" dirty="0">
                <a:latin typeface="Kaiti SC" panose="02010600040101010101" pitchFamily="2" charset="-122"/>
                <a:ea typeface="Kaiti SC" panose="02010600040101010101" pitchFamily="2" charset="-122"/>
              </a:rPr>
              <a:t>我們所講的事，其中第一要緊的，就是我們有這樣的大祭司，已經坐在天上至大者寶座的右邊， 在聖所，就是真帳幕裏，作執事；這帳幕是主所支的，不是人所支的。</a:t>
            </a:r>
            <a:endParaRPr lang="en-US" altLang="zh-TW" dirty="0">
              <a:latin typeface="Kaiti SC" panose="02010600040101010101" pitchFamily="2" charset="-122"/>
              <a:ea typeface="Kaiti SC" panose="02010600040101010101" pitchFamily="2" charset="-122"/>
            </a:endParaRPr>
          </a:p>
          <a:p>
            <a:pPr marL="587502" indent="-457200">
              <a:buFont typeface="Arial" panose="020B0604020202020204" pitchFamily="34" charset="0"/>
              <a:buChar char="•"/>
            </a:pPr>
            <a:r>
              <a:rPr lang="en-US" altLang="zh-TW" b="1" i="0" dirty="0">
                <a:latin typeface="Kaiti SC" panose="02010600040101010101" pitchFamily="2" charset="-122"/>
                <a:ea typeface="Kaiti SC" panose="02010600040101010101" pitchFamily="2" charset="-122"/>
              </a:rPr>
              <a:t>Heb. 8:5</a:t>
            </a:r>
            <a:r>
              <a:rPr lang="en-US" altLang="zh-TW" i="0" dirty="0">
                <a:latin typeface="Kaiti SC" panose="02010600040101010101" pitchFamily="2" charset="-122"/>
                <a:ea typeface="Kaiti SC" panose="02010600040101010101" pitchFamily="2" charset="-122"/>
              </a:rPr>
              <a:t> </a:t>
            </a:r>
            <a:r>
              <a:rPr lang="zh-TW" altLang="en-US" i="0" dirty="0">
                <a:latin typeface="Kaiti SC" panose="02010600040101010101" pitchFamily="2" charset="-122"/>
                <a:ea typeface="Kaiti SC" panose="02010600040101010101" pitchFamily="2" charset="-122"/>
              </a:rPr>
              <a:t>他們供奉的事本是天上事的形狀和影像，正如摩西將要造帳幕的時候，蒙上帝警戒他，說：「你要謹慎，作各樣的物件都要照著在山上指示你的樣式。」</a:t>
            </a:r>
            <a:endParaRPr lang="en-US" altLang="zh-TW" i="0" dirty="0">
              <a:latin typeface="Kaiti SC" panose="02010600040101010101" pitchFamily="2" charset="-122"/>
              <a:ea typeface="Kaiti SC" panose="02010600040101010101" pitchFamily="2" charset="-122"/>
            </a:endParaRPr>
          </a:p>
          <a:p>
            <a:pPr lvl="1">
              <a:buFont typeface="Arial" panose="020B0604020202020204" pitchFamily="34" charset="0"/>
              <a:buChar char="•"/>
            </a:pPr>
            <a:endParaRPr lang="en-US" altLang="zh-TW" dirty="0">
              <a:latin typeface="Kaiti SC" panose="02010600040101010101" pitchFamily="2" charset="-122"/>
              <a:ea typeface="Kaiti SC"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24690703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D6DE4EE-1AA0-7049-B5D4-402F1CDF1F3F}"/>
              </a:ext>
            </a:extLst>
          </p:cNvPr>
          <p:cNvSpPr>
            <a:spLocks noGrp="1"/>
          </p:cNvSpPr>
          <p:nvPr>
            <p:ph type="title"/>
          </p:nvPr>
        </p:nvSpPr>
        <p:spPr>
          <a:xfrm>
            <a:off x="1371600" y="685800"/>
            <a:ext cx="9601200" cy="735496"/>
          </a:xfrm>
        </p:spPr>
        <p:txBody>
          <a:bodyPr/>
          <a:lstStyle/>
          <a:p>
            <a:r>
              <a:rPr kumimoji="1" lang="zh-TW" altLang="en-US" dirty="0"/>
              <a:t>系統神學</a:t>
            </a:r>
          </a:p>
        </p:txBody>
      </p:sp>
      <p:sp>
        <p:nvSpPr>
          <p:cNvPr id="3" name="內容版面配置區 2">
            <a:extLst>
              <a:ext uri="{FF2B5EF4-FFF2-40B4-BE49-F238E27FC236}">
                <a16:creationId xmlns:a16="http://schemas.microsoft.com/office/drawing/2014/main" id="{3D1C29D1-03FD-FE48-9D1D-5E3179269FCB}"/>
              </a:ext>
            </a:extLst>
          </p:cNvPr>
          <p:cNvSpPr>
            <a:spLocks noGrp="1"/>
          </p:cNvSpPr>
          <p:nvPr>
            <p:ph idx="1"/>
          </p:nvPr>
        </p:nvSpPr>
        <p:spPr>
          <a:xfrm>
            <a:off x="984738" y="1421296"/>
            <a:ext cx="10972800" cy="5436703"/>
          </a:xfrm>
        </p:spPr>
        <p:txBody>
          <a:bodyPr>
            <a:normAutofit/>
          </a:bodyPr>
          <a:lstStyle/>
          <a:p>
            <a:pPr algn="r" rtl="1"/>
            <a:r>
              <a:rPr lang="he" altLang="zh-TW" dirty="0">
                <a:solidFill>
                  <a:srgbClr val="393939"/>
                </a:solidFill>
                <a:latin typeface="Times New Roman" panose="02020603050405020304" pitchFamily="18" charset="0"/>
                <a:cs typeface="Times New Roman" panose="02020603050405020304" pitchFamily="18" charset="0"/>
              </a:rPr>
              <a:t> בְּרֵאשִׁ֖ית </a:t>
            </a:r>
            <a:r>
              <a:rPr lang="he" altLang="zh-TW" u="sng" dirty="0">
                <a:solidFill>
                  <a:srgbClr val="393939"/>
                </a:solidFill>
                <a:latin typeface="Times New Roman" panose="02020603050405020304" pitchFamily="18" charset="0"/>
                <a:cs typeface="Times New Roman" panose="02020603050405020304" pitchFamily="18" charset="0"/>
              </a:rPr>
              <a:t>בָּרָ֣א</a:t>
            </a:r>
            <a:r>
              <a:rPr lang="he" altLang="zh-TW" dirty="0">
                <a:solidFill>
                  <a:srgbClr val="393939"/>
                </a:solidFill>
                <a:latin typeface="Times New Roman" panose="02020603050405020304" pitchFamily="18" charset="0"/>
                <a:cs typeface="Times New Roman" panose="02020603050405020304" pitchFamily="18" charset="0"/>
              </a:rPr>
              <a:t> </a:t>
            </a:r>
            <a:r>
              <a:rPr lang="he" altLang="zh-TW" dirty="0">
                <a:solidFill>
                  <a:srgbClr val="393939"/>
                </a:solidFill>
                <a:highlight>
                  <a:srgbClr val="FFFF00"/>
                </a:highlight>
                <a:latin typeface="Times New Roman" panose="02020603050405020304" pitchFamily="18" charset="0"/>
                <a:cs typeface="Times New Roman" panose="02020603050405020304" pitchFamily="18" charset="0"/>
              </a:rPr>
              <a:t>אֱלֹהִ֑ים</a:t>
            </a:r>
            <a:r>
              <a:rPr lang="he" altLang="zh-TW" dirty="0">
                <a:solidFill>
                  <a:srgbClr val="393939"/>
                </a:solidFill>
                <a:latin typeface="Times New Roman" panose="02020603050405020304" pitchFamily="18" charset="0"/>
                <a:cs typeface="Times New Roman" panose="02020603050405020304" pitchFamily="18" charset="0"/>
              </a:rPr>
              <a:t> אֵ֥ת הַשָּׁמַ֖יִם וְאֵ֥ת הָאָֽרֶץ׃</a:t>
            </a:r>
          </a:p>
          <a:p>
            <a:pPr algn="r" rtl="1"/>
            <a:r>
              <a:rPr lang="he" altLang="zh-TW" dirty="0">
                <a:solidFill>
                  <a:srgbClr val="393939"/>
                </a:solidFill>
                <a:latin typeface="Times New Roman" panose="02020603050405020304" pitchFamily="18" charset="0"/>
                <a:cs typeface="Times New Roman" panose="02020603050405020304" pitchFamily="18" charset="0"/>
              </a:rPr>
              <a:t>ו</a:t>
            </a:r>
            <a:r>
              <a:rPr lang="he" altLang="zh-TW" dirty="0">
                <a:solidFill>
                  <a:srgbClr val="393939"/>
                </a:solidFill>
                <a:highlight>
                  <a:srgbClr val="FFFF00"/>
                </a:highlight>
                <a:latin typeface="Times New Roman" panose="02020603050405020304" pitchFamily="18" charset="0"/>
                <a:cs typeface="Times New Roman" panose="02020603050405020304" pitchFamily="18" charset="0"/>
              </a:rPr>
              <a:t>ְהָאָ֗רֶץ </a:t>
            </a:r>
            <a:r>
              <a:rPr lang="he" altLang="zh-TW" u="sng" dirty="0">
                <a:solidFill>
                  <a:srgbClr val="393939"/>
                </a:solidFill>
                <a:latin typeface="Times New Roman" panose="02020603050405020304" pitchFamily="18" charset="0"/>
                <a:cs typeface="Times New Roman" panose="02020603050405020304" pitchFamily="18" charset="0"/>
              </a:rPr>
              <a:t>הָיְתָ֥ה </a:t>
            </a:r>
            <a:r>
              <a:rPr lang="he" altLang="zh-TW" dirty="0">
                <a:solidFill>
                  <a:srgbClr val="393939"/>
                </a:solidFill>
                <a:latin typeface="Times New Roman" panose="02020603050405020304" pitchFamily="18" charset="0"/>
                <a:cs typeface="Times New Roman" panose="02020603050405020304" pitchFamily="18" charset="0"/>
              </a:rPr>
              <a:t>תֹ֨הוּ֙ וָבֹ֔הוּ </a:t>
            </a:r>
            <a:r>
              <a:rPr lang="he" altLang="zh-TW" dirty="0">
                <a:solidFill>
                  <a:srgbClr val="393939"/>
                </a:solidFill>
                <a:highlight>
                  <a:srgbClr val="FFFF00"/>
                </a:highlight>
                <a:latin typeface="Times New Roman" panose="02020603050405020304" pitchFamily="18" charset="0"/>
                <a:cs typeface="Times New Roman" panose="02020603050405020304" pitchFamily="18" charset="0"/>
              </a:rPr>
              <a:t>וְחֹ֖שֶׁךְ </a:t>
            </a:r>
            <a:r>
              <a:rPr lang="he" altLang="zh-TW" dirty="0">
                <a:solidFill>
                  <a:srgbClr val="393939"/>
                </a:solidFill>
                <a:latin typeface="Times New Roman" panose="02020603050405020304" pitchFamily="18" charset="0"/>
                <a:cs typeface="Times New Roman" panose="02020603050405020304" pitchFamily="18" charset="0"/>
              </a:rPr>
              <a:t>עַל־פְּנֵ֣י תְה֑וֹם </a:t>
            </a:r>
            <a:r>
              <a:rPr lang="he" altLang="zh-TW" dirty="0">
                <a:solidFill>
                  <a:srgbClr val="393939"/>
                </a:solidFill>
                <a:highlight>
                  <a:srgbClr val="FFFF00"/>
                </a:highlight>
                <a:latin typeface="Times New Roman" panose="02020603050405020304" pitchFamily="18" charset="0"/>
                <a:cs typeface="Times New Roman" panose="02020603050405020304" pitchFamily="18" charset="0"/>
              </a:rPr>
              <a:t>וְר֣וּחַ</a:t>
            </a:r>
            <a:r>
              <a:rPr lang="he" altLang="zh-TW" dirty="0">
                <a:solidFill>
                  <a:srgbClr val="393939"/>
                </a:solidFill>
                <a:latin typeface="Times New Roman" panose="02020603050405020304" pitchFamily="18" charset="0"/>
                <a:cs typeface="Times New Roman" panose="02020603050405020304" pitchFamily="18" charset="0"/>
              </a:rPr>
              <a:t> אֱלֹהִ֔ים </a:t>
            </a:r>
            <a:r>
              <a:rPr lang="he" altLang="zh-TW" u="sng" dirty="0">
                <a:solidFill>
                  <a:srgbClr val="393939"/>
                </a:solidFill>
                <a:latin typeface="Times New Roman" panose="02020603050405020304" pitchFamily="18" charset="0"/>
                <a:cs typeface="Times New Roman" panose="02020603050405020304" pitchFamily="18" charset="0"/>
              </a:rPr>
              <a:t>מְרַחֶ֖פֶת</a:t>
            </a:r>
            <a:r>
              <a:rPr lang="he" altLang="zh-TW" dirty="0">
                <a:solidFill>
                  <a:srgbClr val="393939"/>
                </a:solidFill>
                <a:latin typeface="Times New Roman" panose="02020603050405020304" pitchFamily="18" charset="0"/>
                <a:cs typeface="Times New Roman" panose="02020603050405020304" pitchFamily="18" charset="0"/>
              </a:rPr>
              <a:t> עַל־פְּנֵ֥י הַמָּֽיִם׃</a:t>
            </a:r>
            <a:endParaRPr lang="en-US" altLang="zh-TW" dirty="0">
              <a:solidFill>
                <a:srgbClr val="393939"/>
              </a:solidFill>
              <a:latin typeface="Times New Roman" panose="02020603050405020304" pitchFamily="18" charset="0"/>
              <a:cs typeface="Times New Roman" panose="02020603050405020304" pitchFamily="18" charset="0"/>
            </a:endParaRPr>
          </a:p>
          <a:p>
            <a:pPr marL="0" indent="0">
              <a:buNone/>
            </a:pPr>
            <a:r>
              <a:rPr lang="zh-TW" altLang="en-US" dirty="0">
                <a:latin typeface="Kaiti SC" panose="02010600040101010101" pitchFamily="2" charset="-122"/>
                <a:ea typeface="Kaiti SC" panose="02010600040101010101" pitchFamily="2" charset="-122"/>
                <a:cs typeface="Times New Roman" panose="02020603050405020304" pitchFamily="18" charset="0"/>
              </a:rPr>
              <a:t>創造不是：</a:t>
            </a:r>
            <a:endParaRPr lang="en-US" altLang="zh-TW" dirty="0">
              <a:latin typeface="Kaiti SC" panose="02010600040101010101" pitchFamily="2" charset="-122"/>
              <a:ea typeface="Kaiti SC" panose="02010600040101010101" pitchFamily="2" charset="-122"/>
              <a:cs typeface="Times New Roman" panose="02020603050405020304" pitchFamily="18" charset="0"/>
            </a:endParaRPr>
          </a:p>
          <a:p>
            <a:pPr marL="1314450" lvl="2" indent="-457200"/>
            <a:r>
              <a:rPr lang="zh-TW" altLang="en-US" dirty="0">
                <a:latin typeface="Kaiti SC" panose="02010600040101010101" pitchFamily="2" charset="-122"/>
                <a:ea typeface="Kaiti SC" panose="02010600040101010101" pitchFamily="2" charset="-122"/>
                <a:cs typeface="Times New Roman" panose="02020603050405020304" pitchFamily="18" charset="0"/>
              </a:rPr>
              <a:t>改造</a:t>
            </a:r>
            <a:endParaRPr lang="en-US" altLang="zh-TW" dirty="0">
              <a:latin typeface="Kaiti SC" panose="02010600040101010101" pitchFamily="2" charset="-122"/>
              <a:ea typeface="Kaiti SC" panose="02010600040101010101" pitchFamily="2" charset="-122"/>
              <a:cs typeface="Times New Roman" panose="02020603050405020304" pitchFamily="18" charset="0"/>
            </a:endParaRPr>
          </a:p>
          <a:p>
            <a:pPr marL="1314450" lvl="2" indent="-457200"/>
            <a:r>
              <a:rPr lang="zh-TW" altLang="en-US" dirty="0">
                <a:latin typeface="Kaiti SC" panose="02010600040101010101" pitchFamily="2" charset="-122"/>
                <a:ea typeface="Kaiti SC" panose="02010600040101010101" pitchFamily="2" charset="-122"/>
                <a:cs typeface="Times New Roman" panose="02020603050405020304" pitchFamily="18" charset="0"/>
              </a:rPr>
              <a:t>再造</a:t>
            </a:r>
            <a:endParaRPr lang="en-US" altLang="zh-TW" dirty="0">
              <a:latin typeface="Kaiti SC" panose="02010600040101010101" pitchFamily="2" charset="-122"/>
              <a:ea typeface="Kaiti SC" panose="02010600040101010101" pitchFamily="2" charset="-122"/>
              <a:cs typeface="Times New Roman" panose="02020603050405020304" pitchFamily="18" charset="0"/>
            </a:endParaRPr>
          </a:p>
          <a:p>
            <a:pPr marL="1314450" lvl="2" indent="-457200"/>
            <a:r>
              <a:rPr lang="zh-TW" altLang="en-US" dirty="0">
                <a:latin typeface="Kaiti SC" panose="02010600040101010101" pitchFamily="2" charset="-122"/>
                <a:ea typeface="Kaiti SC" panose="02010600040101010101" pitchFamily="2" charset="-122"/>
                <a:cs typeface="Times New Roman" panose="02020603050405020304" pitchFamily="18" charset="0"/>
              </a:rPr>
              <a:t>第一次救贖</a:t>
            </a:r>
            <a:endParaRPr lang="en-US" altLang="zh-TW" dirty="0">
              <a:latin typeface="Kaiti SC" panose="02010600040101010101" pitchFamily="2" charset="-122"/>
              <a:ea typeface="Kaiti SC" panose="02010600040101010101" pitchFamily="2" charset="-122"/>
              <a:cs typeface="Times New Roman" panose="02020603050405020304" pitchFamily="18" charset="0"/>
            </a:endParaRPr>
          </a:p>
          <a:p>
            <a:pPr marL="0" indent="0">
              <a:buNone/>
            </a:pPr>
            <a:r>
              <a:rPr lang="zh-TW" altLang="en-US" dirty="0">
                <a:latin typeface="Kaiti SC" panose="02010600040101010101" pitchFamily="2" charset="-122"/>
                <a:ea typeface="Kaiti SC" panose="02010600040101010101" pitchFamily="2" charset="-122"/>
                <a:cs typeface="Times New Roman" panose="02020603050405020304" pitchFamily="18" charset="0"/>
              </a:rPr>
              <a:t>創造是</a:t>
            </a:r>
            <a:r>
              <a:rPr lang="en-US" altLang="zh-TW" dirty="0">
                <a:latin typeface="Kaiti SC" panose="02010600040101010101" pitchFamily="2" charset="-122"/>
                <a:ea typeface="Kaiti SC" panose="02010600040101010101" pitchFamily="2" charset="-122"/>
                <a:cs typeface="Times New Roman" panose="02020603050405020304" pitchFamily="18" charset="0"/>
              </a:rPr>
              <a:t>:</a:t>
            </a:r>
          </a:p>
          <a:p>
            <a:pPr marL="1314450" lvl="2" indent="-457200"/>
            <a:r>
              <a:rPr lang="zh-TW" altLang="en-US" dirty="0">
                <a:latin typeface="Kaiti SC" panose="02010600040101010101" pitchFamily="2" charset="-122"/>
                <a:ea typeface="Kaiti SC" panose="02010600040101010101" pitchFamily="2" charset="-122"/>
                <a:cs typeface="Times New Roman" panose="02020603050405020304" pitchFamily="18" charset="0"/>
              </a:rPr>
              <a:t>宇宙絕對的起點</a:t>
            </a:r>
            <a:endParaRPr lang="en-US" altLang="zh-TW" dirty="0">
              <a:latin typeface="Kaiti SC" panose="02010600040101010101" pitchFamily="2" charset="-122"/>
              <a:ea typeface="Kaiti SC" panose="02010600040101010101" pitchFamily="2" charset="-122"/>
              <a:cs typeface="Times New Roman" panose="02020603050405020304" pitchFamily="18" charset="0"/>
            </a:endParaRPr>
          </a:p>
          <a:p>
            <a:pPr marL="1314450" lvl="2" indent="-457200"/>
            <a:r>
              <a:rPr lang="zh-TW" altLang="en-US" dirty="0">
                <a:latin typeface="Kaiti SC" panose="02010600040101010101" pitchFamily="2" charset="-122"/>
                <a:ea typeface="Kaiti SC" panose="02010600040101010101" pitchFamily="2" charset="-122"/>
                <a:cs typeface="Times New Roman" panose="02020603050405020304" pitchFamily="18" charset="0"/>
              </a:rPr>
              <a:t>原型</a:t>
            </a:r>
            <a:r>
              <a:rPr lang="en-US" altLang="zh-TW" dirty="0">
                <a:latin typeface="Kaiti SC" panose="02010600040101010101" pitchFamily="2" charset="-122"/>
                <a:ea typeface="Kaiti SC" panose="02010600040101010101" pitchFamily="2" charset="-122"/>
                <a:cs typeface="Times New Roman" panose="02020603050405020304" pitchFamily="18" charset="0"/>
              </a:rPr>
              <a:t>(Archetype) </a:t>
            </a:r>
            <a:r>
              <a:rPr lang="zh-TW" altLang="en-US" dirty="0">
                <a:latin typeface="Kaiti SC" panose="02010600040101010101" pitchFamily="2" charset="-122"/>
                <a:ea typeface="Kaiti SC" panose="02010600040101010101" pitchFamily="2" charset="-122"/>
                <a:cs typeface="Times New Roman" panose="02020603050405020304" pitchFamily="18" charset="0"/>
              </a:rPr>
              <a:t>和 副本</a:t>
            </a:r>
            <a:r>
              <a:rPr lang="en-US" altLang="zh-TW" dirty="0">
                <a:latin typeface="Kaiti SC" panose="02010600040101010101" pitchFamily="2" charset="-122"/>
                <a:ea typeface="Kaiti SC" panose="02010600040101010101" pitchFamily="2" charset="-122"/>
                <a:cs typeface="Times New Roman" panose="02020603050405020304" pitchFamily="18" charset="0"/>
              </a:rPr>
              <a:t>(ectype) </a:t>
            </a:r>
          </a:p>
          <a:p>
            <a:pPr marL="1314450" lvl="2" indent="-457200"/>
            <a:r>
              <a:rPr lang="zh-TW" altLang="en-US" dirty="0">
                <a:latin typeface="Kaiti SC" panose="02010600040101010101" pitchFamily="2" charset="-122"/>
                <a:ea typeface="Kaiti SC" panose="02010600040101010101" pitchFamily="2" charset="-122"/>
                <a:cs typeface="Times New Roman" panose="02020603050405020304" pitchFamily="18" charset="0"/>
              </a:rPr>
              <a:t>創造</a:t>
            </a:r>
            <a:r>
              <a:rPr lang="en-US" altLang="zh-TW" dirty="0">
                <a:latin typeface="Kaiti SC" panose="02010600040101010101" pitchFamily="2" charset="-122"/>
                <a:ea typeface="Kaiti SC" panose="02010600040101010101" pitchFamily="2" charset="-122"/>
                <a:cs typeface="Times New Roman" panose="02020603050405020304" pitchFamily="18" charset="0"/>
              </a:rPr>
              <a:t>-</a:t>
            </a:r>
            <a:r>
              <a:rPr lang="zh-TW" altLang="en-US" dirty="0">
                <a:latin typeface="Kaiti SC" panose="02010600040101010101" pitchFamily="2" charset="-122"/>
                <a:ea typeface="Kaiti SC" panose="02010600040101010101" pitchFamily="2" charset="-122"/>
                <a:cs typeface="Times New Roman" panose="02020603050405020304" pitchFamily="18" charset="0"/>
              </a:rPr>
              <a:t>成全與天上的原型：類比關係</a:t>
            </a:r>
            <a:r>
              <a:rPr lang="en-US" altLang="zh-TW" dirty="0">
                <a:latin typeface="Kaiti SC" panose="02010600040101010101" pitchFamily="2" charset="-122"/>
                <a:ea typeface="Kaiti SC" panose="02010600040101010101" pitchFamily="2" charset="-122"/>
                <a:cs typeface="Times New Roman" panose="02020603050405020304" pitchFamily="18" charset="0"/>
              </a:rPr>
              <a:t>	</a:t>
            </a:r>
          </a:p>
        </p:txBody>
      </p:sp>
    </p:spTree>
    <p:extLst>
      <p:ext uri="{BB962C8B-B14F-4D97-AF65-F5344CB8AC3E}">
        <p14:creationId xmlns:p14="http://schemas.microsoft.com/office/powerpoint/2010/main" val="2205886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D6DE4EE-1AA0-7049-B5D4-402F1CDF1F3F}"/>
              </a:ext>
            </a:extLst>
          </p:cNvPr>
          <p:cNvSpPr>
            <a:spLocks noGrp="1"/>
          </p:cNvSpPr>
          <p:nvPr>
            <p:ph type="title"/>
          </p:nvPr>
        </p:nvSpPr>
        <p:spPr>
          <a:xfrm>
            <a:off x="1371600" y="685800"/>
            <a:ext cx="9601200" cy="735496"/>
          </a:xfrm>
        </p:spPr>
        <p:txBody>
          <a:bodyPr>
            <a:normAutofit fontScale="90000"/>
          </a:bodyPr>
          <a:lstStyle/>
          <a:p>
            <a:r>
              <a:rPr kumimoji="1" lang="zh-TW" altLang="en-US" dirty="0"/>
              <a:t>聖靈在創造與再創造（</a:t>
            </a:r>
            <a:r>
              <a:rPr kumimoji="1" lang="en-US" altLang="zh-TW" dirty="0"/>
              <a:t>recreation</a:t>
            </a:r>
            <a:r>
              <a:rPr kumimoji="1" lang="zh-TW" altLang="en-US" dirty="0"/>
              <a:t>）之中的工作</a:t>
            </a:r>
            <a:br>
              <a:rPr kumimoji="1" lang="en-US" altLang="zh-TW" dirty="0"/>
            </a:br>
            <a:endParaRPr kumimoji="1" lang="zh-TW" altLang="en-US" dirty="0"/>
          </a:p>
        </p:txBody>
      </p:sp>
      <p:sp>
        <p:nvSpPr>
          <p:cNvPr id="3" name="內容版面配置區 2">
            <a:extLst>
              <a:ext uri="{FF2B5EF4-FFF2-40B4-BE49-F238E27FC236}">
                <a16:creationId xmlns:a16="http://schemas.microsoft.com/office/drawing/2014/main" id="{3D1C29D1-03FD-FE48-9D1D-5E3179269FCB}"/>
              </a:ext>
            </a:extLst>
          </p:cNvPr>
          <p:cNvSpPr>
            <a:spLocks noGrp="1"/>
          </p:cNvSpPr>
          <p:nvPr>
            <p:ph idx="1"/>
          </p:nvPr>
        </p:nvSpPr>
        <p:spPr>
          <a:xfrm>
            <a:off x="984738" y="1854926"/>
            <a:ext cx="10972800" cy="4804290"/>
          </a:xfrm>
        </p:spPr>
        <p:txBody>
          <a:bodyPr>
            <a:normAutofit fontScale="92500" lnSpcReduction="20000"/>
          </a:bodyPr>
          <a:lstStyle/>
          <a:p>
            <a:pPr algn="r" rtl="1"/>
            <a:r>
              <a:rPr lang="he" altLang="zh-TW" dirty="0">
                <a:solidFill>
                  <a:srgbClr val="393939"/>
                </a:solidFill>
                <a:latin typeface="Times New Roman" panose="02020603050405020304" pitchFamily="18" charset="0"/>
                <a:cs typeface="Times New Roman" panose="02020603050405020304" pitchFamily="18" charset="0"/>
              </a:rPr>
              <a:t> בְּרֵאשִׁ֖ית בָּרָ֣א אֱלֹהִ֑ים אֵ֥ת הַשָּׁמַ֖יִם וְאֵ֥ת הָאָֽרֶץ׃</a:t>
            </a:r>
          </a:p>
          <a:p>
            <a:pPr algn="r" rtl="1"/>
            <a:r>
              <a:rPr lang="he" altLang="zh-TW" dirty="0">
                <a:solidFill>
                  <a:srgbClr val="393939"/>
                </a:solidFill>
                <a:latin typeface="Times New Roman" panose="02020603050405020304" pitchFamily="18" charset="0"/>
                <a:cs typeface="Times New Roman" panose="02020603050405020304" pitchFamily="18" charset="0"/>
              </a:rPr>
              <a:t>וְהָאָ֗רֶץ הָיְתָ֥ה תֹ֨הוּ֙ וָבֹ֔הוּ וְחֹ֖שֶׁךְ עַל־פְּנֵ֣י תְה֑וֹם </a:t>
            </a:r>
            <a:r>
              <a:rPr lang="he" altLang="zh-TW" dirty="0">
                <a:solidFill>
                  <a:srgbClr val="393939"/>
                </a:solidFill>
                <a:highlight>
                  <a:srgbClr val="FFFF00"/>
                </a:highlight>
                <a:latin typeface="Times New Roman" panose="02020603050405020304" pitchFamily="18" charset="0"/>
                <a:cs typeface="Times New Roman" panose="02020603050405020304" pitchFamily="18" charset="0"/>
              </a:rPr>
              <a:t>וְר֣וּחַ </a:t>
            </a:r>
            <a:r>
              <a:rPr lang="he" altLang="zh-TW" dirty="0">
                <a:solidFill>
                  <a:srgbClr val="393939"/>
                </a:solidFill>
                <a:latin typeface="Times New Roman" panose="02020603050405020304" pitchFamily="18" charset="0"/>
                <a:cs typeface="Times New Roman" panose="02020603050405020304" pitchFamily="18" charset="0"/>
              </a:rPr>
              <a:t>אֱלֹהִ֔ים </a:t>
            </a:r>
            <a:r>
              <a:rPr lang="he" altLang="zh-TW" u="sng" dirty="0">
                <a:solidFill>
                  <a:srgbClr val="FF0000"/>
                </a:solidFill>
                <a:latin typeface="Times New Roman" panose="02020603050405020304" pitchFamily="18" charset="0"/>
                <a:cs typeface="Times New Roman" panose="02020603050405020304" pitchFamily="18" charset="0"/>
              </a:rPr>
              <a:t>מְרַחֶ֖פֶת </a:t>
            </a:r>
            <a:r>
              <a:rPr lang="he" altLang="zh-TW" dirty="0">
                <a:solidFill>
                  <a:srgbClr val="393939"/>
                </a:solidFill>
                <a:latin typeface="Times New Roman" panose="02020603050405020304" pitchFamily="18" charset="0"/>
                <a:cs typeface="Times New Roman" panose="02020603050405020304" pitchFamily="18" charset="0"/>
              </a:rPr>
              <a:t>עַל־פְּנֵ֥י הַמָּֽיִם׃</a:t>
            </a:r>
            <a:endParaRPr lang="en-US" altLang="zh-TW" dirty="0">
              <a:solidFill>
                <a:srgbClr val="393939"/>
              </a:solidFill>
              <a:latin typeface="Times New Roman" panose="02020603050405020304" pitchFamily="18" charset="0"/>
              <a:cs typeface="Times New Roman" panose="02020603050405020304" pitchFamily="18" charset="0"/>
            </a:endParaRPr>
          </a:p>
          <a:p>
            <a:pPr algn="r" rtl="1"/>
            <a:endParaRPr lang="en-US" altLang="zh-TW" dirty="0">
              <a:solidFill>
                <a:srgbClr val="393939"/>
              </a:solidFill>
              <a:latin typeface="Times New Roman" panose="02020603050405020304" pitchFamily="18" charset="0"/>
              <a:cs typeface="Times New Roman" panose="02020603050405020304" pitchFamily="18" charset="0"/>
            </a:endParaRPr>
          </a:p>
          <a:p>
            <a:pPr marL="0" indent="0">
              <a:buNone/>
            </a:pPr>
            <a:r>
              <a:rPr lang="zh-TW" altLang="en-US" dirty="0">
                <a:latin typeface="Kaiti SC" panose="02010600040101010101" pitchFamily="2" charset="-122"/>
                <a:ea typeface="Kaiti SC" panose="02010600040101010101" pitchFamily="2" charset="-122"/>
                <a:cs typeface="Times New Roman" panose="02020603050405020304" pitchFamily="18" charset="0"/>
              </a:rPr>
              <a:t>神的靈運行在水面上：</a:t>
            </a:r>
            <a:r>
              <a:rPr lang="he" altLang="zh-TW" b="1" dirty="0">
                <a:latin typeface="Times New Roman" panose="02020603050405020304" pitchFamily="18" charset="0"/>
                <a:ea typeface="Kaiti SC" panose="02010600040101010101" pitchFamily="2" charset="-122"/>
                <a:cs typeface="Times New Roman" panose="02020603050405020304" pitchFamily="18" charset="0"/>
              </a:rPr>
              <a:t>רָחַף</a:t>
            </a:r>
            <a:endParaRPr lang="en-US" altLang="zh-TW" b="1" dirty="0">
              <a:latin typeface="Times New Roman" panose="02020603050405020304" pitchFamily="18" charset="0"/>
              <a:ea typeface="Kaiti SC" panose="02010600040101010101" pitchFamily="2" charset="-122"/>
              <a:cs typeface="Times New Roman" panose="02020603050405020304" pitchFamily="18" charset="0"/>
            </a:endParaRPr>
          </a:p>
          <a:p>
            <a:pPr lvl="1"/>
            <a:r>
              <a:rPr lang="zh-TW" altLang="en-US" b="1" i="0" dirty="0">
                <a:latin typeface="Kaiti SC" panose="02010600040101010101" pitchFamily="2" charset="-122"/>
                <a:ea typeface="Kaiti SC" panose="02010600040101010101" pitchFamily="2" charset="-122"/>
              </a:rPr>
              <a:t>申</a:t>
            </a:r>
            <a:r>
              <a:rPr lang="en-US" altLang="zh-TW" b="1" i="0" dirty="0">
                <a:latin typeface="Kaiti SC" panose="02010600040101010101" pitchFamily="2" charset="-122"/>
                <a:ea typeface="Kaiti SC" panose="02010600040101010101" pitchFamily="2" charset="-122"/>
              </a:rPr>
              <a:t>32:10</a:t>
            </a:r>
            <a:r>
              <a:rPr lang="zh-TW" altLang="en-US" b="1" i="0" dirty="0">
                <a:latin typeface="Kaiti SC" panose="02010600040101010101" pitchFamily="2" charset="-122"/>
                <a:ea typeface="Kaiti SC" panose="02010600040101010101" pitchFamily="2" charset="-122"/>
              </a:rPr>
              <a:t> </a:t>
            </a:r>
            <a:r>
              <a:rPr lang="zh-TW" altLang="en-US" i="0" dirty="0">
                <a:latin typeface="Kaiti SC" panose="02010600040101010101" pitchFamily="2" charset="-122"/>
                <a:ea typeface="Kaiti SC" panose="02010600040101010101" pitchFamily="2" charset="-122"/>
              </a:rPr>
              <a:t> 耶和华遇见他在旷野</a:t>
            </a:r>
            <a:r>
              <a:rPr lang="en-US" altLang="zh-TW" i="0" dirty="0">
                <a:latin typeface="Kaiti SC" panose="02010600040101010101" pitchFamily="2" charset="-122"/>
                <a:ea typeface="Kaiti SC" panose="02010600040101010101" pitchFamily="2" charset="-122"/>
              </a:rPr>
              <a:t>―</a:t>
            </a:r>
            <a:r>
              <a:rPr lang="zh-TW" altLang="en-US" i="0" dirty="0">
                <a:latin typeface="Kaiti SC" panose="02010600040101010101" pitchFamily="2" charset="-122"/>
                <a:ea typeface="Kaiti SC" panose="02010600040101010101" pitchFamily="2" charset="-122"/>
              </a:rPr>
              <a:t>荒凉野兽吼叫之地，就环绕他，看顾他，保护他，如同保护眼中的瞳人。</a:t>
            </a:r>
            <a:endParaRPr lang="en-US" altLang="zh-TW" i="0" dirty="0">
              <a:latin typeface="Kaiti SC" panose="02010600040101010101" pitchFamily="2" charset="-122"/>
              <a:ea typeface="Kaiti SC" panose="02010600040101010101" pitchFamily="2" charset="-122"/>
            </a:endParaRPr>
          </a:p>
          <a:p>
            <a:pPr lvl="2"/>
            <a:r>
              <a:rPr lang="en-US" altLang="zh-TW" dirty="0"/>
              <a:t>He found him in a desert land, and in the howling waste of the wilderness; he encircled him, he cared for him, he kept him as the apple of his eye.</a:t>
            </a:r>
            <a:endParaRPr lang="en-US" altLang="zh-TW" i="0" dirty="0">
              <a:latin typeface="Kaiti SC" panose="02010600040101010101" pitchFamily="2" charset="-122"/>
              <a:ea typeface="Kaiti SC" panose="02010600040101010101" pitchFamily="2" charset="-122"/>
            </a:endParaRPr>
          </a:p>
          <a:p>
            <a:pPr lvl="2"/>
            <a:r>
              <a:rPr lang="en-US" altLang="zh-TW" dirty="0">
                <a:latin typeface="Kaiti SC" panose="02010600040101010101" pitchFamily="2" charset="-122"/>
                <a:ea typeface="Kaiti SC" panose="02010600040101010101" pitchFamily="2" charset="-122"/>
              </a:rPr>
              <a:t>v11</a:t>
            </a:r>
            <a:r>
              <a:rPr lang="zh-TW" altLang="en-US" dirty="0">
                <a:latin typeface="Kaiti SC" panose="02010600040101010101" pitchFamily="2" charset="-122"/>
                <a:ea typeface="Kaiti SC" panose="02010600040101010101" pitchFamily="2" charset="-122"/>
              </a:rPr>
              <a:t> </a:t>
            </a:r>
            <a:r>
              <a:rPr lang="zh-TW" altLang="en-US" i="0" dirty="0">
                <a:latin typeface="Kaiti SC" panose="02010600040101010101" pitchFamily="2" charset="-122"/>
                <a:ea typeface="Kaiti SC" panose="02010600040101010101" pitchFamily="2" charset="-122"/>
              </a:rPr>
              <a:t>又如鷹攪動巢窩，在雛鷹以上兩翅</a:t>
            </a:r>
            <a:r>
              <a:rPr lang="zh-TW" altLang="en-US" i="0" u="sng" dirty="0">
                <a:solidFill>
                  <a:srgbClr val="FF0000"/>
                </a:solidFill>
                <a:latin typeface="Kaiti SC" panose="02010600040101010101" pitchFamily="2" charset="-122"/>
                <a:ea typeface="Kaiti SC" panose="02010600040101010101" pitchFamily="2" charset="-122"/>
              </a:rPr>
              <a:t>搧展</a:t>
            </a:r>
            <a:r>
              <a:rPr lang="en-US" altLang="zh-TW" i="0" u="sng" dirty="0">
                <a:solidFill>
                  <a:srgbClr val="FF0000"/>
                </a:solidFill>
                <a:latin typeface="Kaiti SC" panose="02010600040101010101" pitchFamily="2" charset="-122"/>
                <a:ea typeface="Kaiti SC" panose="02010600040101010101" pitchFamily="2" charset="-122"/>
              </a:rPr>
              <a:t> (</a:t>
            </a:r>
            <a:r>
              <a:rPr lang="en-US" altLang="zh-TW" dirty="0"/>
              <a:t>flutters over its young), </a:t>
            </a:r>
            <a:r>
              <a:rPr lang="zh-TW" altLang="en-US" i="0" dirty="0">
                <a:latin typeface="Kaiti SC" panose="02010600040101010101" pitchFamily="2" charset="-122"/>
                <a:ea typeface="Kaiti SC" panose="02010600040101010101" pitchFamily="2" charset="-122"/>
              </a:rPr>
              <a:t>接取雛鷹，背在兩翼之上。</a:t>
            </a:r>
            <a:endParaRPr lang="en-US" altLang="zh-TW" i="0" dirty="0">
              <a:latin typeface="Kaiti SC" panose="02010600040101010101" pitchFamily="2" charset="-122"/>
              <a:ea typeface="Kaiti SC" panose="02010600040101010101" pitchFamily="2" charset="-122"/>
            </a:endParaRPr>
          </a:p>
          <a:p>
            <a:pPr lvl="1"/>
            <a:r>
              <a:rPr lang="zh-TW" altLang="en-US" i="0" dirty="0">
                <a:latin typeface="Kaiti SC" panose="02010600040101010101" pitchFamily="2" charset="-122"/>
                <a:ea typeface="Kaiti SC" panose="02010600040101010101" pitchFamily="2" charset="-122"/>
              </a:rPr>
              <a:t>路</a:t>
            </a:r>
            <a:r>
              <a:rPr lang="en-US" altLang="zh-TW" i="0" dirty="0">
                <a:latin typeface="Kaiti SC" panose="02010600040101010101" pitchFamily="2" charset="-122"/>
                <a:ea typeface="Kaiti SC" panose="02010600040101010101" pitchFamily="2" charset="-122"/>
              </a:rPr>
              <a:t>1:34-35</a:t>
            </a:r>
            <a:r>
              <a:rPr lang="zh-TW" altLang="en-US" i="0" dirty="0">
                <a:latin typeface="Kaiti SC" panose="02010600040101010101" pitchFamily="2" charset="-122"/>
                <a:ea typeface="Kaiti SC" panose="02010600040101010101" pitchFamily="2" charset="-122"/>
              </a:rPr>
              <a:t> </a:t>
            </a:r>
            <a:r>
              <a:rPr lang="zh-TW" altLang="en-US" dirty="0"/>
              <a:t> </a:t>
            </a:r>
            <a:r>
              <a:rPr lang="zh-TW" altLang="en-US" i="0" dirty="0">
                <a:latin typeface="Kaiti SC" panose="02010600040101010101" pitchFamily="2" charset="-122"/>
                <a:ea typeface="Kaiti SC" panose="02010600040101010101" pitchFamily="2" charset="-122"/>
              </a:rPr>
              <a:t>馬利亞對天使說：「我沒有出嫁，怎麼有這事呢？」 </a:t>
            </a:r>
            <a:r>
              <a:rPr lang="en-US" altLang="zh-TW" b="1" i="0" baseline="30000" dirty="0">
                <a:latin typeface="Kaiti SC" panose="02010600040101010101" pitchFamily="2" charset="-122"/>
                <a:ea typeface="Kaiti SC" panose="02010600040101010101" pitchFamily="2" charset="-122"/>
              </a:rPr>
              <a:t>35</a:t>
            </a:r>
            <a:r>
              <a:rPr lang="zh-TW" altLang="en-US" i="0" dirty="0">
                <a:latin typeface="Kaiti SC" panose="02010600040101010101" pitchFamily="2" charset="-122"/>
                <a:ea typeface="Kaiti SC" panose="02010600040101010101" pitchFamily="2" charset="-122"/>
              </a:rPr>
              <a:t> 天使回答說：「聖靈要臨到你身上，至高者的能力要</a:t>
            </a:r>
            <a:r>
              <a:rPr lang="zh-TW" altLang="en-US" i="0" u="sng" dirty="0">
                <a:solidFill>
                  <a:srgbClr val="FF0000"/>
                </a:solidFill>
                <a:latin typeface="Kaiti SC" panose="02010600040101010101" pitchFamily="2" charset="-122"/>
                <a:ea typeface="Kaiti SC" panose="02010600040101010101" pitchFamily="2" charset="-122"/>
              </a:rPr>
              <a:t>蔭庇</a:t>
            </a:r>
            <a:r>
              <a:rPr lang="zh-TW" altLang="en-US" i="0" dirty="0">
                <a:latin typeface="Kaiti SC" panose="02010600040101010101" pitchFamily="2" charset="-122"/>
                <a:ea typeface="Kaiti SC" panose="02010600040101010101" pitchFamily="2" charset="-122"/>
              </a:rPr>
              <a:t>你，因此所要生的聖者必稱為上帝的兒子</a:t>
            </a:r>
            <a:endParaRPr lang="en-US" altLang="zh-TW" i="0" dirty="0">
              <a:latin typeface="Kaiti SC" panose="02010600040101010101" pitchFamily="2" charset="-122"/>
              <a:ea typeface="Kaiti SC" panose="02010600040101010101" pitchFamily="2" charset="-122"/>
            </a:endParaRPr>
          </a:p>
          <a:p>
            <a:pPr lvl="1"/>
            <a:r>
              <a:rPr lang="zh-TW" altLang="en-US" i="0" dirty="0">
                <a:latin typeface="Kaiti SC" panose="02010600040101010101" pitchFamily="2" charset="-122"/>
                <a:ea typeface="Kaiti SC" panose="02010600040101010101" pitchFamily="2" charset="-122"/>
              </a:rPr>
              <a:t>創造與救贖的聯繫：聖靈的工作</a:t>
            </a:r>
            <a:endParaRPr lang="en-US" altLang="zh-TW" i="0" dirty="0">
              <a:latin typeface="Kaiti SC" panose="02010600040101010101" pitchFamily="2" charset="-122"/>
              <a:ea typeface="Kaiti SC" panose="02010600040101010101" pitchFamily="2" charset="-122"/>
            </a:endParaRPr>
          </a:p>
          <a:p>
            <a:pPr lvl="1"/>
            <a:endParaRPr lang="zh-TW" altLang="en-US" dirty="0"/>
          </a:p>
          <a:p>
            <a:pPr marL="857250" lvl="1" indent="-457200">
              <a:buFont typeface="Arial" panose="020B0604020202020204" pitchFamily="34" charset="0"/>
              <a:buChar char="•"/>
            </a:pPr>
            <a:endParaRPr lang="he" altLang="zh-TW" dirty="0"/>
          </a:p>
          <a:p>
            <a:pPr marL="0" indent="0">
              <a:buNone/>
            </a:pPr>
            <a:endParaRPr lang="en-US" altLang="zh-TW" dirty="0">
              <a:latin typeface="Kaiti SC" panose="02010600040101010101" pitchFamily="2" charset="-122"/>
              <a:ea typeface="Kaiti SC" panose="02010600040101010101" pitchFamily="2" charset="-122"/>
              <a:cs typeface="Times New Roman" panose="02020603050405020304" pitchFamily="18" charset="0"/>
            </a:endParaRPr>
          </a:p>
          <a:p>
            <a:pPr marL="0" indent="0">
              <a:buNone/>
            </a:pPr>
            <a:endParaRPr lang="en-US" altLang="zh-TW" dirty="0">
              <a:latin typeface="Kaiti SC" panose="02010600040101010101" pitchFamily="2" charset="-122"/>
              <a:ea typeface="Kaiti SC" panose="02010600040101010101" pitchFamily="2" charset="-122"/>
              <a:cs typeface="Times New Roman" panose="02020603050405020304" pitchFamily="18" charset="0"/>
            </a:endParaRPr>
          </a:p>
          <a:p>
            <a:pPr marL="0" indent="0">
              <a:buNone/>
            </a:pPr>
            <a:endParaRPr lang="zh-TW" altLang="en-US" dirty="0"/>
          </a:p>
          <a:p>
            <a:pPr lvl="1">
              <a:buFont typeface="Arial" panose="020B0604020202020204" pitchFamily="34" charset="0"/>
              <a:buChar char="•"/>
            </a:pPr>
            <a:endParaRPr lang="en-US" altLang="zh-TW" dirty="0">
              <a:latin typeface="Kaiti SC" panose="02010600040101010101" pitchFamily="2" charset="-122"/>
              <a:ea typeface="Kaiti SC"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2465191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D6DE4EE-1AA0-7049-B5D4-402F1CDF1F3F}"/>
              </a:ext>
            </a:extLst>
          </p:cNvPr>
          <p:cNvSpPr>
            <a:spLocks noGrp="1"/>
          </p:cNvSpPr>
          <p:nvPr>
            <p:ph type="title"/>
          </p:nvPr>
        </p:nvSpPr>
        <p:spPr>
          <a:xfrm>
            <a:off x="1371600" y="685800"/>
            <a:ext cx="9601200" cy="838200"/>
          </a:xfrm>
        </p:spPr>
        <p:txBody>
          <a:bodyPr/>
          <a:lstStyle/>
          <a:p>
            <a:r>
              <a:rPr kumimoji="1" lang="zh-TW" altLang="en-US" dirty="0"/>
              <a:t>小結</a:t>
            </a:r>
          </a:p>
        </p:txBody>
      </p:sp>
      <p:sp>
        <p:nvSpPr>
          <p:cNvPr id="3" name="內容版面配置區 2">
            <a:extLst>
              <a:ext uri="{FF2B5EF4-FFF2-40B4-BE49-F238E27FC236}">
                <a16:creationId xmlns:a16="http://schemas.microsoft.com/office/drawing/2014/main" id="{3D1C29D1-03FD-FE48-9D1D-5E3179269FCB}"/>
              </a:ext>
            </a:extLst>
          </p:cNvPr>
          <p:cNvSpPr>
            <a:spLocks noGrp="1"/>
          </p:cNvSpPr>
          <p:nvPr>
            <p:ph idx="1"/>
          </p:nvPr>
        </p:nvSpPr>
        <p:spPr>
          <a:xfrm>
            <a:off x="984738" y="1524000"/>
            <a:ext cx="10972800" cy="4343400"/>
          </a:xfrm>
        </p:spPr>
        <p:txBody>
          <a:bodyPr/>
          <a:lstStyle/>
          <a:p>
            <a:pPr algn="r" rtl="1"/>
            <a:r>
              <a:rPr lang="he" altLang="zh-TW" dirty="0">
                <a:solidFill>
                  <a:srgbClr val="393939"/>
                </a:solidFill>
                <a:latin typeface="Times New Roman" panose="02020603050405020304" pitchFamily="18" charset="0"/>
                <a:cs typeface="Times New Roman" panose="02020603050405020304" pitchFamily="18" charset="0"/>
              </a:rPr>
              <a:t> בְּרֵאשִׁ֖ית בָּרָ֣א אֱלֹהִ֑ים אֵ֥ת הַשָּׁמַ֖יִם וְאֵ֥ת הָאָֽרֶץ׃</a:t>
            </a:r>
          </a:p>
          <a:p>
            <a:pPr algn="r" rtl="1"/>
            <a:r>
              <a:rPr lang="he" altLang="zh-TW" dirty="0">
                <a:solidFill>
                  <a:srgbClr val="393939"/>
                </a:solidFill>
                <a:latin typeface="Times New Roman" panose="02020603050405020304" pitchFamily="18" charset="0"/>
                <a:cs typeface="Times New Roman" panose="02020603050405020304" pitchFamily="18" charset="0"/>
              </a:rPr>
              <a:t>וְהָאָ֗רֶץ הָיְתָ֥ה תֹ֨הוּ֙ וָבֹ֔הוּ וְחֹ֖שֶׁךְ עַל־פְּנֵ֣י תְה֑וֹם וְר֣וּחַ אֱלֹהִ֔ים מְרַחֶ֖פֶת עַל־פְּנֵ֥י הַמָּֽיִם׃</a:t>
            </a:r>
            <a:endParaRPr lang="en-US" altLang="zh-TW" dirty="0">
              <a:solidFill>
                <a:srgbClr val="393939"/>
              </a:solidFill>
              <a:latin typeface="Times New Roman" panose="02020603050405020304" pitchFamily="18" charset="0"/>
              <a:cs typeface="Times New Roman" panose="02020603050405020304" pitchFamily="18" charset="0"/>
            </a:endParaRPr>
          </a:p>
          <a:p>
            <a:pPr algn="r" rtl="1"/>
            <a:r>
              <a:rPr lang="he" altLang="zh-TW" dirty="0">
                <a:latin typeface="Times New Roman" panose="02020603050405020304" pitchFamily="18" charset="0"/>
                <a:cs typeface="Times New Roman" panose="02020603050405020304" pitchFamily="18" charset="0"/>
              </a:rPr>
              <a:t>וַיֹּ֥אמֶר אֱלֹהִ֖ים יְהִ֣י א֑וֹר וַֽיְהִי־אֽוֹר׃</a:t>
            </a:r>
          </a:p>
          <a:p>
            <a:pPr>
              <a:buFont typeface="Wingdings" pitchFamily="2" charset="2"/>
              <a:buChar char="Ø"/>
            </a:pPr>
            <a:r>
              <a:rPr lang="zh-TW" altLang="en-US" dirty="0">
                <a:latin typeface="Times New Roman" panose="02020603050405020304" pitchFamily="18" charset="0"/>
                <a:cs typeface="Times New Roman" panose="02020603050405020304" pitchFamily="18" charset="0"/>
              </a:rPr>
              <a:t>創</a:t>
            </a:r>
            <a:r>
              <a:rPr lang="en-US" altLang="zh-TW" dirty="0">
                <a:latin typeface="Times New Roman" panose="02020603050405020304" pitchFamily="18" charset="0"/>
                <a:cs typeface="Times New Roman" panose="02020603050405020304" pitchFamily="18" charset="0"/>
              </a:rPr>
              <a:t>1:1</a:t>
            </a:r>
            <a:r>
              <a:rPr lang="zh-TW" altLang="en-US" dirty="0">
                <a:latin typeface="Times New Roman" panose="02020603050405020304" pitchFamily="18" charset="0"/>
                <a:cs typeface="Times New Roman" panose="02020603050405020304" pitchFamily="18" charset="0"/>
              </a:rPr>
              <a:t> 向我們展現一個絕對的神觀和宇宙萬有絕對的起點；</a:t>
            </a:r>
            <a:endParaRPr lang="en-US" altLang="zh-TW" dirty="0">
              <a:latin typeface="Times New Roman" panose="02020603050405020304" pitchFamily="18" charset="0"/>
              <a:cs typeface="Times New Roman" panose="02020603050405020304" pitchFamily="18" charset="0"/>
            </a:endParaRPr>
          </a:p>
          <a:p>
            <a:pPr>
              <a:buFont typeface="Wingdings" pitchFamily="2" charset="2"/>
              <a:buChar char="Ø"/>
            </a:pPr>
            <a:r>
              <a:rPr lang="zh-TW" altLang="en-US" dirty="0">
                <a:latin typeface="Times New Roman" panose="02020603050405020304" pitchFamily="18" charset="0"/>
                <a:cs typeface="Times New Roman" panose="02020603050405020304" pitchFamily="18" charset="0"/>
              </a:rPr>
              <a:t>創</a:t>
            </a:r>
            <a:r>
              <a:rPr lang="en-US" altLang="zh-TW" dirty="0">
                <a:latin typeface="Times New Roman" panose="02020603050405020304" pitchFamily="18" charset="0"/>
                <a:cs typeface="Times New Roman" panose="02020603050405020304" pitchFamily="18" charset="0"/>
              </a:rPr>
              <a:t>1:2</a:t>
            </a:r>
            <a:r>
              <a:rPr lang="zh-TW" altLang="en-US" dirty="0">
                <a:latin typeface="Times New Roman" panose="02020603050405020304" pitchFamily="18" charset="0"/>
                <a:cs typeface="Times New Roman" panose="02020603050405020304" pitchFamily="18" charset="0"/>
              </a:rPr>
              <a:t> 告訴我們“地”在創造開始之後，而非之前的狀態；</a:t>
            </a:r>
            <a:endParaRPr lang="en-US" altLang="zh-TW" dirty="0">
              <a:latin typeface="Times New Roman" panose="02020603050405020304" pitchFamily="18" charset="0"/>
              <a:cs typeface="Times New Roman" panose="02020603050405020304" pitchFamily="18" charset="0"/>
            </a:endParaRPr>
          </a:p>
          <a:p>
            <a:pPr>
              <a:buFont typeface="Wingdings" pitchFamily="2" charset="2"/>
              <a:buChar char="Ø"/>
            </a:pPr>
            <a:r>
              <a:rPr lang="zh-TW" altLang="en-US" dirty="0">
                <a:latin typeface="Times New Roman" panose="02020603050405020304" pitchFamily="18" charset="0"/>
                <a:cs typeface="Times New Roman" panose="02020603050405020304" pitchFamily="18" charset="0"/>
              </a:rPr>
              <a:t>創</a:t>
            </a:r>
            <a:r>
              <a:rPr lang="en-US" altLang="zh-TW" dirty="0">
                <a:latin typeface="Times New Roman" panose="02020603050405020304" pitchFamily="18" charset="0"/>
                <a:cs typeface="Times New Roman" panose="02020603050405020304" pitchFamily="18" charset="0"/>
              </a:rPr>
              <a:t>1:3</a:t>
            </a:r>
            <a:r>
              <a:rPr lang="zh-TW" altLang="en-US" dirty="0">
                <a:latin typeface="Times New Roman" panose="02020603050405020304" pitchFamily="18" charset="0"/>
                <a:cs typeface="Times New Roman" panose="02020603050405020304" pitchFamily="18" charset="0"/>
              </a:rPr>
              <a:t> 及其後敘事關於物質受造之後的秩序形成；</a:t>
            </a:r>
            <a:endParaRPr lang="en-US" altLang="zh-TW" dirty="0">
              <a:latin typeface="Times New Roman" panose="02020603050405020304" pitchFamily="18" charset="0"/>
              <a:cs typeface="Times New Roman" panose="02020603050405020304" pitchFamily="18" charset="0"/>
            </a:endParaRPr>
          </a:p>
          <a:p>
            <a:pPr>
              <a:buFont typeface="Wingdings" pitchFamily="2" charset="2"/>
              <a:buChar char="Ø"/>
            </a:pPr>
            <a:r>
              <a:rPr lang="zh-TW" altLang="en-US" dirty="0">
                <a:latin typeface="Times New Roman" panose="02020603050405020304" pitchFamily="18" charset="0"/>
                <a:cs typeface="Times New Roman" panose="02020603050405020304" pitchFamily="18" charset="0"/>
              </a:rPr>
              <a:t>三位一體上帝在創造之工的同工</a:t>
            </a:r>
            <a:endParaRPr lang="en-US" altLang="zh-TW" dirty="0">
              <a:latin typeface="Times New Roman" panose="02020603050405020304" pitchFamily="18" charset="0"/>
              <a:cs typeface="Times New Roman" panose="02020603050405020304" pitchFamily="18" charset="0"/>
            </a:endParaRPr>
          </a:p>
          <a:p>
            <a:pPr>
              <a:buFont typeface="Wingdings" pitchFamily="2" charset="2"/>
              <a:buChar char="Ø"/>
            </a:pPr>
            <a:r>
              <a:rPr lang="zh-TW" altLang="en-US" dirty="0">
                <a:latin typeface="Times New Roman" panose="02020603050405020304" pitchFamily="18" charset="0"/>
                <a:cs typeface="Times New Roman" panose="02020603050405020304" pitchFamily="18" charset="0"/>
              </a:rPr>
              <a:t>與新創造的平行對應：約翰福音</a:t>
            </a:r>
            <a:r>
              <a:rPr lang="en-US" altLang="zh-TW" dirty="0">
                <a:latin typeface="Times New Roman" panose="02020603050405020304" pitchFamily="18" charset="0"/>
                <a:cs typeface="Times New Roman" panose="02020603050405020304" pitchFamily="18" charset="0"/>
              </a:rPr>
              <a:t>1:1-18</a:t>
            </a:r>
          </a:p>
        </p:txBody>
      </p:sp>
    </p:spTree>
    <p:extLst>
      <p:ext uri="{BB962C8B-B14F-4D97-AF65-F5344CB8AC3E}">
        <p14:creationId xmlns:p14="http://schemas.microsoft.com/office/powerpoint/2010/main" val="3616100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F2E9EFD-35C2-FF47-A1A4-56CD3B46A34E}"/>
              </a:ext>
            </a:extLst>
          </p:cNvPr>
          <p:cNvSpPr>
            <a:spLocks noGrp="1"/>
          </p:cNvSpPr>
          <p:nvPr>
            <p:ph type="title"/>
          </p:nvPr>
        </p:nvSpPr>
        <p:spPr>
          <a:xfrm>
            <a:off x="1371600" y="685800"/>
            <a:ext cx="9601200" cy="838200"/>
          </a:xfrm>
        </p:spPr>
        <p:txBody>
          <a:bodyPr/>
          <a:lstStyle/>
          <a:p>
            <a:r>
              <a:rPr kumimoji="1" lang="zh-TW" altLang="en-US" dirty="0"/>
              <a:t>敬拜先於討論</a:t>
            </a:r>
          </a:p>
        </p:txBody>
      </p:sp>
      <p:sp>
        <p:nvSpPr>
          <p:cNvPr id="3" name="內容版面配置區 2">
            <a:extLst>
              <a:ext uri="{FF2B5EF4-FFF2-40B4-BE49-F238E27FC236}">
                <a16:creationId xmlns:a16="http://schemas.microsoft.com/office/drawing/2014/main" id="{03236996-16C5-0342-8C91-D249C7E70C87}"/>
              </a:ext>
            </a:extLst>
          </p:cNvPr>
          <p:cNvSpPr>
            <a:spLocks noGrp="1"/>
          </p:cNvSpPr>
          <p:nvPr>
            <p:ph idx="1"/>
          </p:nvPr>
        </p:nvSpPr>
        <p:spPr>
          <a:xfrm>
            <a:off x="1371600" y="1524000"/>
            <a:ext cx="9308969" cy="4343400"/>
          </a:xfrm>
        </p:spPr>
        <p:txBody>
          <a:bodyPr>
            <a:noAutofit/>
          </a:bodyPr>
          <a:lstStyle/>
          <a:p>
            <a:pPr marL="987552" lvl="2" indent="0">
              <a:buNone/>
            </a:pPr>
            <a:r>
              <a:rPr lang="en-US" altLang="zh-TW" sz="2000" dirty="0"/>
              <a:t>Psa. 148:1   </a:t>
            </a:r>
            <a:r>
              <a:rPr lang="zh-TW" altLang="en-US" sz="2000" dirty="0"/>
              <a:t>你們要讚美耶和華！</a:t>
            </a:r>
          </a:p>
          <a:p>
            <a:pPr marL="987552" lvl="2" indent="0">
              <a:buNone/>
            </a:pPr>
            <a:r>
              <a:rPr lang="zh-TW" altLang="en-US" sz="2000" dirty="0"/>
              <a:t>從天上讚美耶和華，在高處讚美他！ </a:t>
            </a:r>
            <a:endParaRPr lang="en-US" altLang="zh-TW" sz="2000" dirty="0"/>
          </a:p>
          <a:p>
            <a:pPr marL="987552" lvl="2" indent="0">
              <a:buNone/>
            </a:pPr>
            <a:r>
              <a:rPr lang="en-US" altLang="zh-TW" sz="2000" dirty="0"/>
              <a:t>2 </a:t>
            </a:r>
            <a:r>
              <a:rPr lang="zh-TW" altLang="en-US" sz="2000" dirty="0"/>
              <a:t>他的眾使者都要讚美他！他的諸軍都要讚美他！</a:t>
            </a:r>
          </a:p>
          <a:p>
            <a:pPr marL="987552" lvl="2" indent="0">
              <a:buNone/>
            </a:pPr>
            <a:r>
              <a:rPr lang="en-US" altLang="zh-TW" sz="2000" dirty="0"/>
              <a:t>3 </a:t>
            </a:r>
            <a:r>
              <a:rPr lang="zh-TW" altLang="en-US" sz="2000" dirty="0"/>
              <a:t>日頭月亮，你們要讚美他！</a:t>
            </a:r>
          </a:p>
          <a:p>
            <a:pPr marL="987552" lvl="2" indent="0">
              <a:buNone/>
            </a:pPr>
            <a:r>
              <a:rPr lang="zh-TW" altLang="en-US" sz="2000" dirty="0"/>
              <a:t>放光的星宿，你們都要讚美他！</a:t>
            </a:r>
            <a:endParaRPr lang="en-US" altLang="zh-TW" sz="2000" dirty="0"/>
          </a:p>
          <a:p>
            <a:pPr marL="987552" lvl="2" indent="0">
              <a:buNone/>
            </a:pPr>
            <a:r>
              <a:rPr lang="en-US" altLang="zh-TW" sz="2000" dirty="0"/>
              <a:t>4 </a:t>
            </a:r>
            <a:r>
              <a:rPr lang="zh-TW" altLang="en-US" sz="2000" dirty="0"/>
              <a:t>天上的天和天上的水，你們都要讚美他！</a:t>
            </a:r>
          </a:p>
          <a:p>
            <a:pPr marL="987552" lvl="2" indent="0">
              <a:buNone/>
            </a:pPr>
            <a:r>
              <a:rPr lang="en-US" altLang="zh-TW" sz="2000" dirty="0"/>
              <a:t>5 </a:t>
            </a:r>
            <a:r>
              <a:rPr lang="zh-TW" altLang="en-US" sz="2000" dirty="0"/>
              <a:t>願這些都讚美耶和華的名！</a:t>
            </a:r>
          </a:p>
          <a:p>
            <a:pPr marL="987552" lvl="2" indent="0">
              <a:buNone/>
            </a:pPr>
            <a:r>
              <a:rPr lang="zh-TW" altLang="en-US" sz="2000" dirty="0"/>
              <a:t>因他一吩咐便都造成。</a:t>
            </a:r>
            <a:endParaRPr lang="en-US" altLang="zh-TW" sz="2000" dirty="0"/>
          </a:p>
          <a:p>
            <a:pPr marL="987552" lvl="2" indent="0">
              <a:buNone/>
            </a:pPr>
            <a:r>
              <a:rPr lang="zh-TW" altLang="en-US" sz="2000" dirty="0"/>
              <a:t> </a:t>
            </a:r>
            <a:r>
              <a:rPr lang="en-US" altLang="zh-TW" sz="2000" dirty="0"/>
              <a:t>6 </a:t>
            </a:r>
            <a:r>
              <a:rPr lang="zh-TW" altLang="en-US" sz="2000" dirty="0"/>
              <a:t>他將這些立定，直到永永遠遠；</a:t>
            </a:r>
          </a:p>
          <a:p>
            <a:pPr marL="987552" lvl="2" indent="0">
              <a:buNone/>
            </a:pPr>
            <a:r>
              <a:rPr lang="zh-TW" altLang="en-US" sz="2000" dirty="0"/>
              <a:t>他定了命，不能廢去 *。</a:t>
            </a:r>
          </a:p>
          <a:p>
            <a:pPr marL="987552" lvl="2" indent="0">
              <a:buNone/>
            </a:pPr>
            <a:r>
              <a:rPr lang="zh-TW" altLang="en-US" sz="2000" dirty="0"/>
              <a:t>你們要讚美耶和華！</a:t>
            </a:r>
          </a:p>
        </p:txBody>
      </p:sp>
    </p:spTree>
    <p:extLst>
      <p:ext uri="{BB962C8B-B14F-4D97-AF65-F5344CB8AC3E}">
        <p14:creationId xmlns:p14="http://schemas.microsoft.com/office/powerpoint/2010/main" val="3512803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D6DE4EE-1AA0-7049-B5D4-402F1CDF1F3F}"/>
              </a:ext>
            </a:extLst>
          </p:cNvPr>
          <p:cNvSpPr>
            <a:spLocks noGrp="1"/>
          </p:cNvSpPr>
          <p:nvPr>
            <p:ph type="title"/>
          </p:nvPr>
        </p:nvSpPr>
        <p:spPr>
          <a:xfrm>
            <a:off x="1371600" y="685800"/>
            <a:ext cx="9601200" cy="838200"/>
          </a:xfrm>
        </p:spPr>
        <p:txBody>
          <a:bodyPr/>
          <a:lstStyle/>
          <a:p>
            <a:r>
              <a:rPr kumimoji="1" lang="zh-TW" altLang="en-US" dirty="0"/>
              <a:t>上週回顧：問題</a:t>
            </a:r>
          </a:p>
        </p:txBody>
      </p:sp>
      <p:sp>
        <p:nvSpPr>
          <p:cNvPr id="3" name="內容版面配置區 2">
            <a:extLst>
              <a:ext uri="{FF2B5EF4-FFF2-40B4-BE49-F238E27FC236}">
                <a16:creationId xmlns:a16="http://schemas.microsoft.com/office/drawing/2014/main" id="{3D1C29D1-03FD-FE48-9D1D-5E3179269FCB}"/>
              </a:ext>
            </a:extLst>
          </p:cNvPr>
          <p:cNvSpPr>
            <a:spLocks noGrp="1"/>
          </p:cNvSpPr>
          <p:nvPr>
            <p:ph idx="1"/>
          </p:nvPr>
        </p:nvSpPr>
        <p:spPr>
          <a:xfrm>
            <a:off x="984738" y="1523999"/>
            <a:ext cx="10972800" cy="5045765"/>
          </a:xfrm>
        </p:spPr>
        <p:txBody>
          <a:bodyPr>
            <a:normAutofit fontScale="92500" lnSpcReduction="20000"/>
          </a:bodyPr>
          <a:lstStyle/>
          <a:p>
            <a:pPr marL="0" indent="0">
              <a:buNone/>
            </a:pPr>
            <a:endParaRPr lang="en-US" altLang="zh-TW" dirty="0">
              <a:latin typeface="Kaiti SC" panose="02010600040101010101" pitchFamily="2" charset="-122"/>
              <a:ea typeface="Kaiti SC" panose="02010600040101010101" pitchFamily="2" charset="-122"/>
            </a:endParaRPr>
          </a:p>
          <a:p>
            <a:pPr>
              <a:buFont typeface="Wingdings" pitchFamily="2" charset="2"/>
              <a:buChar char="Ø"/>
            </a:pPr>
            <a:r>
              <a:rPr lang="zh-TW" altLang="en-US" sz="2400" b="1" dirty="0">
                <a:latin typeface="Kaiti SC" panose="02010600040101010101" pitchFamily="2" charset="-122"/>
                <a:ea typeface="Kaiti SC" panose="02010600040101010101" pitchFamily="2" charset="-122"/>
                <a:cs typeface="Times New Roman" panose="02020603050405020304" pitchFamily="18" charset="0"/>
              </a:rPr>
              <a:t>“起初”與“太初”</a:t>
            </a:r>
            <a:endParaRPr lang="en-US" altLang="zh-TW" sz="2400" b="1" dirty="0">
              <a:latin typeface="Kaiti SC" panose="02010600040101010101" pitchFamily="2" charset="-122"/>
              <a:ea typeface="Kaiti SC" panose="02010600040101010101" pitchFamily="2" charset="-122"/>
              <a:cs typeface="Times New Roman" panose="02020603050405020304" pitchFamily="18" charset="0"/>
            </a:endParaRPr>
          </a:p>
          <a:p>
            <a:pPr lvl="1">
              <a:buFont typeface="Arial" panose="020B0604020202020204" pitchFamily="34" charset="0"/>
              <a:buChar char="•"/>
            </a:pPr>
            <a:r>
              <a:rPr lang="el-GR" altLang="zh-TW" sz="2400" b="1" i="0" u="sng" dirty="0" err="1">
                <a:solidFill>
                  <a:srgbClr val="FF0000"/>
                </a:solidFill>
                <a:latin typeface="Times New Roman" panose="02020603050405020304" pitchFamily="18" charset="0"/>
                <a:ea typeface="Kaiti SC" panose="02010600040101010101" pitchFamily="2" charset="-122"/>
                <a:cs typeface="Times New Roman" panose="02020603050405020304" pitchFamily="18" charset="0"/>
              </a:rPr>
              <a:t>Ἐν</a:t>
            </a:r>
            <a:r>
              <a:rPr lang="el-GR" altLang="zh-TW" sz="2400" b="1" i="0" u="sng" dirty="0">
                <a:solidFill>
                  <a:srgbClr val="FF0000"/>
                </a:solidFill>
                <a:latin typeface="Times New Roman" panose="02020603050405020304" pitchFamily="18" charset="0"/>
                <a:ea typeface="Kaiti SC" panose="02010600040101010101" pitchFamily="2" charset="-122"/>
                <a:cs typeface="Times New Roman" panose="02020603050405020304" pitchFamily="18" charset="0"/>
              </a:rPr>
              <a:t> </a:t>
            </a:r>
            <a:r>
              <a:rPr lang="el-GR" altLang="zh-TW" sz="2400" b="1" i="0" u="sng" dirty="0" err="1">
                <a:solidFill>
                  <a:srgbClr val="FF0000"/>
                </a:solidFill>
                <a:latin typeface="Times New Roman" panose="02020603050405020304" pitchFamily="18" charset="0"/>
                <a:ea typeface="Kaiti SC" panose="02010600040101010101" pitchFamily="2" charset="-122"/>
                <a:cs typeface="Times New Roman" panose="02020603050405020304" pitchFamily="18" charset="0"/>
              </a:rPr>
              <a:t>ἀρχῃ</a:t>
            </a:r>
            <a:r>
              <a:rPr lang="el-GR" altLang="zh-TW" sz="2400" dirty="0">
                <a:latin typeface="Times New Roman" panose="02020603050405020304" pitchFamily="18" charset="0"/>
                <a:ea typeface="Kaiti SC" panose="02010600040101010101" pitchFamily="2" charset="-122"/>
                <a:cs typeface="Times New Roman" panose="02020603050405020304" pitchFamily="18" charset="0"/>
              </a:rPr>
              <a:t>͂ ἦν ὁ </a:t>
            </a:r>
            <a:r>
              <a:rPr lang="el-GR" altLang="zh-TW" sz="2400" dirty="0" err="1">
                <a:latin typeface="Times New Roman" panose="02020603050405020304" pitchFamily="18" charset="0"/>
                <a:ea typeface="Kaiti SC" panose="02010600040101010101" pitchFamily="2" charset="-122"/>
                <a:cs typeface="Times New Roman" panose="02020603050405020304" pitchFamily="18" charset="0"/>
              </a:rPr>
              <a:t>λόγος</a:t>
            </a:r>
            <a:r>
              <a:rPr lang="el-GR" altLang="zh-TW" sz="2400" dirty="0">
                <a:latin typeface="Times New Roman" panose="02020603050405020304" pitchFamily="18" charset="0"/>
                <a:ea typeface="Kaiti SC" panose="02010600040101010101" pitchFamily="2" charset="-122"/>
                <a:cs typeface="Times New Roman" panose="02020603050405020304" pitchFamily="18" charset="0"/>
              </a:rPr>
              <a:t>, καὶ ὁ </a:t>
            </a:r>
            <a:r>
              <a:rPr lang="el-GR" altLang="zh-TW" sz="2400" dirty="0" err="1">
                <a:latin typeface="Times New Roman" panose="02020603050405020304" pitchFamily="18" charset="0"/>
                <a:ea typeface="Kaiti SC" panose="02010600040101010101" pitchFamily="2" charset="-122"/>
                <a:cs typeface="Times New Roman" panose="02020603050405020304" pitchFamily="18" charset="0"/>
              </a:rPr>
              <a:t>λόγος</a:t>
            </a:r>
            <a:r>
              <a:rPr lang="el-GR" altLang="zh-TW" sz="2400" dirty="0">
                <a:latin typeface="Times New Roman" panose="02020603050405020304" pitchFamily="18" charset="0"/>
                <a:ea typeface="Kaiti SC" panose="02010600040101010101" pitchFamily="2" charset="-122"/>
                <a:cs typeface="Times New Roman" panose="02020603050405020304" pitchFamily="18" charset="0"/>
              </a:rPr>
              <a:t> ἦν </a:t>
            </a:r>
            <a:r>
              <a:rPr lang="el-GR" altLang="zh-TW" sz="2400" dirty="0" err="1">
                <a:latin typeface="Times New Roman" panose="02020603050405020304" pitchFamily="18" charset="0"/>
                <a:ea typeface="Kaiti SC" panose="02010600040101010101" pitchFamily="2" charset="-122"/>
                <a:cs typeface="Times New Roman" panose="02020603050405020304" pitchFamily="18" charset="0"/>
              </a:rPr>
              <a:t>πρὸς</a:t>
            </a:r>
            <a:r>
              <a:rPr lang="el-GR" altLang="zh-TW" sz="2400" dirty="0">
                <a:latin typeface="Times New Roman" panose="02020603050405020304" pitchFamily="18" charset="0"/>
                <a:ea typeface="Kaiti SC" panose="02010600040101010101" pitchFamily="2" charset="-122"/>
                <a:cs typeface="Times New Roman" panose="02020603050405020304" pitchFamily="18" charset="0"/>
              </a:rPr>
              <a:t> </a:t>
            </a:r>
            <a:r>
              <a:rPr lang="el-GR" altLang="zh-TW" sz="2400" dirty="0" err="1">
                <a:latin typeface="Times New Roman" panose="02020603050405020304" pitchFamily="18" charset="0"/>
                <a:ea typeface="Kaiti SC" panose="02010600040101010101" pitchFamily="2" charset="-122"/>
                <a:cs typeface="Times New Roman" panose="02020603050405020304" pitchFamily="18" charset="0"/>
              </a:rPr>
              <a:t>τὸν</a:t>
            </a:r>
            <a:r>
              <a:rPr lang="el-GR" altLang="zh-TW" sz="2400" dirty="0">
                <a:latin typeface="Times New Roman" panose="02020603050405020304" pitchFamily="18" charset="0"/>
                <a:ea typeface="Kaiti SC" panose="02010600040101010101" pitchFamily="2" charset="-122"/>
                <a:cs typeface="Times New Roman" panose="02020603050405020304" pitchFamily="18" charset="0"/>
              </a:rPr>
              <a:t> </a:t>
            </a:r>
            <a:r>
              <a:rPr lang="el-GR" altLang="zh-TW" sz="2400" dirty="0" err="1">
                <a:latin typeface="Times New Roman" panose="02020603050405020304" pitchFamily="18" charset="0"/>
                <a:ea typeface="Kaiti SC" panose="02010600040101010101" pitchFamily="2" charset="-122"/>
                <a:cs typeface="Times New Roman" panose="02020603050405020304" pitchFamily="18" charset="0"/>
              </a:rPr>
              <a:t>θεόν</a:t>
            </a:r>
            <a:r>
              <a:rPr lang="el-GR" altLang="zh-TW" sz="2400" dirty="0">
                <a:latin typeface="Times New Roman" panose="02020603050405020304" pitchFamily="18" charset="0"/>
                <a:ea typeface="Kaiti SC" panose="02010600040101010101" pitchFamily="2" charset="-122"/>
                <a:cs typeface="Times New Roman" panose="02020603050405020304" pitchFamily="18" charset="0"/>
              </a:rPr>
              <a:t>, καὶ </a:t>
            </a:r>
            <a:r>
              <a:rPr lang="el-GR" altLang="zh-TW" sz="2400" dirty="0" err="1">
                <a:latin typeface="Times New Roman" panose="02020603050405020304" pitchFamily="18" charset="0"/>
                <a:ea typeface="Kaiti SC" panose="02010600040101010101" pitchFamily="2" charset="-122"/>
                <a:cs typeface="Times New Roman" panose="02020603050405020304" pitchFamily="18" charset="0"/>
              </a:rPr>
              <a:t>θεὸς</a:t>
            </a:r>
            <a:r>
              <a:rPr lang="el-GR" altLang="zh-TW" sz="2400" dirty="0">
                <a:latin typeface="Times New Roman" panose="02020603050405020304" pitchFamily="18" charset="0"/>
                <a:ea typeface="Kaiti SC" panose="02010600040101010101" pitchFamily="2" charset="-122"/>
                <a:cs typeface="Times New Roman" panose="02020603050405020304" pitchFamily="18" charset="0"/>
              </a:rPr>
              <a:t> ἦν ὁ </a:t>
            </a:r>
            <a:r>
              <a:rPr lang="el-GR" altLang="zh-TW" sz="2400" dirty="0" err="1">
                <a:latin typeface="Times New Roman" panose="02020603050405020304" pitchFamily="18" charset="0"/>
                <a:ea typeface="Kaiti SC" panose="02010600040101010101" pitchFamily="2" charset="-122"/>
                <a:cs typeface="Times New Roman" panose="02020603050405020304" pitchFamily="18" charset="0"/>
              </a:rPr>
              <a:t>λόγος</a:t>
            </a:r>
            <a:r>
              <a:rPr lang="el-GR" altLang="zh-TW" sz="2400" dirty="0">
                <a:latin typeface="Times New Roman" panose="02020603050405020304" pitchFamily="18" charset="0"/>
                <a:ea typeface="Kaiti SC" panose="02010600040101010101" pitchFamily="2" charset="-122"/>
                <a:cs typeface="Times New Roman" panose="02020603050405020304" pitchFamily="18" charset="0"/>
              </a:rPr>
              <a:t>. </a:t>
            </a:r>
            <a:endParaRPr lang="en-US" altLang="zh-TW" sz="2400" dirty="0">
              <a:latin typeface="Times New Roman" panose="02020603050405020304" pitchFamily="18" charset="0"/>
              <a:ea typeface="Kaiti SC" panose="02010600040101010101" pitchFamily="2" charset="-122"/>
              <a:cs typeface="Times New Roman" panose="02020603050405020304" pitchFamily="18" charset="0"/>
            </a:endParaRPr>
          </a:p>
          <a:p>
            <a:pPr lvl="1">
              <a:buFont typeface="Arial" panose="020B0604020202020204" pitchFamily="34" charset="0"/>
              <a:buChar char="•"/>
            </a:pPr>
            <a:r>
              <a:rPr lang="he" altLang="zh-TW" sz="2400" i="0" u="sng" dirty="0">
                <a:solidFill>
                  <a:srgbClr val="FF0000"/>
                </a:solidFill>
                <a:latin typeface="Times New Roman" panose="02020603050405020304" pitchFamily="18" charset="0"/>
                <a:cs typeface="Times New Roman" panose="02020603050405020304" pitchFamily="18" charset="0"/>
              </a:rPr>
              <a:t>בְּרֵאשִׁ֖ית</a:t>
            </a:r>
            <a:r>
              <a:rPr lang="he" altLang="zh-TW" sz="2400" i="0" dirty="0">
                <a:solidFill>
                  <a:srgbClr val="393939"/>
                </a:solidFill>
                <a:latin typeface="Times New Roman" panose="02020603050405020304" pitchFamily="18" charset="0"/>
                <a:cs typeface="Times New Roman" panose="02020603050405020304" pitchFamily="18" charset="0"/>
              </a:rPr>
              <a:t> בָּרָ֣א אֱלֹהִ֑ים אֵ֥ת הַשָּׁמַ֖יִם וְאֵ֥ת הָאָֽרֶץ</a:t>
            </a:r>
            <a:endParaRPr lang="en-US" altLang="zh-TW" sz="2400" i="0" dirty="0">
              <a:solidFill>
                <a:srgbClr val="393939"/>
              </a:solidFill>
              <a:latin typeface="Times New Roman" panose="02020603050405020304" pitchFamily="18" charset="0"/>
              <a:ea typeface="Kaiti SC" panose="02010600040101010101" pitchFamily="2" charset="-122"/>
              <a:cs typeface="Times New Roman" panose="02020603050405020304" pitchFamily="18" charset="0"/>
            </a:endParaRPr>
          </a:p>
          <a:p>
            <a:pPr lvl="1">
              <a:buFont typeface="Arial" panose="020B0604020202020204" pitchFamily="34" charset="0"/>
              <a:buChar char="•"/>
            </a:pPr>
            <a:r>
              <a:rPr lang="en-US" altLang="zh-TW" sz="2400" dirty="0"/>
              <a:t> In the beginning was the Word, and the Word was with God, and the Word was God. </a:t>
            </a:r>
          </a:p>
          <a:p>
            <a:pPr lvl="1">
              <a:buFont typeface="Arial" panose="020B0604020202020204" pitchFamily="34" charset="0"/>
              <a:buChar char="•"/>
            </a:pPr>
            <a:r>
              <a:rPr lang="en-US" altLang="zh-TW" sz="2400" dirty="0"/>
              <a:t> In the beginning, God created the heavens and the earth.</a:t>
            </a:r>
          </a:p>
          <a:p>
            <a:pPr lvl="1"/>
            <a:endParaRPr lang="en-US" altLang="zh-TW" sz="2400" dirty="0">
              <a:latin typeface="Kaiti SC" panose="02010600040101010101" pitchFamily="2" charset="-122"/>
              <a:ea typeface="Kaiti SC" panose="02010600040101010101" pitchFamily="2" charset="-122"/>
              <a:cs typeface="Times New Roman" panose="02020603050405020304" pitchFamily="18" charset="0"/>
            </a:endParaRPr>
          </a:p>
          <a:p>
            <a:pPr>
              <a:buFont typeface="Wingdings" pitchFamily="2" charset="2"/>
              <a:buChar char="Ø"/>
            </a:pPr>
            <a:r>
              <a:rPr lang="zh-TW" altLang="en-US" sz="2400" b="1" dirty="0">
                <a:latin typeface="Kaiti SC" panose="02010600040101010101" pitchFamily="2" charset="-122"/>
                <a:ea typeface="Kaiti SC" panose="02010600040101010101" pitchFamily="2" charset="-122"/>
                <a:cs typeface="Times New Roman" panose="02020603050405020304" pitchFamily="18" charset="0"/>
              </a:rPr>
              <a:t>前提派護教學</a:t>
            </a:r>
            <a:endParaRPr lang="en-US" altLang="zh-TW" sz="2400" b="1" dirty="0">
              <a:latin typeface="Kaiti SC" panose="02010600040101010101" pitchFamily="2" charset="-122"/>
              <a:ea typeface="Kaiti SC" panose="02010600040101010101" pitchFamily="2" charset="-122"/>
              <a:cs typeface="Times New Roman" panose="02020603050405020304" pitchFamily="18" charset="0"/>
            </a:endParaRPr>
          </a:p>
          <a:p>
            <a:pPr lvl="1">
              <a:buFont typeface="Arial" panose="020B0604020202020204" pitchFamily="34" charset="0"/>
              <a:buChar char="•"/>
            </a:pPr>
            <a:r>
              <a:rPr lang="zh-TW" altLang="en-US" sz="2400" dirty="0">
                <a:latin typeface="Kaiti SC" panose="02010600040101010101" pitchFamily="2" charset="-122"/>
                <a:ea typeface="Kaiti SC" panose="02010600040101010101" pitchFamily="2" charset="-122"/>
                <a:cs typeface="Times New Roman" panose="02020603050405020304" pitchFamily="18" charset="0"/>
              </a:rPr>
              <a:t>文化的前設</a:t>
            </a:r>
            <a:endParaRPr lang="en-US" altLang="zh-TW" sz="2400" dirty="0">
              <a:latin typeface="Kaiti SC" panose="02010600040101010101" pitchFamily="2" charset="-122"/>
              <a:ea typeface="Kaiti SC" panose="02010600040101010101" pitchFamily="2" charset="-122"/>
              <a:cs typeface="Times New Roman" panose="02020603050405020304" pitchFamily="18" charset="0"/>
            </a:endParaRPr>
          </a:p>
          <a:p>
            <a:pPr lvl="1">
              <a:buFont typeface="Arial" panose="020B0604020202020204" pitchFamily="34" charset="0"/>
              <a:buChar char="•"/>
            </a:pPr>
            <a:r>
              <a:rPr lang="zh-TW" altLang="en-US" sz="2400" dirty="0">
                <a:latin typeface="Kaiti SC" panose="02010600040101010101" pitchFamily="2" charset="-122"/>
                <a:ea typeface="Kaiti SC" panose="02010600040101010101" pitchFamily="2" charset="-122"/>
                <a:cs typeface="Times New Roman" panose="02020603050405020304" pitchFamily="18" charset="0"/>
              </a:rPr>
              <a:t>工作之約的要素，末世的成就與文化的關係</a:t>
            </a:r>
            <a:endParaRPr lang="en-US" altLang="zh-TW" sz="2400" dirty="0">
              <a:latin typeface="Kaiti SC" panose="02010600040101010101" pitchFamily="2" charset="-122"/>
              <a:ea typeface="Kaiti SC" panose="02010600040101010101" pitchFamily="2" charset="-122"/>
              <a:cs typeface="Times New Roman" panose="02020603050405020304" pitchFamily="18" charset="0"/>
            </a:endParaRPr>
          </a:p>
          <a:p>
            <a:pPr lvl="1">
              <a:buFont typeface="Arial" panose="020B0604020202020204" pitchFamily="34" charset="0"/>
              <a:buChar char="•"/>
            </a:pPr>
            <a:r>
              <a:rPr lang="zh-TW" altLang="en-US" sz="2400" dirty="0">
                <a:latin typeface="Kaiti SC" panose="02010600040101010101" pitchFamily="2" charset="-122"/>
                <a:ea typeface="Kaiti SC" panose="02010600040101010101" pitchFamily="2" charset="-122"/>
                <a:cs typeface="Times New Roman" panose="02020603050405020304" pitchFamily="18" charset="0"/>
              </a:rPr>
              <a:t>在救贖的背景下，如何理解福音與文化？</a:t>
            </a:r>
            <a:endParaRPr lang="en-US" altLang="zh-TW" sz="2400" dirty="0">
              <a:latin typeface="Kaiti SC" panose="02010600040101010101" pitchFamily="2" charset="-122"/>
              <a:ea typeface="Kaiti SC" panose="02010600040101010101" pitchFamily="2" charset="-122"/>
              <a:cs typeface="Times New Roman" panose="02020603050405020304" pitchFamily="18" charset="0"/>
            </a:endParaRPr>
          </a:p>
          <a:p>
            <a:pPr marL="530352" lvl="1" indent="0">
              <a:buNone/>
            </a:pPr>
            <a:endParaRPr lang="en-US" altLang="zh-TW" sz="2400" dirty="0">
              <a:latin typeface="Kaiti SC" panose="02010600040101010101" pitchFamily="2" charset="-122"/>
              <a:ea typeface="Kaiti SC" panose="02010600040101010101" pitchFamily="2" charset="-122"/>
              <a:cs typeface="Times New Roman" panose="02020603050405020304" pitchFamily="18" charset="0"/>
            </a:endParaRPr>
          </a:p>
          <a:p>
            <a:pPr>
              <a:buFont typeface="Wingdings" pitchFamily="2" charset="2"/>
              <a:buChar char="Ø"/>
            </a:pPr>
            <a:r>
              <a:rPr lang="zh-TW" altLang="en-US" sz="2600" dirty="0">
                <a:latin typeface="Kaiti SC" panose="02010600040101010101" pitchFamily="2" charset="-122"/>
                <a:ea typeface="Kaiti SC" panose="02010600040101010101" pitchFamily="2" charset="-122"/>
                <a:cs typeface="Times New Roman" panose="02020603050405020304" pitchFamily="18" charset="0"/>
              </a:rPr>
              <a:t>三重天與創</a:t>
            </a:r>
            <a:r>
              <a:rPr lang="en-US" altLang="zh-TW" sz="2600" dirty="0">
                <a:latin typeface="Kaiti SC" panose="02010600040101010101" pitchFamily="2" charset="-122"/>
                <a:ea typeface="Kaiti SC" panose="02010600040101010101" pitchFamily="2" charset="-122"/>
                <a:cs typeface="Times New Roman" panose="02020603050405020304" pitchFamily="18" charset="0"/>
              </a:rPr>
              <a:t>1:1</a:t>
            </a:r>
            <a:r>
              <a:rPr lang="zh-TW" altLang="en-US" sz="2600" dirty="0">
                <a:latin typeface="Kaiti SC" panose="02010600040101010101" pitchFamily="2" charset="-122"/>
                <a:ea typeface="Kaiti SC" panose="02010600040101010101" pitchFamily="2" charset="-122"/>
                <a:cs typeface="Times New Roman" panose="02020603050405020304" pitchFamily="18" charset="0"/>
              </a:rPr>
              <a:t> 的</a:t>
            </a:r>
            <a:r>
              <a:rPr lang="en-US" altLang="zh-TW" sz="2600" dirty="0">
                <a:latin typeface="Kaiti SC" panose="02010600040101010101" pitchFamily="2" charset="-122"/>
                <a:ea typeface="Kaiti SC" panose="02010600040101010101" pitchFamily="2" charset="-122"/>
                <a:cs typeface="Times New Roman" panose="02020603050405020304" pitchFamily="18" charset="0"/>
              </a:rPr>
              <a:t>heavens</a:t>
            </a:r>
          </a:p>
          <a:p>
            <a:pPr marL="0" indent="0">
              <a:buNone/>
            </a:pPr>
            <a:endParaRPr lang="en-US" altLang="zh-TW" sz="1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5047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D6DE4EE-1AA0-7049-B5D4-402F1CDF1F3F}"/>
              </a:ext>
            </a:extLst>
          </p:cNvPr>
          <p:cNvSpPr>
            <a:spLocks noGrp="1"/>
          </p:cNvSpPr>
          <p:nvPr>
            <p:ph type="title"/>
          </p:nvPr>
        </p:nvSpPr>
        <p:spPr>
          <a:xfrm>
            <a:off x="1371600" y="685800"/>
            <a:ext cx="9601200" cy="838200"/>
          </a:xfrm>
        </p:spPr>
        <p:txBody>
          <a:bodyPr/>
          <a:lstStyle/>
          <a:p>
            <a:r>
              <a:rPr kumimoji="1" lang="zh-TW" altLang="en-US" dirty="0"/>
              <a:t>上週回顧：威敏信條論解經</a:t>
            </a:r>
          </a:p>
        </p:txBody>
      </p:sp>
      <p:sp>
        <p:nvSpPr>
          <p:cNvPr id="3" name="內容版面配置區 2">
            <a:extLst>
              <a:ext uri="{FF2B5EF4-FFF2-40B4-BE49-F238E27FC236}">
                <a16:creationId xmlns:a16="http://schemas.microsoft.com/office/drawing/2014/main" id="{3D1C29D1-03FD-FE48-9D1D-5E3179269FCB}"/>
              </a:ext>
            </a:extLst>
          </p:cNvPr>
          <p:cNvSpPr>
            <a:spLocks noGrp="1"/>
          </p:cNvSpPr>
          <p:nvPr>
            <p:ph idx="1"/>
          </p:nvPr>
        </p:nvSpPr>
        <p:spPr>
          <a:xfrm>
            <a:off x="984738" y="1523999"/>
            <a:ext cx="10678942" cy="5045765"/>
          </a:xfrm>
        </p:spPr>
        <p:txBody>
          <a:bodyPr>
            <a:normAutofit/>
          </a:bodyPr>
          <a:lstStyle/>
          <a:p>
            <a:pPr>
              <a:buFont typeface="Arial" panose="020B0604020202020204" pitchFamily="34" charset="0"/>
              <a:buChar char="•"/>
            </a:pPr>
            <a:r>
              <a:rPr lang="zh-TW" altLang="en-US" dirty="0">
                <a:latin typeface="Kaiti SC" panose="02010600040101010101" pitchFamily="2" charset="-122"/>
                <a:ea typeface="Kaiti SC" panose="02010600040101010101" pitchFamily="2" charset="-122"/>
              </a:rPr>
              <a:t>一</a:t>
            </a:r>
            <a:r>
              <a:rPr lang="en-US" altLang="zh-TW" dirty="0">
                <a:latin typeface="Kaiti SC" panose="02010600040101010101" pitchFamily="2" charset="-122"/>
                <a:ea typeface="Kaiti SC" panose="02010600040101010101" pitchFamily="2" charset="-122"/>
              </a:rPr>
              <a:t>.9</a:t>
            </a:r>
            <a:r>
              <a:rPr lang="zh-TW" altLang="en-US" dirty="0">
                <a:latin typeface="Kaiti SC" panose="02010600040101010101" pitchFamily="2" charset="-122"/>
                <a:ea typeface="Kaiti SC" panose="02010600040101010101" pitchFamily="2" charset="-122"/>
              </a:rPr>
              <a:t>、只有一個解釋</a:t>
            </a:r>
            <a:r>
              <a:rPr lang="en-US" altLang="zh-TW" dirty="0">
                <a:latin typeface="Kaiti SC" panose="02010600040101010101" pitchFamily="2" charset="-122"/>
                <a:ea typeface="Kaiti SC" panose="02010600040101010101" pitchFamily="2" charset="-122"/>
              </a:rPr>
              <a:t>《</a:t>
            </a:r>
            <a:r>
              <a:rPr lang="zh-TW" altLang="en-US" dirty="0">
                <a:latin typeface="Kaiti SC" panose="02010600040101010101" pitchFamily="2" charset="-122"/>
                <a:ea typeface="Kaiti SC" panose="02010600040101010101" pitchFamily="2" charset="-122"/>
              </a:rPr>
              <a:t>聖經</a:t>
            </a:r>
            <a:r>
              <a:rPr lang="en-US" altLang="zh-TW" dirty="0">
                <a:latin typeface="Kaiti SC" panose="02010600040101010101" pitchFamily="2" charset="-122"/>
                <a:ea typeface="Kaiti SC" panose="02010600040101010101" pitchFamily="2" charset="-122"/>
              </a:rPr>
              <a:t>》</a:t>
            </a:r>
            <a:r>
              <a:rPr lang="zh-TW" altLang="en-US" dirty="0">
                <a:latin typeface="Kaiti SC" panose="02010600040101010101" pitchFamily="2" charset="-122"/>
                <a:ea typeface="Kaiti SC" panose="02010600040101010101" pitchFamily="2" charset="-122"/>
              </a:rPr>
              <a:t>的規則不會產生錯誤，就是以經解經。所以當我們對 任何一處</a:t>
            </a:r>
            <a:r>
              <a:rPr lang="en-US" altLang="zh-TW" dirty="0">
                <a:latin typeface="Kaiti SC" panose="02010600040101010101" pitchFamily="2" charset="-122"/>
                <a:ea typeface="Kaiti SC" panose="02010600040101010101" pitchFamily="2" charset="-122"/>
              </a:rPr>
              <a:t>《</a:t>
            </a:r>
            <a:r>
              <a:rPr lang="zh-TW" altLang="en-US" dirty="0">
                <a:latin typeface="Kaiti SC" panose="02010600040101010101" pitchFamily="2" charset="-122"/>
                <a:ea typeface="Kaiti SC" panose="02010600040101010101" pitchFamily="2" charset="-122"/>
              </a:rPr>
              <a:t>聖經</a:t>
            </a:r>
            <a:r>
              <a:rPr lang="en-US" altLang="zh-TW" dirty="0">
                <a:latin typeface="Kaiti SC" panose="02010600040101010101" pitchFamily="2" charset="-122"/>
                <a:ea typeface="Kaiti SC" panose="02010600040101010101" pitchFamily="2" charset="-122"/>
              </a:rPr>
              <a:t>》</a:t>
            </a:r>
            <a:r>
              <a:rPr lang="zh-TW" altLang="en-US" dirty="0">
                <a:latin typeface="Kaiti SC" panose="02010600040101010101" pitchFamily="2" charset="-122"/>
                <a:ea typeface="Kaiti SC" panose="02010600040101010101" pitchFamily="2" charset="-122"/>
              </a:rPr>
              <a:t>的真實完整意義</a:t>
            </a:r>
            <a:r>
              <a:rPr lang="en-US" altLang="zh-TW" dirty="0">
                <a:latin typeface="Kaiti SC" panose="02010600040101010101" pitchFamily="2" charset="-122"/>
                <a:ea typeface="Kaiti SC" panose="02010600040101010101" pitchFamily="2" charset="-122"/>
              </a:rPr>
              <a:t>(</a:t>
            </a:r>
            <a:r>
              <a:rPr lang="zh-TW" altLang="en-US" dirty="0">
                <a:latin typeface="Kaiti SC" panose="02010600040101010101" pitchFamily="2" charset="-122"/>
                <a:ea typeface="Kaiti SC" panose="02010600040101010101" pitchFamily="2" charset="-122"/>
              </a:rPr>
              <a:t>每處</a:t>
            </a:r>
            <a:r>
              <a:rPr lang="en-US" altLang="zh-TW" dirty="0">
                <a:latin typeface="Kaiti SC" panose="02010600040101010101" pitchFamily="2" charset="-122"/>
                <a:ea typeface="Kaiti SC" panose="02010600040101010101" pitchFamily="2" charset="-122"/>
              </a:rPr>
              <a:t>《</a:t>
            </a:r>
            <a:r>
              <a:rPr lang="zh-TW" altLang="en-US" dirty="0">
                <a:latin typeface="Kaiti SC" panose="02010600040101010101" pitchFamily="2" charset="-122"/>
                <a:ea typeface="Kaiti SC" panose="02010600040101010101" pitchFamily="2" charset="-122"/>
              </a:rPr>
              <a:t>聖經</a:t>
            </a:r>
            <a:r>
              <a:rPr lang="en-US" altLang="zh-TW" dirty="0">
                <a:latin typeface="Kaiti SC" panose="02010600040101010101" pitchFamily="2" charset="-122"/>
                <a:ea typeface="Kaiti SC" panose="02010600040101010101" pitchFamily="2" charset="-122"/>
              </a:rPr>
              <a:t>》</a:t>
            </a:r>
            <a:r>
              <a:rPr lang="zh-TW" altLang="en-US" dirty="0">
                <a:latin typeface="Kaiti SC" panose="02010600040101010101" pitchFamily="2" charset="-122"/>
                <a:ea typeface="Kaiti SC" panose="02010600040101010101" pitchFamily="2" charset="-122"/>
              </a:rPr>
              <a:t>都只有一個意思，而沒有 多種意思</a:t>
            </a:r>
            <a:r>
              <a:rPr lang="en-US" altLang="zh-TW" dirty="0">
                <a:latin typeface="Kaiti SC" panose="02010600040101010101" pitchFamily="2" charset="-122"/>
                <a:ea typeface="Kaiti SC" panose="02010600040101010101" pitchFamily="2" charset="-122"/>
              </a:rPr>
              <a:t>)</a:t>
            </a:r>
            <a:r>
              <a:rPr lang="zh-TW" altLang="en-US" dirty="0">
                <a:latin typeface="Kaiti SC" panose="02010600040101010101" pitchFamily="2" charset="-122"/>
                <a:ea typeface="Kaiti SC" panose="02010600040101010101" pitchFamily="2" charset="-122"/>
              </a:rPr>
              <a:t>有疑問時，就當查考</a:t>
            </a:r>
            <a:r>
              <a:rPr lang="en-US" altLang="zh-TW" dirty="0">
                <a:latin typeface="Kaiti SC" panose="02010600040101010101" pitchFamily="2" charset="-122"/>
                <a:ea typeface="Kaiti SC" panose="02010600040101010101" pitchFamily="2" charset="-122"/>
              </a:rPr>
              <a:t>《</a:t>
            </a:r>
            <a:r>
              <a:rPr lang="zh-TW" altLang="en-US" dirty="0">
                <a:latin typeface="Kaiti SC" panose="02010600040101010101" pitchFamily="2" charset="-122"/>
                <a:ea typeface="Kaiti SC" panose="02010600040101010101" pitchFamily="2" charset="-122"/>
              </a:rPr>
              <a:t>聖經</a:t>
            </a:r>
            <a:r>
              <a:rPr lang="en-US" altLang="zh-TW" dirty="0">
                <a:latin typeface="Kaiti SC" panose="02010600040101010101" pitchFamily="2" charset="-122"/>
                <a:ea typeface="Kaiti SC" panose="02010600040101010101" pitchFamily="2" charset="-122"/>
              </a:rPr>
              <a:t>》</a:t>
            </a:r>
            <a:r>
              <a:rPr lang="zh-TW" altLang="en-US" dirty="0">
                <a:latin typeface="Kaiti SC" panose="02010600040101010101" pitchFamily="2" charset="-122"/>
                <a:ea typeface="Kaiti SC" panose="02010600040101010101" pitchFamily="2" charset="-122"/>
              </a:rPr>
              <a:t>其他比較清楚的經文，以明白其真 義 。 </a:t>
            </a:r>
            <a:endParaRPr lang="en-US" altLang="zh-TW" sz="1800" dirty="0">
              <a:latin typeface="Kaiti SC" panose="02010600040101010101" pitchFamily="2" charset="-122"/>
              <a:ea typeface="Kaiti SC" panose="02010600040101010101" pitchFamily="2" charset="-122"/>
            </a:endParaRPr>
          </a:p>
          <a:p>
            <a:pPr>
              <a:buFont typeface="Arial" panose="020B0604020202020204" pitchFamily="34" charset="0"/>
              <a:buChar char="•"/>
            </a:pPr>
            <a:r>
              <a:rPr lang="en-US" altLang="zh-TW" dirty="0"/>
              <a:t>1.9. The infallible rule of interpretation of Scripture is the Scripture itself. Therefore, when there is a question about the true and full meaning of any Scripture (which is not manifold, but one), that meaning must be searched out and ascertained by other places that speak more clearly (y). </a:t>
            </a:r>
            <a:endParaRPr lang="en-US" altLang="zh-TW" sz="1800" dirty="0"/>
          </a:p>
          <a:p>
            <a:pPr>
              <a:buFont typeface="Wingdings" pitchFamily="2" charset="2"/>
              <a:buChar char="Ø"/>
            </a:pPr>
            <a:endParaRPr lang="en-US" altLang="zh-TW" sz="1700" dirty="0">
              <a:latin typeface="Kaiti SC" panose="02010600040101010101" pitchFamily="2" charset="-122"/>
              <a:ea typeface="Kaiti SC"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2258090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FB8E006-7213-0C4D-B320-D27FC651556D}"/>
              </a:ext>
            </a:extLst>
          </p:cNvPr>
          <p:cNvSpPr>
            <a:spLocks noGrp="1"/>
          </p:cNvSpPr>
          <p:nvPr>
            <p:ph type="title"/>
          </p:nvPr>
        </p:nvSpPr>
        <p:spPr>
          <a:xfrm>
            <a:off x="1371600" y="685800"/>
            <a:ext cx="9601200" cy="738051"/>
          </a:xfrm>
        </p:spPr>
        <p:txBody>
          <a:bodyPr/>
          <a:lstStyle/>
          <a:p>
            <a:r>
              <a:rPr kumimoji="1" lang="zh-TW" altLang="en-US" dirty="0"/>
              <a:t>聖經無誤的自證與前提</a:t>
            </a:r>
          </a:p>
        </p:txBody>
      </p:sp>
      <p:sp>
        <p:nvSpPr>
          <p:cNvPr id="3" name="內容版面配置區 2">
            <a:extLst>
              <a:ext uri="{FF2B5EF4-FFF2-40B4-BE49-F238E27FC236}">
                <a16:creationId xmlns:a16="http://schemas.microsoft.com/office/drawing/2014/main" id="{40A96022-46C4-CB4D-9F01-41FBB44A4666}"/>
              </a:ext>
            </a:extLst>
          </p:cNvPr>
          <p:cNvSpPr>
            <a:spLocks noGrp="1"/>
          </p:cNvSpPr>
          <p:nvPr>
            <p:ph idx="1"/>
          </p:nvPr>
        </p:nvSpPr>
        <p:spPr>
          <a:xfrm>
            <a:off x="1371600" y="1632857"/>
            <a:ext cx="9601200" cy="4234543"/>
          </a:xfrm>
        </p:spPr>
        <p:txBody>
          <a:bodyPr>
            <a:normAutofit/>
          </a:bodyPr>
          <a:lstStyle/>
          <a:p>
            <a:pPr marL="0" indent="0">
              <a:buNone/>
            </a:pPr>
            <a:r>
              <a:rPr lang="zh-TW" altLang="en-US" dirty="0"/>
              <a:t>一</a:t>
            </a:r>
            <a:r>
              <a:rPr lang="en-US" altLang="zh-TW" dirty="0"/>
              <a:t>.</a:t>
            </a:r>
            <a:r>
              <a:rPr lang="zh-TW" altLang="en-US" dirty="0"/>
              <a:t> </a:t>
            </a:r>
            <a:r>
              <a:rPr lang="en-US" altLang="zh-TW" dirty="0"/>
              <a:t>5</a:t>
            </a:r>
            <a:r>
              <a:rPr lang="zh-TW" altLang="en-US" dirty="0"/>
              <a:t>  </a:t>
            </a:r>
            <a:r>
              <a:rPr lang="zh-TW" altLang="en-US" sz="2800" dirty="0">
                <a:latin typeface="Kaiti SC" panose="02010600040101010101" pitchFamily="2" charset="-122"/>
                <a:ea typeface="Kaiti SC" panose="02010600040101010101" pitchFamily="2" charset="-122"/>
              </a:rPr>
              <a:t>我們可能受教會的見證的感動與影響，因而高舉聖經、 敬重</a:t>
            </a:r>
            <a:r>
              <a:rPr lang="en-US" altLang="zh-TW" sz="2800" dirty="0">
                <a:latin typeface="Kaiti SC" panose="02010600040101010101" pitchFamily="2" charset="-122"/>
                <a:ea typeface="Kaiti SC" panose="02010600040101010101" pitchFamily="2" charset="-122"/>
              </a:rPr>
              <a:t>《</a:t>
            </a:r>
            <a:r>
              <a:rPr lang="zh-TW" altLang="en-US" sz="2800" dirty="0">
                <a:latin typeface="Kaiti SC" panose="02010600040101010101" pitchFamily="2" charset="-122"/>
                <a:ea typeface="Kaiti SC" panose="02010600040101010101" pitchFamily="2" charset="-122"/>
              </a:rPr>
              <a:t>聖經</a:t>
            </a:r>
            <a:r>
              <a:rPr lang="en-US" altLang="zh-TW" sz="2800" dirty="0">
                <a:latin typeface="Kaiti SC" panose="02010600040101010101" pitchFamily="2" charset="-122"/>
                <a:ea typeface="Kaiti SC" panose="02010600040101010101" pitchFamily="2" charset="-122"/>
              </a:rPr>
              <a:t>》 </a:t>
            </a:r>
            <a:r>
              <a:rPr lang="zh-TW" altLang="en-US" sz="2800" dirty="0">
                <a:latin typeface="Kaiti SC" panose="02010600040101010101" pitchFamily="2" charset="-122"/>
                <a:ea typeface="Kaiti SC" panose="02010600040101010101" pitchFamily="2" charset="-122"/>
              </a:rPr>
              <a:t>。 對</a:t>
            </a:r>
            <a:r>
              <a:rPr lang="en-US" altLang="zh-TW" sz="2800" u="sng" dirty="0">
                <a:latin typeface="Kaiti SC" panose="02010600040101010101" pitchFamily="2" charset="-122"/>
                <a:ea typeface="Kaiti SC" panose="02010600040101010101" pitchFamily="2" charset="-122"/>
              </a:rPr>
              <a:t>《</a:t>
            </a:r>
            <a:r>
              <a:rPr lang="zh-TW" altLang="en-US" sz="2800" u="sng" dirty="0">
                <a:latin typeface="Kaiti SC" panose="02010600040101010101" pitchFamily="2" charset="-122"/>
                <a:ea typeface="Kaiti SC" panose="02010600040101010101" pitchFamily="2" charset="-122"/>
              </a:rPr>
              <a:t>聖經</a:t>
            </a:r>
            <a:r>
              <a:rPr lang="en-US" altLang="zh-TW" sz="2800" u="sng" dirty="0">
                <a:latin typeface="Kaiti SC" panose="02010600040101010101" pitchFamily="2" charset="-122"/>
                <a:ea typeface="Kaiti SC" panose="02010600040101010101" pitchFamily="2" charset="-122"/>
              </a:rPr>
              <a:t>》</a:t>
            </a:r>
            <a:r>
              <a:rPr lang="zh-TW" altLang="en-US" sz="2800" u="sng" dirty="0">
                <a:latin typeface="Kaiti SC" panose="02010600040101010101" pitchFamily="2" charset="-122"/>
                <a:ea typeface="Kaiti SC" panose="02010600040101010101" pitchFamily="2" charset="-122"/>
              </a:rPr>
              <a:t>屬天的性質、 教義的效力、 文體的莊嚴、 各部的一致、 整 體的要旨</a:t>
            </a:r>
            <a:r>
              <a:rPr lang="en-US" altLang="zh-TW" sz="2800" u="sng" dirty="0">
                <a:latin typeface="Kaiti SC" panose="02010600040101010101" pitchFamily="2" charset="-122"/>
                <a:ea typeface="Kaiti SC" panose="02010600040101010101" pitchFamily="2" charset="-122"/>
              </a:rPr>
              <a:t>(</a:t>
            </a:r>
            <a:r>
              <a:rPr lang="zh-TW" altLang="en-US" sz="2800" u="sng" dirty="0">
                <a:latin typeface="Kaiti SC" panose="02010600040101010101" pitchFamily="2" charset="-122"/>
                <a:ea typeface="Kaiti SC" panose="02010600040101010101" pitchFamily="2" charset="-122"/>
              </a:rPr>
              <a:t>將一切的榮耀歸給上帝</a:t>
            </a:r>
            <a:r>
              <a:rPr lang="en-US" altLang="zh-TW" sz="2800" u="sng" dirty="0">
                <a:latin typeface="Kaiti SC" panose="02010600040101010101" pitchFamily="2" charset="-122"/>
                <a:ea typeface="Kaiti SC" panose="02010600040101010101" pitchFamily="2" charset="-122"/>
              </a:rPr>
              <a:t>)</a:t>
            </a:r>
            <a:r>
              <a:rPr lang="zh-TW" altLang="en-US" sz="2800" u="sng" dirty="0">
                <a:latin typeface="Kaiti SC" panose="02010600040101010101" pitchFamily="2" charset="-122"/>
                <a:ea typeface="Kaiti SC" panose="02010600040101010101" pitchFamily="2" charset="-122"/>
              </a:rPr>
              <a:t>，人類惟一得救之道的完整彰顯，和其 他許多無比卓越、 全然完美之處，都足以證明</a:t>
            </a:r>
            <a:r>
              <a:rPr lang="en-US" altLang="zh-TW" sz="2800" u="sng" dirty="0">
                <a:latin typeface="Kaiti SC" panose="02010600040101010101" pitchFamily="2" charset="-122"/>
                <a:ea typeface="Kaiti SC" panose="02010600040101010101" pitchFamily="2" charset="-122"/>
              </a:rPr>
              <a:t>《</a:t>
            </a:r>
            <a:r>
              <a:rPr lang="zh-TW" altLang="en-US" sz="2800" u="sng" dirty="0">
                <a:latin typeface="Kaiti SC" panose="02010600040101010101" pitchFamily="2" charset="-122"/>
                <a:ea typeface="Kaiti SC" panose="02010600040101010101" pitchFamily="2" charset="-122"/>
              </a:rPr>
              <a:t>聖經</a:t>
            </a:r>
            <a:r>
              <a:rPr lang="en-US" altLang="zh-TW" sz="2800" u="sng" dirty="0">
                <a:latin typeface="Kaiti SC" panose="02010600040101010101" pitchFamily="2" charset="-122"/>
                <a:ea typeface="Kaiti SC" panose="02010600040101010101" pitchFamily="2" charset="-122"/>
              </a:rPr>
              <a:t>》</a:t>
            </a:r>
            <a:r>
              <a:rPr lang="zh-TW" altLang="en-US" sz="2800" u="sng" dirty="0">
                <a:latin typeface="Kaiti SC" panose="02010600040101010101" pitchFamily="2" charset="-122"/>
                <a:ea typeface="Kaiti SC" panose="02010600040101010101" pitchFamily="2" charset="-122"/>
              </a:rPr>
              <a:t>本身就是上帝的話</a:t>
            </a:r>
            <a:r>
              <a:rPr lang="zh-TW" altLang="en-US" sz="2800" dirty="0">
                <a:latin typeface="Kaiti SC" panose="02010600040101010101" pitchFamily="2" charset="-122"/>
                <a:ea typeface="Kaiti SC" panose="02010600040101010101" pitchFamily="2" charset="-122"/>
              </a:rPr>
              <a:t>。 雖然如此，最讓我們完全確信</a:t>
            </a:r>
            <a:r>
              <a:rPr lang="en-US" altLang="zh-TW" sz="2800" dirty="0">
                <a:latin typeface="Kaiti SC" panose="02010600040101010101" pitchFamily="2" charset="-122"/>
                <a:ea typeface="Kaiti SC" panose="02010600040101010101" pitchFamily="2" charset="-122"/>
              </a:rPr>
              <a:t>《</a:t>
            </a:r>
            <a:r>
              <a:rPr lang="zh-TW" altLang="en-US" sz="2800" dirty="0">
                <a:latin typeface="Kaiti SC" panose="02010600040101010101" pitchFamily="2" charset="-122"/>
                <a:ea typeface="Kaiti SC" panose="02010600040101010101" pitchFamily="2" charset="-122"/>
              </a:rPr>
              <a:t>聖經</a:t>
            </a:r>
            <a:r>
              <a:rPr lang="en-US" altLang="zh-TW" sz="2800" dirty="0">
                <a:latin typeface="Kaiti SC" panose="02010600040101010101" pitchFamily="2" charset="-122"/>
                <a:ea typeface="Kaiti SC" panose="02010600040101010101" pitchFamily="2" charset="-122"/>
              </a:rPr>
              <a:t>》</a:t>
            </a:r>
            <a:r>
              <a:rPr lang="zh-TW" altLang="en-US" sz="2800" dirty="0">
                <a:latin typeface="Kaiti SC" panose="02010600040101010101" pitchFamily="2" charset="-122"/>
                <a:ea typeface="Kaiti SC" panose="02010600040101010101" pitchFamily="2" charset="-122"/>
              </a:rPr>
              <a:t>無謬真理與屬上帝權威的原因，</a:t>
            </a:r>
            <a:r>
              <a:rPr lang="zh-TW" altLang="en-US" sz="2800" u="sng" dirty="0">
                <a:latin typeface="Kaiti SC" panose="02010600040101010101" pitchFamily="2" charset="-122"/>
                <a:ea typeface="Kaiti SC" panose="02010600040101010101" pitchFamily="2" charset="-122"/>
              </a:rPr>
              <a:t>是聖 靈在我們心中作見證</a:t>
            </a:r>
            <a:r>
              <a:rPr lang="zh-TW" altLang="en-US" sz="2800" dirty="0">
                <a:latin typeface="Kaiti SC" panose="02010600040101010101" pitchFamily="2" charset="-122"/>
                <a:ea typeface="Kaiti SC" panose="02010600040101010101" pitchFamily="2" charset="-122"/>
              </a:rPr>
              <a:t>，藉著上帝的話在我們心中所作的見證，也與上帝的話 在我們心中一同作見證。 </a:t>
            </a:r>
            <a:endParaRPr lang="en-US" altLang="zh-TW" sz="2800" dirty="0">
              <a:latin typeface="Kaiti SC" panose="02010600040101010101" pitchFamily="2" charset="-122"/>
              <a:ea typeface="Kaiti SC" panose="02010600040101010101" pitchFamily="2" charset="-122"/>
            </a:endParaRPr>
          </a:p>
          <a:p>
            <a:pPr marL="0" indent="0">
              <a:buNone/>
            </a:pPr>
            <a:endParaRPr lang="en-US" altLang="zh-TW" dirty="0"/>
          </a:p>
          <a:p>
            <a:pPr marL="0" indent="0">
              <a:buNone/>
            </a:pPr>
            <a:endParaRPr lang="en-US" altLang="zh-TW" dirty="0"/>
          </a:p>
          <a:p>
            <a:endParaRPr kumimoji="1" lang="zh-TW" altLang="en-US" dirty="0"/>
          </a:p>
        </p:txBody>
      </p:sp>
    </p:spTree>
    <p:extLst>
      <p:ext uri="{BB962C8B-B14F-4D97-AF65-F5344CB8AC3E}">
        <p14:creationId xmlns:p14="http://schemas.microsoft.com/office/powerpoint/2010/main" val="1287056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FB8E006-7213-0C4D-B320-D27FC651556D}"/>
              </a:ext>
            </a:extLst>
          </p:cNvPr>
          <p:cNvSpPr>
            <a:spLocks noGrp="1"/>
          </p:cNvSpPr>
          <p:nvPr>
            <p:ph type="title"/>
          </p:nvPr>
        </p:nvSpPr>
        <p:spPr>
          <a:xfrm>
            <a:off x="1371600" y="685800"/>
            <a:ext cx="9601200" cy="738051"/>
          </a:xfrm>
        </p:spPr>
        <p:txBody>
          <a:bodyPr/>
          <a:lstStyle/>
          <a:p>
            <a:r>
              <a:rPr kumimoji="1" lang="zh-TW" altLang="en-US" dirty="0"/>
              <a:t>啟示的無誤與解釋</a:t>
            </a:r>
          </a:p>
        </p:txBody>
      </p:sp>
      <p:sp>
        <p:nvSpPr>
          <p:cNvPr id="3" name="內容版面配置區 2">
            <a:extLst>
              <a:ext uri="{FF2B5EF4-FFF2-40B4-BE49-F238E27FC236}">
                <a16:creationId xmlns:a16="http://schemas.microsoft.com/office/drawing/2014/main" id="{40A96022-46C4-CB4D-9F01-41FBB44A4666}"/>
              </a:ext>
            </a:extLst>
          </p:cNvPr>
          <p:cNvSpPr>
            <a:spLocks noGrp="1"/>
          </p:cNvSpPr>
          <p:nvPr>
            <p:ph idx="1"/>
          </p:nvPr>
        </p:nvSpPr>
        <p:spPr>
          <a:xfrm>
            <a:off x="1371600" y="1632857"/>
            <a:ext cx="9601200" cy="4234543"/>
          </a:xfrm>
        </p:spPr>
        <p:txBody>
          <a:bodyPr>
            <a:normAutofit fontScale="92500" lnSpcReduction="10000"/>
          </a:bodyPr>
          <a:lstStyle/>
          <a:p>
            <a:pPr>
              <a:buAutoNum type="ea1ChtPeriod"/>
            </a:pPr>
            <a:r>
              <a:rPr lang="en-US" altLang="zh-TW" dirty="0">
                <a:latin typeface="Kaiti SC" panose="02010600040101010101" pitchFamily="2" charset="-122"/>
                <a:ea typeface="Kaiti SC" panose="02010600040101010101" pitchFamily="2" charset="-122"/>
              </a:rPr>
              <a:t>6</a:t>
            </a:r>
            <a:r>
              <a:rPr lang="zh-TW" altLang="en-US" dirty="0">
                <a:latin typeface="Kaiti SC" panose="02010600040101010101" pitchFamily="2" charset="-122"/>
                <a:ea typeface="Kaiti SC" panose="02010600040101010101" pitchFamily="2" charset="-122"/>
              </a:rPr>
              <a:t>  上帝全備的旨意，與上帝自己的榮耀、 人的得救，信仰、和生活有關 的一切必要之事，</a:t>
            </a:r>
            <a:r>
              <a:rPr lang="en-US" altLang="zh-TW" dirty="0">
                <a:latin typeface="Kaiti SC" panose="02010600040101010101" pitchFamily="2" charset="-122"/>
                <a:ea typeface="Kaiti SC" panose="02010600040101010101" pitchFamily="2" charset="-122"/>
              </a:rPr>
              <a:t>《</a:t>
            </a:r>
            <a:r>
              <a:rPr lang="zh-TW" altLang="en-US" dirty="0">
                <a:latin typeface="Kaiti SC" panose="02010600040101010101" pitchFamily="2" charset="-122"/>
                <a:ea typeface="Kaiti SC" panose="02010600040101010101" pitchFamily="2" charset="-122"/>
              </a:rPr>
              <a:t>聖經</a:t>
            </a:r>
            <a:r>
              <a:rPr lang="en-US" altLang="zh-TW" dirty="0">
                <a:latin typeface="Kaiti SC" panose="02010600040101010101" pitchFamily="2" charset="-122"/>
                <a:ea typeface="Kaiti SC" panose="02010600040101010101" pitchFamily="2" charset="-122"/>
              </a:rPr>
              <a:t>》</a:t>
            </a:r>
            <a:r>
              <a:rPr lang="zh-TW" altLang="en-US" dirty="0">
                <a:latin typeface="Kaiti SC" panose="02010600040101010101" pitchFamily="2" charset="-122"/>
                <a:ea typeface="Kaiti SC" panose="02010600040101010101" pitchFamily="2" charset="-122"/>
              </a:rPr>
              <a:t>都明明記載，或是可以用</a:t>
            </a:r>
            <a:r>
              <a:rPr lang="zh-TW" altLang="en-US" b="1" i="1" u="sng" dirty="0">
                <a:latin typeface="Kaiti SC" panose="02010600040101010101" pitchFamily="2" charset="-122"/>
                <a:ea typeface="Kaiti SC" panose="02010600040101010101" pitchFamily="2" charset="-122"/>
              </a:rPr>
              <a:t>正當且必要的推論</a:t>
            </a:r>
            <a:r>
              <a:rPr lang="zh-TW" altLang="en-US" dirty="0">
                <a:latin typeface="Kaiti SC" panose="02010600040101010101" pitchFamily="2" charset="-122"/>
                <a:ea typeface="Kaiti SC" panose="02010600040101010101" pitchFamily="2" charset="-122"/>
              </a:rPr>
              <a:t>， 從</a:t>
            </a:r>
            <a:r>
              <a:rPr lang="en-US" altLang="zh-TW" dirty="0">
                <a:latin typeface="Kaiti SC" panose="02010600040101010101" pitchFamily="2" charset="-122"/>
                <a:ea typeface="Kaiti SC" panose="02010600040101010101" pitchFamily="2" charset="-122"/>
              </a:rPr>
              <a:t>《</a:t>
            </a:r>
            <a:r>
              <a:rPr lang="zh-TW" altLang="en-US" dirty="0">
                <a:latin typeface="Kaiti SC" panose="02010600040101010101" pitchFamily="2" charset="-122"/>
                <a:ea typeface="Kaiti SC" panose="02010600040101010101" pitchFamily="2" charset="-122"/>
              </a:rPr>
              <a:t>聖經</a:t>
            </a:r>
            <a:r>
              <a:rPr lang="en-US" altLang="zh-TW" dirty="0">
                <a:latin typeface="Kaiti SC" panose="02010600040101010101" pitchFamily="2" charset="-122"/>
                <a:ea typeface="Kaiti SC" panose="02010600040101010101" pitchFamily="2" charset="-122"/>
              </a:rPr>
              <a:t>》</a:t>
            </a:r>
            <a:r>
              <a:rPr lang="zh-TW" altLang="en-US" dirty="0">
                <a:latin typeface="Kaiti SC" panose="02010600040101010101" pitchFamily="2" charset="-122"/>
                <a:ea typeface="Kaiti SC" panose="02010600040101010101" pitchFamily="2" charset="-122"/>
              </a:rPr>
              <a:t>引申出來。 所以無論在任何時刻都不可加添</a:t>
            </a:r>
            <a:r>
              <a:rPr lang="en-US" altLang="zh-TW" dirty="0">
                <a:latin typeface="Kaiti SC" panose="02010600040101010101" pitchFamily="2" charset="-122"/>
                <a:ea typeface="Kaiti SC" panose="02010600040101010101" pitchFamily="2" charset="-122"/>
              </a:rPr>
              <a:t>;</a:t>
            </a:r>
            <a:r>
              <a:rPr lang="zh-TW" altLang="en-US" dirty="0">
                <a:latin typeface="Kaiti SC" panose="02010600040101010101" pitchFamily="2" charset="-122"/>
                <a:ea typeface="Kaiti SC" panose="02010600040101010101" pitchFamily="2" charset="-122"/>
              </a:rPr>
              <a:t>無論是藉著 「 聖 靈 的 新 啟 示 」 ，或憑人的遺傳，都不能加添</a:t>
            </a:r>
            <a:r>
              <a:rPr lang="en-US" altLang="zh-TW" dirty="0">
                <a:latin typeface="Kaiti SC" panose="02010600040101010101" pitchFamily="2" charset="-122"/>
                <a:ea typeface="Kaiti SC" panose="02010600040101010101" pitchFamily="2" charset="-122"/>
              </a:rPr>
              <a:t>《</a:t>
            </a:r>
            <a:r>
              <a:rPr lang="zh-TW" altLang="en-US" dirty="0">
                <a:latin typeface="Kaiti SC" panose="02010600040101010101" pitchFamily="2" charset="-122"/>
                <a:ea typeface="Kaiti SC" panose="02010600040101010101" pitchFamily="2" charset="-122"/>
              </a:rPr>
              <a:t>聖經</a:t>
            </a:r>
            <a:r>
              <a:rPr lang="en-US" altLang="zh-TW" dirty="0">
                <a:latin typeface="Kaiti SC" panose="02010600040101010101" pitchFamily="2" charset="-122"/>
                <a:ea typeface="Kaiti SC" panose="02010600040101010101" pitchFamily="2" charset="-122"/>
              </a:rPr>
              <a:t>》</a:t>
            </a:r>
            <a:r>
              <a:rPr lang="zh-TW" altLang="en-US" dirty="0">
                <a:latin typeface="Kaiti SC" panose="02010600040101010101" pitchFamily="2" charset="-122"/>
                <a:ea typeface="Kaiti SC" panose="02010600040101010101" pitchFamily="2" charset="-122"/>
              </a:rPr>
              <a:t>的內容成為最高 權威。 </a:t>
            </a:r>
            <a:endParaRPr lang="en-US" altLang="zh-TW" dirty="0">
              <a:latin typeface="Kaiti SC" panose="02010600040101010101" pitchFamily="2" charset="-122"/>
              <a:ea typeface="Kaiti SC" panose="02010600040101010101" pitchFamily="2" charset="-122"/>
            </a:endParaRPr>
          </a:p>
          <a:p>
            <a:pPr marL="457200" indent="-457200">
              <a:buFont typeface="Wingdings" pitchFamily="2" charset="2"/>
              <a:buChar char="Ø"/>
            </a:pPr>
            <a:r>
              <a:rPr lang="en-US" altLang="zh-TW" sz="3000" dirty="0">
                <a:latin typeface="Times New Roman" panose="02020603050405020304" pitchFamily="18" charset="0"/>
                <a:ea typeface="Kaiti SC" panose="02010600040101010101" pitchFamily="2" charset="-122"/>
                <a:cs typeface="Times New Roman" panose="02020603050405020304" pitchFamily="18" charset="0"/>
              </a:rPr>
              <a:t>The whole counsel of God concerning all things necessary for his own glory and man’s salvation, faith, and life, is </a:t>
            </a:r>
            <a:r>
              <a:rPr lang="en-US" altLang="zh-TW" sz="3000" i="1" u="sng" dirty="0">
                <a:latin typeface="Times New Roman" panose="02020603050405020304" pitchFamily="18" charset="0"/>
                <a:ea typeface="Kaiti SC" panose="02010600040101010101" pitchFamily="2" charset="-122"/>
                <a:cs typeface="Times New Roman" panose="02020603050405020304" pitchFamily="18" charset="0"/>
              </a:rPr>
              <a:t>either expressly stated in Scripture</a:t>
            </a:r>
            <a:r>
              <a:rPr lang="en-US" altLang="zh-TW" sz="3000" dirty="0">
                <a:latin typeface="Times New Roman" panose="02020603050405020304" pitchFamily="18" charset="0"/>
                <a:ea typeface="Kaiti SC" panose="02010600040101010101" pitchFamily="2" charset="-122"/>
                <a:cs typeface="Times New Roman" panose="02020603050405020304" pitchFamily="18" charset="0"/>
              </a:rPr>
              <a:t> or </a:t>
            </a:r>
            <a:r>
              <a:rPr lang="en-US" altLang="zh-TW" sz="3000" i="1" u="sng" dirty="0">
                <a:latin typeface="Times New Roman" panose="02020603050405020304" pitchFamily="18" charset="0"/>
                <a:ea typeface="Kaiti SC" panose="02010600040101010101" pitchFamily="2" charset="-122"/>
                <a:cs typeface="Times New Roman" panose="02020603050405020304" pitchFamily="18" charset="0"/>
              </a:rPr>
              <a:t>by good and necessary inference may be deduced from Scripture</a:t>
            </a:r>
            <a:r>
              <a:rPr lang="en-US" altLang="zh-TW" sz="3000" dirty="0">
                <a:latin typeface="Times New Roman" panose="02020603050405020304" pitchFamily="18" charset="0"/>
                <a:ea typeface="Kaiti SC" panose="02010600040101010101" pitchFamily="2" charset="-122"/>
                <a:cs typeface="Times New Roman" panose="02020603050405020304" pitchFamily="18" charset="0"/>
              </a:rPr>
              <a:t>, unto which nothing at any time is to be added, whether by new revelations of the Spirit or by traditions of men </a:t>
            </a:r>
          </a:p>
          <a:p>
            <a:pPr marL="0" indent="0">
              <a:buNone/>
            </a:pPr>
            <a:endParaRPr lang="en-US" altLang="zh-TW" dirty="0"/>
          </a:p>
          <a:p>
            <a:pPr marL="0" indent="0">
              <a:buNone/>
            </a:pPr>
            <a:endParaRPr lang="en-US" altLang="zh-TW" dirty="0"/>
          </a:p>
          <a:p>
            <a:endParaRPr kumimoji="1" lang="zh-TW" altLang="en-US" dirty="0"/>
          </a:p>
        </p:txBody>
      </p:sp>
    </p:spTree>
    <p:extLst>
      <p:ext uri="{BB962C8B-B14F-4D97-AF65-F5344CB8AC3E}">
        <p14:creationId xmlns:p14="http://schemas.microsoft.com/office/powerpoint/2010/main" val="2758000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D6DE4EE-1AA0-7049-B5D4-402F1CDF1F3F}"/>
              </a:ext>
            </a:extLst>
          </p:cNvPr>
          <p:cNvSpPr>
            <a:spLocks noGrp="1"/>
          </p:cNvSpPr>
          <p:nvPr>
            <p:ph type="title"/>
          </p:nvPr>
        </p:nvSpPr>
        <p:spPr>
          <a:xfrm>
            <a:off x="1371600" y="685800"/>
            <a:ext cx="9601200" cy="838200"/>
          </a:xfrm>
        </p:spPr>
        <p:txBody>
          <a:bodyPr/>
          <a:lstStyle/>
          <a:p>
            <a:r>
              <a:rPr kumimoji="1" lang="zh-TW" altLang="en-US" dirty="0"/>
              <a:t>上週回顧：神是</a:t>
            </a:r>
          </a:p>
        </p:txBody>
      </p:sp>
      <p:sp>
        <p:nvSpPr>
          <p:cNvPr id="3" name="內容版面配置區 2">
            <a:extLst>
              <a:ext uri="{FF2B5EF4-FFF2-40B4-BE49-F238E27FC236}">
                <a16:creationId xmlns:a16="http://schemas.microsoft.com/office/drawing/2014/main" id="{3D1C29D1-03FD-FE48-9D1D-5E3179269FCB}"/>
              </a:ext>
            </a:extLst>
          </p:cNvPr>
          <p:cNvSpPr>
            <a:spLocks noGrp="1"/>
          </p:cNvSpPr>
          <p:nvPr>
            <p:ph idx="1"/>
          </p:nvPr>
        </p:nvSpPr>
        <p:spPr>
          <a:xfrm>
            <a:off x="984738" y="1523999"/>
            <a:ext cx="10963422" cy="5045765"/>
          </a:xfrm>
        </p:spPr>
        <p:txBody>
          <a:bodyPr>
            <a:normAutofit/>
          </a:bodyPr>
          <a:lstStyle/>
          <a:p>
            <a:pPr marL="342900" indent="-342900">
              <a:buFont typeface="Arial" panose="020B0604020202020204" pitchFamily="34" charset="0"/>
              <a:buChar char="•"/>
            </a:pPr>
            <a:r>
              <a:rPr lang="zh-TW" altLang="en-US" sz="2400" dirty="0">
                <a:latin typeface="Kaiti SC" panose="02010600040101010101" pitchFamily="2" charset="-122"/>
                <a:ea typeface="Kaiti SC" panose="02010600040101010101" pitchFamily="2" charset="-122"/>
                <a:cs typeface="Times New Roman" panose="02020603050405020304" pitchFamily="18" charset="0"/>
              </a:rPr>
              <a:t>獨一的上帝：</a:t>
            </a:r>
            <a:r>
              <a:rPr lang="en-US" altLang="zh-TW" sz="2400" dirty="0">
                <a:latin typeface="Kaiti SC" panose="02010600040101010101" pitchFamily="2" charset="-122"/>
                <a:ea typeface="Kaiti SC" panose="02010600040101010101" pitchFamily="2" charset="-122"/>
                <a:cs typeface="Times New Roman" panose="02020603050405020304" pitchFamily="18" charset="0"/>
              </a:rPr>
              <a:t>  </a:t>
            </a:r>
            <a:r>
              <a:rPr lang="en-US" altLang="zh-TW" sz="2400" b="1" dirty="0">
                <a:latin typeface="Kaiti SC" panose="02010600040101010101" pitchFamily="2" charset="-122"/>
                <a:ea typeface="Kaiti SC" panose="02010600040101010101" pitchFamily="2" charset="-122"/>
              </a:rPr>
              <a:t>Deut. 6:4</a:t>
            </a:r>
            <a:r>
              <a:rPr lang="en-US" altLang="zh-TW" sz="2400" dirty="0">
                <a:latin typeface="Kaiti SC" panose="02010600040101010101" pitchFamily="2" charset="-122"/>
                <a:ea typeface="Kaiti SC" panose="02010600040101010101" pitchFamily="2" charset="-122"/>
              </a:rPr>
              <a:t>   </a:t>
            </a:r>
            <a:r>
              <a:rPr lang="zh-TW" altLang="en-US" sz="2400" dirty="0">
                <a:latin typeface="Kaiti SC" panose="02010600040101010101" pitchFamily="2" charset="-122"/>
                <a:ea typeface="Kaiti SC" panose="02010600040101010101" pitchFamily="2" charset="-122"/>
              </a:rPr>
              <a:t>「以色列啊，你要聽！ 耶和華－我們上帝是獨一的主。</a:t>
            </a:r>
            <a:endParaRPr lang="en-US" altLang="zh-TW" sz="2400" dirty="0">
              <a:latin typeface="Kaiti SC" panose="02010600040101010101" pitchFamily="2" charset="-122"/>
              <a:ea typeface="Kaiti SC" panose="02010600040101010101" pitchFamily="2" charset="-122"/>
            </a:endParaRPr>
          </a:p>
          <a:p>
            <a:pPr marL="342900" indent="-342900">
              <a:buFont typeface="Arial" panose="020B0604020202020204" pitchFamily="34" charset="0"/>
              <a:buChar char="•"/>
            </a:pPr>
            <a:r>
              <a:rPr lang="zh-TW" altLang="en-US" sz="2400" b="1" dirty="0">
                <a:latin typeface="Kaiti SC" panose="02010600040101010101" pitchFamily="2" charset="-122"/>
                <a:ea typeface="Kaiti SC" panose="02010600040101010101" pitchFamily="2" charset="-122"/>
              </a:rPr>
              <a:t>永恆的上帝：  </a:t>
            </a:r>
            <a:r>
              <a:rPr lang="en-US" altLang="zh-TW" sz="2400" b="1" dirty="0">
                <a:latin typeface="Kaiti SC" panose="02010600040101010101" pitchFamily="2" charset="-122"/>
                <a:ea typeface="Kaiti SC" panose="02010600040101010101" pitchFamily="2" charset="-122"/>
              </a:rPr>
              <a:t>Psa. 90:2</a:t>
            </a:r>
            <a:r>
              <a:rPr lang="en-US" altLang="zh-TW" sz="2400" dirty="0">
                <a:latin typeface="Kaiti SC" panose="02010600040101010101" pitchFamily="2" charset="-122"/>
                <a:ea typeface="Kaiti SC" panose="02010600040101010101" pitchFamily="2" charset="-122"/>
              </a:rPr>
              <a:t> </a:t>
            </a:r>
            <a:r>
              <a:rPr lang="zh-TW" altLang="en-US" sz="2400" dirty="0">
                <a:latin typeface="Kaiti SC" panose="02010600040101010101" pitchFamily="2" charset="-122"/>
                <a:ea typeface="Kaiti SC" panose="02010600040101010101" pitchFamily="2" charset="-122"/>
              </a:rPr>
              <a:t>諸山未曾生出，地與世界你未曾造成，從亙古到永遠，你是上帝。</a:t>
            </a:r>
            <a:endParaRPr lang="en-US" altLang="zh-TW" sz="2400" dirty="0">
              <a:latin typeface="Kaiti SC" panose="02010600040101010101" pitchFamily="2" charset="-122"/>
              <a:ea typeface="Kaiti SC" panose="02010600040101010101" pitchFamily="2" charset="-122"/>
            </a:endParaRPr>
          </a:p>
          <a:p>
            <a:pPr marL="342900" indent="-342900">
              <a:buFont typeface="Arial" panose="020B0604020202020204" pitchFamily="34" charset="0"/>
              <a:buChar char="•"/>
            </a:pPr>
            <a:r>
              <a:rPr lang="zh-TW" altLang="en-US" sz="2400" b="1" dirty="0">
                <a:latin typeface="Kaiti SC" panose="02010600040101010101" pitchFamily="2" charset="-122"/>
                <a:ea typeface="Kaiti SC" panose="02010600040101010101" pitchFamily="2" charset="-122"/>
              </a:rPr>
              <a:t>神是靈：  </a:t>
            </a:r>
            <a:r>
              <a:rPr lang="en-US" altLang="zh-TW" sz="2400" b="1" dirty="0">
                <a:latin typeface="Kaiti SC" panose="02010600040101010101" pitchFamily="2" charset="-122"/>
                <a:ea typeface="Kaiti SC" panose="02010600040101010101" pitchFamily="2" charset="-122"/>
              </a:rPr>
              <a:t>John 4:24</a:t>
            </a:r>
            <a:r>
              <a:rPr lang="en-US" altLang="zh-TW" sz="2400" dirty="0">
                <a:latin typeface="Kaiti SC" panose="02010600040101010101" pitchFamily="2" charset="-122"/>
                <a:ea typeface="Kaiti SC" panose="02010600040101010101" pitchFamily="2" charset="-122"/>
              </a:rPr>
              <a:t> </a:t>
            </a:r>
            <a:r>
              <a:rPr lang="zh-TW" altLang="en-US" sz="2400" dirty="0">
                <a:latin typeface="Kaiti SC" panose="02010600040101010101" pitchFamily="2" charset="-122"/>
                <a:ea typeface="Kaiti SC" panose="02010600040101010101" pitchFamily="2" charset="-122"/>
              </a:rPr>
              <a:t>上帝是個靈 *，所以拜他的必須用心靈和誠實拜他。」</a:t>
            </a:r>
            <a:endParaRPr lang="en-US" altLang="zh-TW" sz="2400" dirty="0">
              <a:latin typeface="Kaiti SC" panose="02010600040101010101" pitchFamily="2" charset="-122"/>
              <a:ea typeface="Kaiti SC" panose="02010600040101010101" pitchFamily="2" charset="-122"/>
            </a:endParaRPr>
          </a:p>
          <a:p>
            <a:pPr marL="342900" indent="-342900">
              <a:buFont typeface="Arial" panose="020B0604020202020204" pitchFamily="34" charset="0"/>
              <a:buChar char="•"/>
            </a:pPr>
            <a:r>
              <a:rPr lang="zh-TW" altLang="en-US" sz="2400" b="1" dirty="0">
                <a:latin typeface="Kaiti SC" panose="02010600040101010101" pitchFamily="2" charset="-122"/>
                <a:ea typeface="Kaiti SC" panose="02010600040101010101" pitchFamily="2" charset="-122"/>
              </a:rPr>
              <a:t>自存：</a:t>
            </a:r>
            <a:r>
              <a:rPr lang="en-US" altLang="zh-TW" sz="2400" b="1" dirty="0">
                <a:latin typeface="Kaiti SC" panose="02010600040101010101" pitchFamily="2" charset="-122"/>
                <a:ea typeface="Kaiti SC" panose="02010600040101010101" pitchFamily="2" charset="-122"/>
              </a:rPr>
              <a:t>Acts 17:25</a:t>
            </a:r>
            <a:r>
              <a:rPr lang="en-US" altLang="zh-TW" sz="2400" dirty="0">
                <a:latin typeface="Kaiti SC" panose="02010600040101010101" pitchFamily="2" charset="-122"/>
                <a:ea typeface="Kaiti SC" panose="02010600040101010101" pitchFamily="2" charset="-122"/>
              </a:rPr>
              <a:t> </a:t>
            </a:r>
            <a:r>
              <a:rPr lang="zh-TW" altLang="en-US" sz="2400" dirty="0">
                <a:latin typeface="Kaiti SC" panose="02010600040101010101" pitchFamily="2" charset="-122"/>
                <a:ea typeface="Kaiti SC" panose="02010600040101010101" pitchFamily="2" charset="-122"/>
              </a:rPr>
              <a:t>也不用人手服事，好像缺少甚麼；自己倒將生命、氣息、萬物，賜給萬人。</a:t>
            </a:r>
            <a:endParaRPr lang="en-US" altLang="zh-TW" sz="2400" dirty="0">
              <a:latin typeface="Kaiti SC" panose="02010600040101010101" pitchFamily="2" charset="-122"/>
              <a:ea typeface="Kaiti SC" panose="02010600040101010101" pitchFamily="2" charset="-122"/>
            </a:endParaRPr>
          </a:p>
          <a:p>
            <a:pPr marL="342900" indent="-342900">
              <a:buFont typeface="Arial" panose="020B0604020202020204" pitchFamily="34" charset="0"/>
              <a:buChar char="•"/>
            </a:pPr>
            <a:r>
              <a:rPr lang="zh-TW" altLang="en-US" sz="2400" b="1" dirty="0">
                <a:latin typeface="Kaiti SC" panose="02010600040101010101" pitchFamily="2" charset="-122"/>
                <a:ea typeface="Kaiti SC" panose="02010600040101010101" pitchFamily="2" charset="-122"/>
              </a:rPr>
              <a:t>無限：</a:t>
            </a:r>
            <a:r>
              <a:rPr lang="en-US" altLang="zh-TW" sz="2400" b="1" dirty="0">
                <a:latin typeface="Kaiti SC" panose="02010600040101010101" pitchFamily="2" charset="-122"/>
                <a:ea typeface="Kaiti SC" panose="02010600040101010101" pitchFamily="2" charset="-122"/>
              </a:rPr>
              <a:t>Jer. 23:23-24</a:t>
            </a:r>
            <a:r>
              <a:rPr lang="en-US" altLang="zh-TW" sz="2400" dirty="0">
                <a:latin typeface="Kaiti SC" panose="02010600040101010101" pitchFamily="2" charset="-122"/>
                <a:ea typeface="Kaiti SC" panose="02010600040101010101" pitchFamily="2" charset="-122"/>
              </a:rPr>
              <a:t>   </a:t>
            </a:r>
            <a:r>
              <a:rPr lang="zh-TW" altLang="en-US" sz="2400" dirty="0">
                <a:latin typeface="Kaiti SC" panose="02010600040101010101" pitchFamily="2" charset="-122"/>
                <a:ea typeface="Kaiti SC" panose="02010600040101010101" pitchFamily="2" charset="-122"/>
              </a:rPr>
              <a:t>耶和華說：「我豈為近處的上帝呢？ 不也為遠處的上帝嗎？」 </a:t>
            </a:r>
            <a:r>
              <a:rPr lang="en-US" altLang="zh-TW" sz="2400" b="1" baseline="30000" dirty="0">
                <a:latin typeface="Kaiti SC" panose="02010600040101010101" pitchFamily="2" charset="-122"/>
                <a:ea typeface="Kaiti SC" panose="02010600040101010101" pitchFamily="2" charset="-122"/>
              </a:rPr>
              <a:t>24</a:t>
            </a:r>
            <a:r>
              <a:rPr lang="zh-TW" altLang="en-US" sz="2400" dirty="0">
                <a:latin typeface="Kaiti SC" panose="02010600040101010101" pitchFamily="2" charset="-122"/>
                <a:ea typeface="Kaiti SC" panose="02010600040101010101" pitchFamily="2" charset="-122"/>
              </a:rPr>
              <a:t> 耶和華說：「人豈能在隱密處藏身，使我看不見他呢？」 耶和華說：「我豈不充滿天地嗎？</a:t>
            </a:r>
            <a:endParaRPr lang="en-US" altLang="zh-TW" sz="2400" dirty="0">
              <a:latin typeface="Kaiti SC" panose="02010600040101010101" pitchFamily="2" charset="-122"/>
              <a:ea typeface="Kaiti SC" panose="02010600040101010101" pitchFamily="2" charset="-122"/>
            </a:endParaRPr>
          </a:p>
          <a:p>
            <a:pPr marL="342900" indent="-342900">
              <a:buFont typeface="Arial" panose="020B0604020202020204" pitchFamily="34" charset="0"/>
              <a:buChar char="•"/>
            </a:pPr>
            <a:r>
              <a:rPr lang="zh-TW" altLang="en-US" sz="2400" dirty="0">
                <a:latin typeface="Kaiti SC" panose="02010600040101010101" pitchFamily="2" charset="-122"/>
                <a:ea typeface="Kaiti SC" panose="02010600040101010101" pitchFamily="2" charset="-122"/>
              </a:rPr>
              <a:t>不變：</a:t>
            </a:r>
            <a:r>
              <a:rPr lang="en-US" altLang="zh-TW" sz="2400" b="1" dirty="0">
                <a:latin typeface="Kaiti SC" panose="02010600040101010101" pitchFamily="2" charset="-122"/>
                <a:ea typeface="Kaiti SC" panose="02010600040101010101" pitchFamily="2" charset="-122"/>
              </a:rPr>
              <a:t>James 1:17</a:t>
            </a:r>
            <a:r>
              <a:rPr lang="en-US" altLang="zh-TW" sz="2400" dirty="0">
                <a:latin typeface="Kaiti SC" panose="02010600040101010101" pitchFamily="2" charset="-122"/>
                <a:ea typeface="Kaiti SC" panose="02010600040101010101" pitchFamily="2" charset="-122"/>
              </a:rPr>
              <a:t> </a:t>
            </a:r>
            <a:r>
              <a:rPr lang="zh-TW" altLang="en-US" sz="2400" dirty="0">
                <a:latin typeface="Kaiti SC" panose="02010600040101010101" pitchFamily="2" charset="-122"/>
                <a:ea typeface="Kaiti SC" panose="02010600040101010101" pitchFamily="2" charset="-122"/>
              </a:rPr>
              <a:t>各樣美善的恩賜和各樣全備的賞賜都是從上頭來的，從眾光之父那裏降下來的；在他並沒有改變，也沒有轉動的影兒。</a:t>
            </a:r>
          </a:p>
          <a:p>
            <a:pPr marL="0" indent="0">
              <a:buNone/>
            </a:pPr>
            <a:endParaRPr lang="zh-TW" altLang="en-US" sz="2100" dirty="0">
              <a:latin typeface="Kaiti SC" panose="02010600040101010101" pitchFamily="2" charset="-122"/>
              <a:ea typeface="Kaiti SC" panose="02010600040101010101" pitchFamily="2" charset="-122"/>
            </a:endParaRPr>
          </a:p>
          <a:p>
            <a:pPr>
              <a:buFont typeface="Wingdings" pitchFamily="2" charset="2"/>
              <a:buChar char="Ø"/>
            </a:pPr>
            <a:endParaRPr lang="en-US" altLang="zh-TW" sz="1700" dirty="0">
              <a:latin typeface="Kaiti SC" panose="02010600040101010101" pitchFamily="2" charset="-122"/>
              <a:ea typeface="Kaiti SC"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85660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D6DE4EE-1AA0-7049-B5D4-402F1CDF1F3F}"/>
              </a:ext>
            </a:extLst>
          </p:cNvPr>
          <p:cNvSpPr>
            <a:spLocks noGrp="1"/>
          </p:cNvSpPr>
          <p:nvPr>
            <p:ph type="title"/>
          </p:nvPr>
        </p:nvSpPr>
        <p:spPr>
          <a:xfrm>
            <a:off x="1371600" y="685800"/>
            <a:ext cx="9601200" cy="838200"/>
          </a:xfrm>
        </p:spPr>
        <p:txBody>
          <a:bodyPr/>
          <a:lstStyle/>
          <a:p>
            <a:r>
              <a:rPr kumimoji="1" lang="zh-TW" altLang="en-US" dirty="0"/>
              <a:t>上週回顧：神是</a:t>
            </a:r>
          </a:p>
        </p:txBody>
      </p:sp>
      <p:sp>
        <p:nvSpPr>
          <p:cNvPr id="3" name="內容版面配置區 2">
            <a:extLst>
              <a:ext uri="{FF2B5EF4-FFF2-40B4-BE49-F238E27FC236}">
                <a16:creationId xmlns:a16="http://schemas.microsoft.com/office/drawing/2014/main" id="{3D1C29D1-03FD-FE48-9D1D-5E3179269FCB}"/>
              </a:ext>
            </a:extLst>
          </p:cNvPr>
          <p:cNvSpPr>
            <a:spLocks noGrp="1"/>
          </p:cNvSpPr>
          <p:nvPr>
            <p:ph idx="1"/>
          </p:nvPr>
        </p:nvSpPr>
        <p:spPr>
          <a:xfrm>
            <a:off x="984738" y="1523999"/>
            <a:ext cx="10678942" cy="5045765"/>
          </a:xfrm>
        </p:spPr>
        <p:txBody>
          <a:bodyPr>
            <a:normAutofit/>
          </a:bodyPr>
          <a:lstStyle/>
          <a:p>
            <a:pPr>
              <a:buFont typeface="Arial" panose="020B0604020202020204" pitchFamily="34" charset="0"/>
              <a:buChar char="•"/>
            </a:pPr>
            <a:r>
              <a:rPr lang="zh-TW" altLang="en-US" b="1" dirty="0">
                <a:latin typeface="Kaiti SC" panose="02010600040101010101" pitchFamily="2" charset="-122"/>
                <a:ea typeface="Kaiti SC" panose="02010600040101010101" pitchFamily="2" charset="-122"/>
              </a:rPr>
              <a:t>權能：</a:t>
            </a:r>
            <a:r>
              <a:rPr lang="en-US" altLang="zh-TW" b="1" dirty="0">
                <a:latin typeface="Kaiti SC" panose="02010600040101010101" pitchFamily="2" charset="-122"/>
                <a:ea typeface="Kaiti SC" panose="02010600040101010101" pitchFamily="2" charset="-122"/>
              </a:rPr>
              <a:t>Psa. 115:3</a:t>
            </a:r>
            <a:r>
              <a:rPr lang="en-US" altLang="zh-TW" dirty="0">
                <a:latin typeface="Kaiti SC" panose="02010600040101010101" pitchFamily="2" charset="-122"/>
                <a:ea typeface="Kaiti SC" panose="02010600040101010101" pitchFamily="2" charset="-122"/>
              </a:rPr>
              <a:t> </a:t>
            </a:r>
            <a:r>
              <a:rPr lang="zh-TW" altLang="en-US" dirty="0">
                <a:latin typeface="Kaiti SC" panose="02010600040101010101" pitchFamily="2" charset="-122"/>
                <a:ea typeface="Kaiti SC" panose="02010600040101010101" pitchFamily="2" charset="-122"/>
              </a:rPr>
              <a:t>然而，我們的上帝在天上，都隨自己的意旨行事。</a:t>
            </a:r>
          </a:p>
          <a:p>
            <a:pPr marL="457200" indent="-457200">
              <a:buFont typeface="Arial" panose="020B0604020202020204" pitchFamily="34" charset="0"/>
              <a:buChar char="•"/>
            </a:pPr>
            <a:endParaRPr lang="zh-TW" altLang="en-US" dirty="0">
              <a:latin typeface="Kaiti SC" panose="02010600040101010101" pitchFamily="2" charset="-122"/>
              <a:ea typeface="Kaiti SC" panose="02010600040101010101" pitchFamily="2" charset="-122"/>
            </a:endParaRPr>
          </a:p>
          <a:p>
            <a:pPr>
              <a:buFont typeface="Arial" panose="020B0604020202020204" pitchFamily="34" charset="0"/>
              <a:buChar char="•"/>
            </a:pPr>
            <a:r>
              <a:rPr lang="zh-TW" altLang="en-US" b="1" dirty="0">
                <a:latin typeface="Kaiti SC" panose="02010600040101010101" pitchFamily="2" charset="-122"/>
                <a:ea typeface="Kaiti SC" panose="02010600040101010101" pitchFamily="2" charset="-122"/>
              </a:rPr>
              <a:t>全知：</a:t>
            </a:r>
            <a:r>
              <a:rPr lang="en-US" altLang="zh-TW" b="1" dirty="0">
                <a:latin typeface="Kaiti SC" panose="02010600040101010101" pitchFamily="2" charset="-122"/>
                <a:ea typeface="Kaiti SC" panose="02010600040101010101" pitchFamily="2" charset="-122"/>
              </a:rPr>
              <a:t>Jer. 10:12</a:t>
            </a:r>
            <a:r>
              <a:rPr lang="en-US" altLang="zh-TW" dirty="0">
                <a:latin typeface="Kaiti SC" panose="02010600040101010101" pitchFamily="2" charset="-122"/>
                <a:ea typeface="Kaiti SC" panose="02010600040101010101" pitchFamily="2" charset="-122"/>
              </a:rPr>
              <a:t>   </a:t>
            </a:r>
            <a:r>
              <a:rPr lang="zh-TW" altLang="en-US" dirty="0">
                <a:latin typeface="Kaiti SC" panose="02010600040101010101" pitchFamily="2" charset="-122"/>
                <a:ea typeface="Kaiti SC" panose="02010600040101010101" pitchFamily="2" charset="-122"/>
              </a:rPr>
              <a:t>耶和華用能力創造大地，用智慧建立世界，用聰明鋪張穹蒼。</a:t>
            </a:r>
            <a:br>
              <a:rPr lang="zh-TW" altLang="en-US" dirty="0">
                <a:latin typeface="Kaiti SC" panose="02010600040101010101" pitchFamily="2" charset="-122"/>
                <a:ea typeface="Kaiti SC" panose="02010600040101010101" pitchFamily="2" charset="-122"/>
              </a:rPr>
            </a:br>
            <a:endParaRPr lang="zh-TW" altLang="en-US" dirty="0">
              <a:latin typeface="Kaiti SC" panose="02010600040101010101" pitchFamily="2" charset="-122"/>
              <a:ea typeface="Kaiti SC" panose="02010600040101010101" pitchFamily="2" charset="-122"/>
            </a:endParaRPr>
          </a:p>
          <a:p>
            <a:pPr>
              <a:buFont typeface="Arial" panose="020B0604020202020204" pitchFamily="34" charset="0"/>
              <a:buChar char="•"/>
            </a:pPr>
            <a:r>
              <a:rPr lang="zh-TW" altLang="en-US" b="1" dirty="0">
                <a:latin typeface="Kaiti SC" panose="02010600040101010101" pitchFamily="2" charset="-122"/>
                <a:ea typeface="Kaiti SC" panose="02010600040101010101" pitchFamily="2" charset="-122"/>
              </a:rPr>
              <a:t>全權：</a:t>
            </a:r>
            <a:r>
              <a:rPr lang="en-US" altLang="zh-TW" b="1" dirty="0">
                <a:latin typeface="Kaiti SC" panose="02010600040101010101" pitchFamily="2" charset="-122"/>
                <a:ea typeface="Kaiti SC" panose="02010600040101010101" pitchFamily="2" charset="-122"/>
              </a:rPr>
              <a:t>Job 42:2</a:t>
            </a:r>
            <a:r>
              <a:rPr lang="en-US" altLang="zh-TW" dirty="0">
                <a:latin typeface="Kaiti SC" panose="02010600040101010101" pitchFamily="2" charset="-122"/>
                <a:ea typeface="Kaiti SC" panose="02010600040101010101" pitchFamily="2" charset="-122"/>
              </a:rPr>
              <a:t>   </a:t>
            </a:r>
            <a:r>
              <a:rPr lang="zh-TW" altLang="en-US" dirty="0">
                <a:latin typeface="Kaiti SC" panose="02010600040101010101" pitchFamily="2" charset="-122"/>
                <a:ea typeface="Kaiti SC" panose="02010600040101010101" pitchFamily="2" charset="-122"/>
              </a:rPr>
              <a:t>我知道，你萬事都能做；你的旨意不能攔阻。</a:t>
            </a:r>
            <a:br>
              <a:rPr lang="zh-TW" altLang="en-US" dirty="0">
                <a:latin typeface="Kaiti SC" panose="02010600040101010101" pitchFamily="2" charset="-122"/>
                <a:ea typeface="Kaiti SC" panose="02010600040101010101" pitchFamily="2" charset="-122"/>
              </a:rPr>
            </a:br>
            <a:endParaRPr lang="zh-TW" altLang="en-US" dirty="0">
              <a:latin typeface="Kaiti SC" panose="02010600040101010101" pitchFamily="2" charset="-122"/>
              <a:ea typeface="Kaiti SC" panose="02010600040101010101" pitchFamily="2" charset="-122"/>
            </a:endParaRPr>
          </a:p>
          <a:p>
            <a:pPr>
              <a:buFont typeface="Arial" panose="020B0604020202020204" pitchFamily="34" charset="0"/>
              <a:buChar char="•"/>
            </a:pPr>
            <a:r>
              <a:rPr lang="zh-TW" altLang="en-US" b="1" dirty="0">
                <a:latin typeface="Kaiti SC" panose="02010600040101010101" pitchFamily="2" charset="-122"/>
                <a:ea typeface="Kaiti SC" panose="02010600040101010101" pitchFamily="2" charset="-122"/>
              </a:rPr>
              <a:t>配受稱頌：</a:t>
            </a:r>
            <a:r>
              <a:rPr lang="en-US" altLang="zh-TW" b="1" dirty="0">
                <a:latin typeface="Kaiti SC" panose="02010600040101010101" pitchFamily="2" charset="-122"/>
                <a:ea typeface="Kaiti SC" panose="02010600040101010101" pitchFamily="2" charset="-122"/>
              </a:rPr>
              <a:t>Rev. 4:11</a:t>
            </a:r>
            <a:r>
              <a:rPr lang="en-US" altLang="zh-TW" dirty="0">
                <a:latin typeface="Kaiti SC" panose="02010600040101010101" pitchFamily="2" charset="-122"/>
                <a:ea typeface="Kaiti SC" panose="02010600040101010101" pitchFamily="2" charset="-122"/>
              </a:rPr>
              <a:t>   </a:t>
            </a:r>
            <a:r>
              <a:rPr lang="zh-TW" altLang="en-US" dirty="0">
                <a:latin typeface="Kaiti SC" panose="02010600040101010101" pitchFamily="2" charset="-122"/>
                <a:ea typeface="Kaiti SC" panose="02010600040101010101" pitchFamily="2" charset="-122"/>
              </a:rPr>
              <a:t>我們的主，我們的上帝，你是配得榮耀、尊貴、權柄的；因為你創造了萬物，並且萬物是因你的旨意被創造而有的。</a:t>
            </a:r>
            <a:endParaRPr lang="zh-TW" altLang="en-US" sz="2100" dirty="0">
              <a:latin typeface="Kaiti SC" panose="02010600040101010101" pitchFamily="2" charset="-122"/>
              <a:ea typeface="Kaiti SC" panose="02010600040101010101" pitchFamily="2" charset="-122"/>
            </a:endParaRPr>
          </a:p>
          <a:p>
            <a:pPr>
              <a:buFont typeface="Wingdings" pitchFamily="2" charset="2"/>
              <a:buChar char="Ø"/>
            </a:pPr>
            <a:endParaRPr lang="en-US" altLang="zh-TW" sz="1700" dirty="0">
              <a:latin typeface="Kaiti SC" panose="02010600040101010101" pitchFamily="2" charset="-122"/>
              <a:ea typeface="Kaiti SC"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1875783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D6DE4EE-1AA0-7049-B5D4-402F1CDF1F3F}"/>
              </a:ext>
            </a:extLst>
          </p:cNvPr>
          <p:cNvSpPr>
            <a:spLocks noGrp="1"/>
          </p:cNvSpPr>
          <p:nvPr>
            <p:ph type="title"/>
          </p:nvPr>
        </p:nvSpPr>
        <p:spPr>
          <a:xfrm>
            <a:off x="1295400" y="505408"/>
            <a:ext cx="9601200" cy="838200"/>
          </a:xfrm>
        </p:spPr>
        <p:txBody>
          <a:bodyPr/>
          <a:lstStyle/>
          <a:p>
            <a:r>
              <a:rPr kumimoji="1" lang="zh-TW" altLang="en-US" dirty="0"/>
              <a:t>上週回顧：威敏信條上帝論</a:t>
            </a:r>
          </a:p>
        </p:txBody>
      </p:sp>
      <p:sp>
        <p:nvSpPr>
          <p:cNvPr id="3" name="內容版面配置區 2">
            <a:extLst>
              <a:ext uri="{FF2B5EF4-FFF2-40B4-BE49-F238E27FC236}">
                <a16:creationId xmlns:a16="http://schemas.microsoft.com/office/drawing/2014/main" id="{3D1C29D1-03FD-FE48-9D1D-5E3179269FCB}"/>
              </a:ext>
            </a:extLst>
          </p:cNvPr>
          <p:cNvSpPr>
            <a:spLocks noGrp="1"/>
          </p:cNvSpPr>
          <p:nvPr>
            <p:ph idx="1"/>
          </p:nvPr>
        </p:nvSpPr>
        <p:spPr>
          <a:xfrm>
            <a:off x="984738" y="1343608"/>
            <a:ext cx="10963422" cy="5318449"/>
          </a:xfrm>
        </p:spPr>
        <p:txBody>
          <a:bodyPr>
            <a:normAutofit/>
          </a:bodyPr>
          <a:lstStyle/>
          <a:p>
            <a:pPr marL="342900" indent="-342900">
              <a:buFont typeface="Arial" panose="020B0604020202020204" pitchFamily="34" charset="0"/>
              <a:buChar char="•"/>
            </a:pPr>
            <a:r>
              <a:rPr lang="zh-TW" altLang="en-US" sz="2800" dirty="0">
                <a:latin typeface="Kaiti SC" panose="02010600040101010101" pitchFamily="2" charset="-122"/>
                <a:ea typeface="Kaiti SC" panose="02010600040101010101" pitchFamily="2" charset="-122"/>
              </a:rPr>
              <a:t>二</a:t>
            </a:r>
            <a:r>
              <a:rPr lang="en-US" altLang="zh-TW" sz="2800" dirty="0">
                <a:latin typeface="Kaiti SC" panose="02010600040101010101" pitchFamily="2" charset="-122"/>
                <a:ea typeface="Kaiti SC" panose="02010600040101010101" pitchFamily="2" charset="-122"/>
              </a:rPr>
              <a:t>. 1</a:t>
            </a:r>
            <a:r>
              <a:rPr lang="zh-TW" altLang="en-US" sz="2800" dirty="0">
                <a:latin typeface="Kaiti SC" panose="02010600040101010101" pitchFamily="2" charset="-122"/>
                <a:ea typeface="Kaiti SC" panose="02010600040101010101" pitchFamily="2" charset="-122"/>
              </a:rPr>
              <a:t> 上帝是獨一的 ，又真又活的</a:t>
            </a:r>
            <a:r>
              <a:rPr lang="en-US" altLang="zh-TW" sz="2800" dirty="0">
                <a:latin typeface="Kaiti SC" panose="02010600040101010101" pitchFamily="2" charset="-122"/>
                <a:ea typeface="Kaiti SC" panose="02010600040101010101" pitchFamily="2" charset="-122"/>
              </a:rPr>
              <a:t> </a:t>
            </a:r>
            <a:r>
              <a:rPr lang="zh-TW" altLang="en-US" sz="2800" dirty="0">
                <a:latin typeface="Kaiti SC" panose="02010600040101010101" pitchFamily="2" charset="-122"/>
                <a:ea typeface="Kaiti SC" panose="02010600040101010101" pitchFamily="2" charset="-122"/>
              </a:rPr>
              <a:t>，祂是無限、 完全，是至純之靈 、 無形體 、無四肢 、 無私慾 </a:t>
            </a:r>
            <a:r>
              <a:rPr lang="en-US" altLang="zh-TW" sz="2800" dirty="0">
                <a:latin typeface="Kaiti SC" panose="02010600040101010101" pitchFamily="2" charset="-122"/>
                <a:ea typeface="Kaiti SC" panose="02010600040101010101" pitchFamily="2" charset="-122"/>
              </a:rPr>
              <a:t>[</a:t>
            </a:r>
            <a:r>
              <a:rPr lang="zh-TW" altLang="en-US" sz="2800" dirty="0">
                <a:latin typeface="Kaiti SC" panose="02010600040101010101" pitchFamily="2" charset="-122"/>
                <a:ea typeface="Kaiti SC" panose="02010600040101010101" pitchFamily="2" charset="-122"/>
              </a:rPr>
              <a:t>有譯本</a:t>
            </a:r>
            <a:r>
              <a:rPr lang="en-US" altLang="zh-TW" sz="2800" dirty="0">
                <a:latin typeface="Kaiti SC" panose="02010600040101010101" pitchFamily="2" charset="-122"/>
                <a:ea typeface="Kaiti SC" panose="02010600040101010101" pitchFamily="2" charset="-122"/>
              </a:rPr>
              <a:t>:</a:t>
            </a:r>
            <a:r>
              <a:rPr lang="zh-TW" altLang="en-US" sz="2800" dirty="0">
                <a:latin typeface="Kaiti SC" panose="02010600040101010101" pitchFamily="2" charset="-122"/>
                <a:ea typeface="Kaiti SC" panose="02010600040101010101" pitchFamily="2" charset="-122"/>
              </a:rPr>
              <a:t>無慾</a:t>
            </a:r>
            <a:r>
              <a:rPr lang="en-US" altLang="zh-TW" sz="2800" dirty="0">
                <a:latin typeface="Kaiti SC" panose="02010600040101010101" pitchFamily="2" charset="-122"/>
                <a:ea typeface="Kaiti SC" panose="02010600040101010101" pitchFamily="2" charset="-122"/>
              </a:rPr>
              <a:t>] </a:t>
            </a:r>
            <a:r>
              <a:rPr lang="zh-TW" altLang="en-US" sz="2800" dirty="0">
                <a:latin typeface="Kaiti SC" panose="02010600040101010101" pitchFamily="2" charset="-122"/>
                <a:ea typeface="Kaiti SC" panose="02010600040101010101" pitchFamily="2" charset="-122"/>
              </a:rPr>
              <a:t>、不變 、無量 、永恆 、不可測度 </a:t>
            </a:r>
            <a:r>
              <a:rPr lang="en-US" altLang="zh-TW" sz="2800" dirty="0">
                <a:latin typeface="Kaiti SC" panose="02010600040101010101" pitchFamily="2" charset="-122"/>
                <a:ea typeface="Kaiti SC" panose="02010600040101010101" pitchFamily="2" charset="-122"/>
              </a:rPr>
              <a:t>[</a:t>
            </a:r>
            <a:r>
              <a:rPr lang="zh-TW" altLang="en-US" sz="2800" dirty="0">
                <a:latin typeface="Kaiti SC" panose="02010600040101010101" pitchFamily="2" charset="-122"/>
                <a:ea typeface="Kaiti SC" panose="02010600040101010101" pitchFamily="2" charset="-122"/>
              </a:rPr>
              <a:t>注</a:t>
            </a:r>
            <a:r>
              <a:rPr lang="en-US" altLang="zh-TW" sz="2800" dirty="0">
                <a:latin typeface="Kaiti SC" panose="02010600040101010101" pitchFamily="2" charset="-122"/>
                <a:ea typeface="Kaiti SC" panose="02010600040101010101" pitchFamily="2" charset="-122"/>
              </a:rPr>
              <a:t>:</a:t>
            </a:r>
            <a:r>
              <a:rPr lang="zh-TW" altLang="en-US" sz="2800" dirty="0">
                <a:latin typeface="Kaiti SC" panose="02010600040101010101" pitchFamily="2" charset="-122"/>
                <a:ea typeface="Kaiti SC" panose="02010600040101010101" pitchFamily="2" charset="-122"/>
              </a:rPr>
              <a:t>也可譯作不可知</a:t>
            </a:r>
            <a:r>
              <a:rPr lang="en-US" altLang="zh-TW" sz="2800" dirty="0">
                <a:latin typeface="Kaiti SC" panose="02010600040101010101" pitchFamily="2" charset="-122"/>
                <a:ea typeface="Kaiti SC" panose="02010600040101010101" pitchFamily="2" charset="-122"/>
              </a:rPr>
              <a:t>] </a:t>
            </a:r>
            <a:r>
              <a:rPr lang="zh-TW" altLang="en-US" sz="2800" dirty="0">
                <a:latin typeface="Kaiti SC" panose="02010600040101010101" pitchFamily="2" charset="-122"/>
                <a:ea typeface="Kaiti SC" panose="02010600040101010101" pitchFamily="2" charset="-122"/>
              </a:rPr>
              <a:t>、全能 、全智、至聖、自決 </a:t>
            </a:r>
            <a:r>
              <a:rPr lang="en-US" altLang="zh-TW" sz="2800" dirty="0">
                <a:latin typeface="Kaiti SC" panose="02010600040101010101" pitchFamily="2" charset="-122"/>
                <a:ea typeface="Kaiti SC" panose="02010600040101010101" pitchFamily="2" charset="-122"/>
              </a:rPr>
              <a:t>(</a:t>
            </a:r>
            <a:r>
              <a:rPr lang="zh-TW" altLang="en-US" sz="2800" dirty="0">
                <a:latin typeface="Kaiti SC" panose="02010600040101010101" pitchFamily="2" charset="-122"/>
                <a:ea typeface="Kaiti SC" panose="02010600040101010101" pitchFamily="2" charset="-122"/>
              </a:rPr>
              <a:t>定</a:t>
            </a:r>
            <a:r>
              <a:rPr lang="en-US" altLang="zh-TW" sz="2800" dirty="0">
                <a:latin typeface="Kaiti SC" panose="02010600040101010101" pitchFamily="2" charset="-122"/>
                <a:ea typeface="Kaiti SC" panose="02010600040101010101" pitchFamily="2" charset="-122"/>
              </a:rPr>
              <a:t>) </a:t>
            </a:r>
            <a:r>
              <a:rPr lang="zh-TW" altLang="en-US" sz="2800" dirty="0">
                <a:latin typeface="Kaiti SC" panose="02010600040101010101" pitchFamily="2" charset="-122"/>
                <a:ea typeface="Kaiti SC" panose="02010600040101010101" pitchFamily="2" charset="-122"/>
              </a:rPr>
              <a:t>、絕對的祂按照自己不改變和至公義的旨意行作萬事 ，為了 榮耀祂自己 </a:t>
            </a:r>
            <a:r>
              <a:rPr lang="zh-CN" altLang="en-US" sz="2800" dirty="0">
                <a:latin typeface="Kaiti SC" panose="02010600040101010101" pitchFamily="2" charset="-122"/>
                <a:ea typeface="Kaiti SC" panose="02010600040101010101" pitchFamily="2" charset="-122"/>
              </a:rPr>
              <a:t>。。。</a:t>
            </a:r>
            <a:endParaRPr lang="zh-TW" altLang="en-US" sz="2800" dirty="0">
              <a:latin typeface="Kaiti SC" panose="02010600040101010101" pitchFamily="2" charset="-122"/>
              <a:ea typeface="Kaiti SC" panose="02010600040101010101" pitchFamily="2" charset="-122"/>
            </a:endParaRPr>
          </a:p>
          <a:p>
            <a:pPr>
              <a:buFont typeface="Wingdings" pitchFamily="2" charset="2"/>
              <a:buChar char="Ø"/>
            </a:pPr>
            <a:endParaRPr lang="en-US" altLang="zh-TW" sz="1700" dirty="0">
              <a:latin typeface="Kaiti SC" panose="02010600040101010101" pitchFamily="2" charset="-122"/>
              <a:ea typeface="Kaiti SC"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3544701767"/>
      </p:ext>
    </p:extLst>
  </p:cSld>
  <p:clrMapOvr>
    <a:masterClrMapping/>
  </p:clrMapOvr>
</p:sld>
</file>

<file path=ppt/theme/theme1.xml><?xml version="1.0" encoding="utf-8"?>
<a:theme xmlns:a="http://schemas.openxmlformats.org/drawingml/2006/main" name="裁剪">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基督徒生活與靈修" id="{7F46FE8E-4746-2346-A209-A4A1C54421B0}" vid="{922C551F-BF2A-9A4A-A2EA-9BE8899946BF}"/>
    </a:ext>
  </a:extLst>
</a:theme>
</file>

<file path=docProps/app.xml><?xml version="1.0" encoding="utf-8"?>
<Properties xmlns="http://schemas.openxmlformats.org/officeDocument/2006/extended-properties" xmlns:vt="http://schemas.openxmlformats.org/officeDocument/2006/docPropsVTypes">
  <Template>裁剪</Template>
  <TotalTime>1989</TotalTime>
  <Words>2500</Words>
  <Application>Microsoft Macintosh PowerPoint</Application>
  <PresentationFormat>寬螢幕</PresentationFormat>
  <Paragraphs>139</Paragraphs>
  <Slides>17</Slides>
  <Notes>0</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17</vt:i4>
      </vt:variant>
    </vt:vector>
  </HeadingPairs>
  <TitlesOfParts>
    <vt:vector size="26" baseType="lpstr">
      <vt:lpstr>微軟正黑體</vt:lpstr>
      <vt:lpstr>HEITI SC MEDIUM</vt:lpstr>
      <vt:lpstr>Kaiti SC</vt:lpstr>
      <vt:lpstr>华文楷体</vt:lpstr>
      <vt:lpstr>Arial</vt:lpstr>
      <vt:lpstr>Franklin Gothic Book</vt:lpstr>
      <vt:lpstr>Times New Roman</vt:lpstr>
      <vt:lpstr>Wingdings</vt:lpstr>
      <vt:lpstr>裁剪</vt:lpstr>
      <vt:lpstr>創世紀1-11章研經</vt:lpstr>
      <vt:lpstr>敬拜先於討論</vt:lpstr>
      <vt:lpstr>上週回顧：問題</vt:lpstr>
      <vt:lpstr>上週回顧：威敏信條論解經</vt:lpstr>
      <vt:lpstr>聖經無誤的自證與前提</vt:lpstr>
      <vt:lpstr>啟示的無誤與解釋</vt:lpstr>
      <vt:lpstr>上週回顧：神是</vt:lpstr>
      <vt:lpstr>上週回顧：神是</vt:lpstr>
      <vt:lpstr>上週回顧：威敏信條上帝論</vt:lpstr>
      <vt:lpstr>本次重點 1:1-3</vt:lpstr>
      <vt:lpstr>釋經 1:1與1:2的關係</vt:lpstr>
      <vt:lpstr>釋經 1:1與1:2的關係</vt:lpstr>
      <vt:lpstr>釋經 1:1與1:2的關係</vt:lpstr>
      <vt:lpstr>聖經神學：天上的聖所和寶座</vt:lpstr>
      <vt:lpstr>系統神學</vt:lpstr>
      <vt:lpstr>聖靈在創造與再創造（recreation）之中的工作 </vt:lpstr>
      <vt:lpstr>小結</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基督徒生活與靈修</dc:title>
  <dc:creator>ChenZhongming</dc:creator>
  <cp:lastModifiedBy>ChenZhongming</cp:lastModifiedBy>
  <cp:revision>28</cp:revision>
  <cp:lastPrinted>2021-10-16T19:36:19Z</cp:lastPrinted>
  <dcterms:created xsi:type="dcterms:W3CDTF">2021-09-27T02:26:24Z</dcterms:created>
  <dcterms:modified xsi:type="dcterms:W3CDTF">2021-10-18T04:37:47Z</dcterms:modified>
</cp:coreProperties>
</file>