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81" r:id="rId4"/>
    <p:sldId id="284" r:id="rId5"/>
    <p:sldId id="289" r:id="rId6"/>
    <p:sldId id="290" r:id="rId7"/>
    <p:sldId id="286" r:id="rId8"/>
    <p:sldId id="287" r:id="rId9"/>
    <p:sldId id="291" r:id="rId10"/>
    <p:sldId id="292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/>
    <p:restoredTop sz="95781"/>
  </p:normalViewPr>
  <p:slideViewPr>
    <p:cSldViewPr snapToGrid="0" snapToObjects="1">
      <p:cViewPr varScale="1">
        <p:scale>
          <a:sx n="88" d="100"/>
          <a:sy n="88" d="100"/>
        </p:scale>
        <p:origin x="208" y="2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ea typeface="+mj-ea"/>
              </a:defRPr>
            </a:lvl1pPr>
            <a:lvl2pPr marL="914400" indent="-384048">
              <a:buFont typeface="Wingdings" pitchFamily="2" charset="2"/>
              <a:buChar char="Ø"/>
              <a:defRPr sz="2500" baseline="0"/>
            </a:lvl2pPr>
            <a:lvl3pPr marL="1371600" indent="-384048">
              <a:buFont typeface="Wingdings" pitchFamily="2" charset="2"/>
              <a:buChar char="l"/>
              <a:defRPr sz="2500" baseline="0">
                <a:ea typeface="楷體-繁" panose="02010600040101010101" pitchFamily="2" charset="-120"/>
              </a:defRPr>
            </a:lvl3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solidFill>
                  <a:schemeClr val="tx2"/>
                </a:solidFill>
              </a:defRPr>
            </a:lvl1pPr>
            <a:lvl2pPr marL="914400" indent="-384048">
              <a:buFont typeface="Wingdings" pitchFamily="2" charset="2"/>
              <a:buChar char="Ø"/>
              <a:defRPr sz="25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ea typeface="楷體-簡" panose="02010600040101010101" pitchFamily="2" charset="-122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EE990-3837-1E44-8939-596027456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創世紀</a:t>
            </a:r>
            <a:r>
              <a:rPr kumimoji="1" lang="en-US" altLang="zh-TW" dirty="0"/>
              <a:t>1-11</a:t>
            </a:r>
            <a:r>
              <a:rPr kumimoji="1" lang="zh-TW" altLang="en-US" dirty="0"/>
              <a:t>章研經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E0FA16-CE11-EB41-8DE2-BC36D138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主恩基督教會第四季度主日學第五講</a:t>
            </a:r>
            <a:endParaRPr kumimoji="1" lang="en-US" altLang="zh-TW" dirty="0"/>
          </a:p>
          <a:p>
            <a:r>
              <a:rPr kumimoji="1" lang="zh-TW" altLang="en-US" dirty="0"/>
              <a:t>日期：</a:t>
            </a:r>
            <a:r>
              <a:rPr kumimoji="1" lang="en-US" altLang="zh-TW" dirty="0"/>
              <a:t>11/07/2021</a:t>
            </a:r>
          </a:p>
        </p:txBody>
      </p:sp>
    </p:spTree>
    <p:extLst>
      <p:ext uri="{BB962C8B-B14F-4D97-AF65-F5344CB8AC3E}">
        <p14:creationId xmlns:p14="http://schemas.microsoft.com/office/powerpoint/2010/main" val="79210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護教：從神的安息思考神的主權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69565"/>
          </a:xfrm>
        </p:spPr>
        <p:txBody>
          <a:bodyPr>
            <a:normAutofit/>
          </a:bodyPr>
          <a:lstStyle/>
          <a:p>
            <a:pPr lvl="1">
              <a:spcBef>
                <a:spcPts val="1000"/>
              </a:spcBef>
            </a:pPr>
            <a:r>
              <a:rPr lang="zh-TW" altLang="en-US" i="0" dirty="0">
                <a:latin typeface="+mj-ea"/>
                <a:ea typeface="+mj-ea"/>
                <a:cs typeface="Times New Roman" panose="02020603050405020304" pitchFamily="18" charset="0"/>
              </a:rPr>
              <a:t>創造與護理的教義帶來的安慰</a:t>
            </a:r>
            <a:endParaRPr lang="en-US" altLang="zh-TW" i="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2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“創造與護理緊密聯繫，密不可分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偶然、必然、任意妄為、武力、異想天開、無情的命運等，這一切都不能控制世界、歷史以及人類的生命與命運。在一切的第二因背後，有一位全能的上帝、一位信實的天父，在用祂全能的旨意暗暗地做工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。”（巴文克，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《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我們合理的信仰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》p 123-127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摩西只用寥寥數語，就優美地表達出這兩件事，他說：“隱密的事是屬耶和華我們的神的；唯有顯明的事是永遠屬我們和我們子孫的”（申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29:29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）。我們看到，他吩咐我們不僅要專心思想律法，而且要崇敬神隱密的護理。（加爾文，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《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要義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》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第十七章）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7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主要參考書目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加爾文，基督教要義（任傳龍譯）</a:t>
            </a:r>
            <a:r>
              <a:rPr kumimoji="1" lang="en-US" altLang="zh-TW" dirty="0"/>
              <a:t>. </a:t>
            </a:r>
            <a:r>
              <a:rPr kumimoji="1" lang="zh-TW" altLang="en-US" dirty="0"/>
              <a:t>麥種，</a:t>
            </a:r>
            <a:r>
              <a:rPr kumimoji="1" lang="en-US" altLang="zh-TW" dirty="0"/>
              <a:t>2017.</a:t>
            </a:r>
          </a:p>
          <a:p>
            <a:r>
              <a:rPr kumimoji="1" lang="zh-TW" altLang="en-US" dirty="0"/>
              <a:t>巴文克，我們合理的信仰（趙中輝譯），南方，</a:t>
            </a:r>
            <a:r>
              <a:rPr kumimoji="1" lang="en-US" altLang="zh-TW" dirty="0"/>
              <a:t>2011.</a:t>
            </a:r>
          </a:p>
          <a:p>
            <a:r>
              <a:rPr kumimoji="1" lang="zh-TW" altLang="en-US" dirty="0"/>
              <a:t>蘭西</a:t>
            </a:r>
            <a:r>
              <a:rPr kumimoji="1" lang="en-US" altLang="zh-TW" dirty="0"/>
              <a:t>. </a:t>
            </a:r>
            <a:r>
              <a:rPr kumimoji="1" lang="zh-TW" altLang="en-US" dirty="0"/>
              <a:t>佩爾斯，科學的靈魂（潘柏滔譯），江西人民出版社，</a:t>
            </a:r>
            <a:r>
              <a:rPr kumimoji="1" lang="en-US" altLang="zh-TW" dirty="0"/>
              <a:t>2006.</a:t>
            </a:r>
          </a:p>
          <a:p>
            <a:r>
              <a:rPr kumimoji="1" lang="en-US" altLang="zh-TW" dirty="0"/>
              <a:t>G. Vos, Vol.1 of Reformed Dogmatics. </a:t>
            </a:r>
            <a:r>
              <a:rPr kumimoji="1" lang="en-US" altLang="zh-TW" dirty="0" err="1"/>
              <a:t>Lexham</a:t>
            </a:r>
            <a:r>
              <a:rPr kumimoji="1" lang="en-US" altLang="zh-TW" dirty="0"/>
              <a:t>, 2016. </a:t>
            </a:r>
          </a:p>
          <a:p>
            <a:r>
              <a:rPr kumimoji="1" lang="en-US" altLang="zh-TW" dirty="0"/>
              <a:t>V. Poythress, Redeeming Science, Crossway, 2006.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20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2E9EFD-35C2-FF47-A1A4-56CD3B4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敬拜先於討論</a:t>
            </a:r>
            <a:r>
              <a:rPr kumimoji="1" lang="en-US" altLang="zh-TW" dirty="0"/>
              <a:t>: </a:t>
            </a:r>
            <a:r>
              <a:rPr kumimoji="1" lang="zh-TW" altLang="en-US" dirty="0"/>
              <a:t>詩篇</a:t>
            </a:r>
            <a:r>
              <a:rPr kumimoji="1" lang="en-US" altLang="zh-TW" dirty="0"/>
              <a:t>95</a:t>
            </a:r>
            <a:r>
              <a:rPr kumimoji="1" lang="zh-TW" altLang="en-US" dirty="0"/>
              <a:t>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236996-16C5-0342-8C91-D249C7E7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3999"/>
            <a:ext cx="9601200" cy="5153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b="1" dirty="0"/>
              <a:t>95:1</a:t>
            </a:r>
            <a:r>
              <a:rPr lang="en-US" altLang="zh-TW" sz="2000" dirty="0"/>
              <a:t> </a:t>
            </a:r>
            <a:r>
              <a:rPr lang="zh-TW" altLang="en-US" sz="2000" dirty="0"/>
              <a:t>来啊，我们要向耶和华歌唱，向拯救我们的磐石欢呼！ 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2</a:t>
            </a:r>
            <a:r>
              <a:rPr lang="zh-TW" altLang="en-US" sz="2000" dirty="0"/>
              <a:t> 我们要来感谢他，用诗歌向他欢呼！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3</a:t>
            </a:r>
            <a:r>
              <a:rPr lang="zh-TW" altLang="en-US" sz="2000" dirty="0"/>
              <a:t> 因耶和华为大神，为大王，超乎万　神之上。 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4</a:t>
            </a:r>
            <a:r>
              <a:rPr lang="zh-TW" altLang="en-US" sz="2000" dirty="0"/>
              <a:t> 地的深处在他手中；山的高峰也属他。 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5</a:t>
            </a:r>
            <a:r>
              <a:rPr lang="zh-TW" altLang="en-US" sz="2000" dirty="0"/>
              <a:t> 海洋属他，是他造的；旱地也是他手造成的。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6</a:t>
            </a:r>
            <a:r>
              <a:rPr lang="zh-TW" altLang="en-US" sz="2000" dirty="0"/>
              <a:t> 来啊，我们要屈身敬拜，在造我们的耶和华面前跪下。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7</a:t>
            </a:r>
            <a:r>
              <a:rPr lang="zh-TW" altLang="en-US" sz="2000" dirty="0"/>
              <a:t> 因为他是我们的　神；我们是他草场的羊，是他手下的民。惟愿你们今天听他的话： 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8</a:t>
            </a:r>
            <a:r>
              <a:rPr lang="zh-TW" altLang="en-US" sz="2000" dirty="0"/>
              <a:t> 你们不可硬着心，象当日在米利巴，就是在旷野的玛撒。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9</a:t>
            </a:r>
            <a:r>
              <a:rPr lang="zh-TW" altLang="en-US" sz="2000" dirty="0"/>
              <a:t> 那时，你们的祖宗试我探我，并且观看我的作为。 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10</a:t>
            </a:r>
            <a:r>
              <a:rPr lang="zh-TW" altLang="en-US" sz="2000" dirty="0"/>
              <a:t> 四十年之久，我厌烦那世代，说：这是心里迷糊的百姓，竟不晓得我的作为！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b="1" baseline="30000" dirty="0"/>
              <a:t>11</a:t>
            </a:r>
            <a:r>
              <a:rPr lang="zh-TW" altLang="en-US" sz="2000" dirty="0"/>
              <a:t> 所以，我在怒中起誓，说：他们断不可进入我的安息！</a:t>
            </a:r>
          </a:p>
        </p:txBody>
      </p:sp>
    </p:spTree>
    <p:extLst>
      <p:ext uri="{BB962C8B-B14F-4D97-AF65-F5344CB8AC3E}">
        <p14:creationId xmlns:p14="http://schemas.microsoft.com/office/powerpoint/2010/main" val="351280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第五課 提出問題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754154"/>
            <a:ext cx="10972800" cy="4795936"/>
          </a:xfrm>
        </p:spPr>
        <p:txBody>
          <a:bodyPr/>
          <a:lstStyle/>
          <a:p>
            <a:pPr marL="987552" lvl="1" indent="-457200">
              <a:buAutoNum type="arabicPeriod"/>
            </a:pP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如何理解創世記 </a:t>
            </a:r>
            <a:r>
              <a:rPr lang="en-US" altLang="zh-TW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2:1-3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的“安息”？第七天有多長？</a:t>
            </a:r>
            <a:endParaRPr lang="en-US" altLang="zh-TW" sz="3200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1" indent="-457200">
              <a:buAutoNum type="arabicPeriod"/>
            </a:pP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神的六天工作一天安息，與和人所立的約有何關聯？</a:t>
            </a:r>
            <a:endParaRPr lang="en-US" altLang="zh-TW" sz="3200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1" indent="-457200">
              <a:buAutoNum type="arabicPeriod"/>
            </a:pP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如何從上帝的安息理解上帝的護理？</a:t>
            </a:r>
            <a:endParaRPr lang="en-US" altLang="zh-TW" sz="3200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1" indent="-457200">
              <a:buAutoNum type="arabicPeriod"/>
            </a:pP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基督徒的主日，與猶太人的安息日有什麼聯繫和區別？</a:t>
            </a:r>
            <a:endParaRPr lang="en-US" altLang="zh-TW" sz="3200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1" indent="-457200">
              <a:buAutoNum type="arabicPeriod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2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2:1-3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842510"/>
          </a:xfrm>
        </p:spPr>
        <p:txBody>
          <a:bodyPr>
            <a:normAutofit/>
          </a:bodyPr>
          <a:lstStyle/>
          <a:p>
            <a:pPr marL="987552" lvl="1" indent="-457200" algn="r" rtl="1">
              <a:buFont typeface="+mj-lt"/>
              <a:buAutoNum type="arabicPeriod"/>
            </a:pPr>
            <a:r>
              <a:rPr lang="he" altLang="zh-TW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he" altLang="zh-TW" sz="240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וַיְכֻלּ֛וּ </a:t>
            </a:r>
            <a:r>
              <a:rPr lang="he" altLang="zh-TW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הַשָּׁמַ֥יִם וְהָאָ֖רֶץ וְכָל־צְבָאָֽם׃ </a:t>
            </a:r>
            <a:endParaRPr lang="en-US" altLang="zh-TW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1" indent="-457200" algn="r" rtl="1">
              <a:buFont typeface="+mj-lt"/>
              <a:buAutoNum type="arabicPeriod"/>
            </a:pPr>
            <a:r>
              <a:rPr lang="he" altLang="zh-TW" sz="2400" i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‏ וַיְכַ֤ל </a:t>
            </a:r>
            <a:r>
              <a:rPr lang="he" altLang="zh-TW" sz="2400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אֱלֹהִים֙ </a:t>
            </a:r>
            <a:r>
              <a:rPr lang="he" altLang="zh-TW" sz="2400" i="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בַּיּ֣וֹם הַשְּׁבִיעִ֔י </a:t>
            </a:r>
            <a:r>
              <a:rPr lang="he" altLang="zh-TW" sz="2400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מְלַאכְתּ֖וֹ אֲשֶׁ֣ר עָשָׂ֑ה</a:t>
            </a:r>
            <a:endParaRPr lang="en-US" altLang="zh-TW" sz="2400" i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1" indent="-457200" algn="r" rtl="1">
              <a:buFont typeface="+mj-lt"/>
              <a:buAutoNum type="arabicPeriod"/>
            </a:pPr>
            <a:r>
              <a:rPr lang="he" altLang="zh-TW" sz="2400" i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וַיִּשְׁבֹּת֙ </a:t>
            </a:r>
            <a:r>
              <a:rPr lang="he" altLang="zh-TW" sz="2400" i="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בַּיּ֣וֹם הַשְּׁבִיעִ֔י </a:t>
            </a:r>
            <a:r>
              <a:rPr lang="he" altLang="zh-TW" sz="2400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מִכָּל־מְלַאכְתּ֖וֹ אֲשֶׁ֥ר עָשָֽׂה׃ </a:t>
            </a:r>
            <a:endParaRPr lang="en-US" altLang="zh-TW" sz="2400" i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1" indent="-457200" algn="r" rtl="1">
              <a:buFont typeface="+mj-lt"/>
              <a:buAutoNum type="arabicPeriod"/>
            </a:pPr>
            <a:r>
              <a:rPr lang="he" altLang="zh-TW" sz="2400" i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וַיְבָ֤רֶךְ </a:t>
            </a:r>
            <a:r>
              <a:rPr lang="he" altLang="zh-TW" sz="2400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אֱלֹהִים֙ אֶת־</a:t>
            </a:r>
            <a:r>
              <a:rPr lang="he" altLang="zh-TW" sz="2400" i="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י֣וֹם הַשְּׁבִיעִ֔י </a:t>
            </a:r>
            <a:r>
              <a:rPr lang="he" altLang="zh-TW" sz="2400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וַיְקַדֵּ֖שׁ אֹת֑וֹ </a:t>
            </a:r>
            <a:endParaRPr lang="en-US" altLang="zh-TW" sz="2400" i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1" indent="-457200" algn="r" rtl="1">
              <a:buFont typeface="+mj-lt"/>
              <a:buAutoNum type="arabicPeriod"/>
            </a:pPr>
            <a:r>
              <a:rPr lang="zh-TW" altLang="en-US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he" altLang="zh-TW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כִּ֣י ב֤וֹ שָׁבַת֙ מִכָּל־מְלַאכְתּ֔וֹ אֲשֶׁר־בָּרָ֥א אֱלֹהִ֖ים לַעֲשֽׂוֹת׃ פ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2:1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天地萬物都造齊了。 </a:t>
            </a: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400" u="sng" dirty="0">
                <a:latin typeface="Kaiti SC" panose="02010600040101010101" pitchFamily="2" charset="-122"/>
                <a:ea typeface="Kaiti SC" panose="02010600040101010101" pitchFamily="2" charset="-122"/>
              </a:rPr>
              <a:t>到第七日，上帝造物的工已經完畢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，</a:t>
            </a:r>
            <a:r>
              <a:rPr lang="zh-TW" altLang="en-US" sz="2400" u="sng" dirty="0">
                <a:latin typeface="Kaiti SC" panose="02010600040101010101" pitchFamily="2" charset="-122"/>
                <a:ea typeface="Kaiti SC" panose="02010600040101010101" pitchFamily="2" charset="-122"/>
              </a:rPr>
              <a:t>就在第七日歇了他一切的工，安息了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400" u="sng" dirty="0">
                <a:latin typeface="Kaiti SC" panose="02010600040101010101" pitchFamily="2" charset="-122"/>
                <a:ea typeface="Kaiti SC" panose="02010600040101010101" pitchFamily="2" charset="-122"/>
              </a:rPr>
              <a:t>上帝賜福給第七日，定為聖日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；因為在這日，上帝歇了他一切創造的工，就安息了。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1:1 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“起初，上帝創造天地” 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--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 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2:1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“天地並期間的一切都造齊了”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/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天使何時被造？参：伯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38:4-7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 “無人在場” 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–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 “上帝的眾子也都歡呼”</a:t>
            </a:r>
            <a:endParaRPr lang="en-US" altLang="zh-TW" sz="2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創造的高峰：三次“第七日”的分句，各用了七個希伯來單詞。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zh-TW" altLang="en-US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0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聖經神學： 新舊約經文關於安息日的教導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latin typeface="Kaiti SC" panose="02010600040101010101" pitchFamily="2" charset="-122"/>
                <a:ea typeface="Kaiti SC" panose="02010600040101010101" pitchFamily="2" charset="-122"/>
              </a:rPr>
              <a:t>Ex. 20:9</a:t>
            </a: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</a:rPr>
              <a:t>六日要勞碌做你一切的工， </a:t>
            </a:r>
            <a:r>
              <a:rPr lang="en-US" altLang="zh-TW" sz="2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</a:rPr>
              <a:t> 但第七日是向耶和華－你上帝當守的安息日。這一日你和你的兒女、僕婢、牲畜，並你城裏寄居的客旅，無論何工都不可做； </a:t>
            </a:r>
            <a:r>
              <a:rPr lang="en-US" altLang="zh-TW" sz="2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</a:rPr>
              <a:t> 因為六日之內，耶和華造天、地、海，和其中的萬物，第七日便安息，所以耶和華賜福與安息日，定為聖日。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</a:rPr>
              <a:t>Mark 2:27-28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</a:rPr>
              <a:t>又對他們說</a:t>
            </a: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</a:rPr>
              <a:t>: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</a:rPr>
              <a:t>「安息日是為人設立的，人不是為安息日設立的。 所以，人子也是安息日的主。」 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1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聖經神學： 新舊約經文關於安息日的教導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16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500" b="1" dirty="0">
                <a:latin typeface="Kaiti SC" panose="02010600040101010101" pitchFamily="2" charset="-122"/>
                <a:ea typeface="Kaiti SC" panose="02010600040101010101" pitchFamily="2" charset="-122"/>
              </a:rPr>
              <a:t>Heb. 4:1</a:t>
            </a:r>
            <a:r>
              <a:rPr lang="en-US" altLang="zh-TW" sz="2500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我們既蒙留下，有進入他安息的應許，就當畏懼，免得我們中間或有人似乎是趕不上了。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因為有福音傳給我們，像傳給他們一樣；只是所聽見的道與他們無益，因為他們沒有信心與所聽見的道調和。 </a:t>
            </a:r>
            <a:endParaRPr lang="en-US" altLang="zh-TW" sz="25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但我們已經相信的人得以進入那安息，正如上帝所說：「我在怒中起誓說：</a:t>
            </a:r>
            <a:r>
              <a:rPr lang="en-US" altLang="zh-TW" sz="2500" dirty="0">
                <a:latin typeface="Kaiti SC" panose="02010600040101010101" pitchFamily="2" charset="-122"/>
                <a:ea typeface="Kaiti SC" panose="02010600040101010101" pitchFamily="2" charset="-122"/>
              </a:rPr>
              <a:t>『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他們斷不可進入我的安息！</a:t>
            </a:r>
            <a:r>
              <a:rPr lang="en-US" altLang="zh-TW" sz="2500" dirty="0">
                <a:latin typeface="Kaiti SC" panose="02010600040101010101" pitchFamily="2" charset="-122"/>
                <a:ea typeface="Kaiti SC" panose="02010600040101010101" pitchFamily="2" charset="-122"/>
              </a:rPr>
              <a:t>』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」 其實造物之工，從創世以來已經成全了。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論到第七日，有一處說：「到第七日，上帝就歇了他一切的工。」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5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又有一處說：「他們斷不可進入我的安息！」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6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既有必進安息的人，那先前聽見福音的，因為不信從，不得進去。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7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所以過了多年，就在大衛的書上，又限定一日，如以上所引的說：「你們今日若聽他的話，就不可硬著心。」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8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若是約書亞已叫他們享了安息，後來上帝就不再提別的日子了。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9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50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這樣看來，必另有一安息日的安息為上帝的子民存留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因為那進入安息的，乃是歇了自己的工，正如上帝歇了他的工一樣。 </a:t>
            </a:r>
            <a:r>
              <a:rPr lang="en-US" altLang="zh-TW" sz="25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sz="2500" dirty="0">
                <a:latin typeface="Kaiti SC" panose="02010600040101010101" pitchFamily="2" charset="-122"/>
                <a:ea typeface="Kaiti SC" panose="02010600040101010101" pitchFamily="2" charset="-122"/>
              </a:rPr>
              <a:t> 所以，我們務必竭力進入那安息，免得有人學那不信從的樣子跌倒了。</a:t>
            </a:r>
          </a:p>
        </p:txBody>
      </p:sp>
    </p:spTree>
    <p:extLst>
      <p:ext uri="{BB962C8B-B14F-4D97-AF65-F5344CB8AC3E}">
        <p14:creationId xmlns:p14="http://schemas.microsoft.com/office/powerpoint/2010/main" val="90357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系統神學：威敏信條的表述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393939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21.7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一般來說，撥出適當比例的時間敬拜上帝，是合乎自然常理的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所以上帝在 聖經中特別指定七日中的一日為安息日，並且以正面的語氣將它歸成道德誡 命，永遠遵守，吩咐歷世歷代每個人都要向祂守這日為聖。</a:t>
            </a:r>
            <a:r>
              <a:rPr lang="zh-TW" altLang="en-US" b="1" u="sng" dirty="0">
                <a:latin typeface="Kaiti SC" panose="02010600040101010101" pitchFamily="2" charset="-122"/>
                <a:ea typeface="Kaiti SC" panose="02010600040101010101" pitchFamily="2" charset="-122"/>
              </a:rPr>
              <a:t>從世界開始 到基督復活之前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，這聖日為一週的末一日，</a:t>
            </a:r>
            <a:r>
              <a:rPr lang="zh-TW" altLang="en-US" b="1" u="sng" dirty="0">
                <a:latin typeface="Kaiti SC" panose="02010600040101010101" pitchFamily="2" charset="-122"/>
                <a:ea typeface="Kaiti SC" panose="02010600040101010101" pitchFamily="2" charset="-122"/>
              </a:rPr>
              <a:t>自從基督復活之後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，這聖日改為 一週的頭一日 ，在聖經中稱為主日 ，而且要繼續下去。這是基督教的 安息日，直到世界的末了。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21.8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所以人當向主守這安息日為聖，而且要事先適當預備自己的心，整頓日常事 務，不但要整日停止自己的工作、 言談、 思想、 屬世的職務和消遣 ，保 守聖潔的安息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也要用全部的時間舉行公開或私下的敬拜，並履行賙濟憐憫 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探訪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貧苦人的義務 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667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進一步思考：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818434"/>
          </a:xfrm>
        </p:spPr>
        <p:txBody>
          <a:bodyPr>
            <a:normAutofit fontScale="77500" lnSpcReduction="20000"/>
          </a:bodyPr>
          <a:lstStyle/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第八天受割禮與基督復活的關聯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為什麼上帝與亞伯拉罕立約，將割禮設立在第八天？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(Gen.17:12)</a:t>
            </a:r>
          </a:p>
          <a:p>
            <a:pPr lvl="2">
              <a:spcBef>
                <a:spcPts val="1000"/>
              </a:spcBef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亞當在第幾天受試探？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基督在第幾天復活？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新約的洗禮與舊約的割禮的連續性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ts val="1000"/>
              </a:spcBef>
            </a:pPr>
            <a:r>
              <a:rPr lang="en-US" altLang="zh-TW" b="1" dirty="0"/>
              <a:t>Col. 2:11</a:t>
            </a:r>
            <a:r>
              <a:rPr lang="en-US" altLang="zh-TW" dirty="0"/>
              <a:t> </a:t>
            </a:r>
            <a:r>
              <a:rPr lang="zh-TW" altLang="zh-TW" dirty="0"/>
              <a:t>你們在他裏面也受了不是人手所行的割禮，乃是基督使你們脫去肉體情慾的割禮。 </a:t>
            </a:r>
            <a:r>
              <a:rPr lang="en-US" altLang="zh-TW" b="1" baseline="30000" dirty="0"/>
              <a:t>12</a:t>
            </a:r>
            <a:r>
              <a:rPr lang="en-US" altLang="zh-TW" dirty="0"/>
              <a:t> </a:t>
            </a:r>
            <a:r>
              <a:rPr lang="zh-TW" altLang="zh-TW" dirty="0"/>
              <a:t>你們既受洗與他一同埋葬，也就在此與他一同復活，都因信那叫他從死裏復活上帝的功用。</a:t>
            </a:r>
            <a:endParaRPr lang="en-US" altLang="zh-TW" dirty="0"/>
          </a:p>
          <a:p>
            <a:pPr marL="987552" lvl="2" indent="0">
              <a:spcBef>
                <a:spcPts val="1000"/>
              </a:spcBef>
              <a:buNone/>
            </a:pP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創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2:1-3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與上下文的關聯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</a:pP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Book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End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1:1-2:3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作為創造的整體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開啟第二章伊甸園的敘事：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2:4-7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創造天地的來歷，在</a:t>
            </a:r>
            <a:r>
              <a:rPr lang="zh-TW" altLang="en-US" b="1" i="0" u="sng" dirty="0">
                <a:latin typeface="Kaiti SC" panose="02010600040101010101" pitchFamily="2" charset="-122"/>
                <a:ea typeface="Kaiti SC" panose="02010600040101010101" pitchFamily="2" charset="-122"/>
              </a:rPr>
              <a:t>耶和華上帝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造天地的日子，乃是這樣，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5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野地還沒有草木，田間的菜蔬還沒有長起來；因為耶和華上帝還沒有降雨在地上，也沒有人耕地，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6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但有霧氣從地上騰，滋潤遍地。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7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耶和華上帝用地上的塵土造人，將生氣吹在他鼻孔裏，他就成了有靈的活人，名叫亞當。 </a:t>
            </a:r>
          </a:p>
          <a:p>
            <a:pPr lvl="1">
              <a:spcBef>
                <a:spcPts val="1000"/>
              </a:spcBef>
            </a:pP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5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護教：從神的安息思考神的主權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69565"/>
          </a:xfrm>
        </p:spPr>
        <p:txBody>
          <a:bodyPr>
            <a:normAutofit lnSpcReduction="10000"/>
          </a:bodyPr>
          <a:lstStyle/>
          <a:p>
            <a:pPr marL="0" indent="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安息是否等於上帝不再做工？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西敏信條 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5.2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雖然萬事萬物按照他們與上帝預知和預定的關係 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祂乃是第一因 「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first cause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」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，絕對會發生，不會改變 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;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但是上帝用同樣的護理， 按照第二因 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人的自由選擇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的性質安排，使他們以必然的方式、或自由的方式、 或偶 發的方式發生 。 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再思自然神論：唯理主義與伯拉糾主義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2" indent="0">
              <a:spcBef>
                <a:spcPts val="1000"/>
              </a:spcBef>
              <a:buNone/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“自然神論（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Deism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）的思想傾向是願意接受原初的創造，但接著卻將上帝從世界中撤離，聽任世界自然發展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這樣一來，自然神論又引入唯理主義：理性可以在自身內、憑著自己的資源得到一切真理。同樣，自然神論也帶來伯拉糾主義，即認為人可以靠著自己的意志得救。”（巴文克，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《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合理的信仰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》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第十一章）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2" indent="0">
              <a:spcBef>
                <a:spcPts val="1000"/>
              </a:spcBef>
              <a:buNone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思考：自然神論與當今美國的問題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987552" lvl="2" indent="0">
              <a:spcBef>
                <a:spcPts val="1000"/>
              </a:spcBef>
              <a:buNone/>
            </a:pP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5037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基督徒生活與靈修" id="{7F46FE8E-4746-2346-A209-A4A1C54421B0}" vid="{922C551F-BF2A-9A4A-A2EA-9BE8899946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4039</TotalTime>
  <Words>1838</Words>
  <Application>Microsoft Macintosh PowerPoint</Application>
  <PresentationFormat>寬螢幕</PresentationFormat>
  <Paragraphs>68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Kaiti SC</vt:lpstr>
      <vt:lpstr>Franklin Gothic Book</vt:lpstr>
      <vt:lpstr>Times New Roman</vt:lpstr>
      <vt:lpstr>Wingdings</vt:lpstr>
      <vt:lpstr>裁剪</vt:lpstr>
      <vt:lpstr>創世紀1-11章研經</vt:lpstr>
      <vt:lpstr>敬拜先於討論: 詩篇95篇</vt:lpstr>
      <vt:lpstr>第五課 提出問題</vt:lpstr>
      <vt:lpstr>釋經： 2:1-3</vt:lpstr>
      <vt:lpstr>聖經神學： 新舊約經文關於安息日的教導</vt:lpstr>
      <vt:lpstr>聖經神學： 新舊約經文關於安息日的教導</vt:lpstr>
      <vt:lpstr>系統神學：威敏信條的表述</vt:lpstr>
      <vt:lpstr>進一步思考：</vt:lpstr>
      <vt:lpstr>護教：從神的安息思考神的主權</vt:lpstr>
      <vt:lpstr>護教：從神的安息思考神的主權</vt:lpstr>
      <vt:lpstr>主要參考書目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基督徒生活與靈修</dc:title>
  <dc:creator>ChenZhongming</dc:creator>
  <cp:lastModifiedBy>ChenZhongming</cp:lastModifiedBy>
  <cp:revision>40</cp:revision>
  <cp:lastPrinted>2021-10-16T19:36:19Z</cp:lastPrinted>
  <dcterms:created xsi:type="dcterms:W3CDTF">2021-09-27T02:26:24Z</dcterms:created>
  <dcterms:modified xsi:type="dcterms:W3CDTF">2021-11-03T02:11:32Z</dcterms:modified>
</cp:coreProperties>
</file>