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81" r:id="rId4"/>
    <p:sldId id="284" r:id="rId5"/>
    <p:sldId id="289" r:id="rId6"/>
    <p:sldId id="290" r:id="rId7"/>
    <p:sldId id="292" r:id="rId8"/>
    <p:sldId id="291" r:id="rId9"/>
    <p:sldId id="286" r:id="rId10"/>
    <p:sldId id="28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90"/>
    <p:restoredTop sz="95781"/>
  </p:normalViewPr>
  <p:slideViewPr>
    <p:cSldViewPr snapToGrid="0" snapToObjects="1">
      <p:cViewPr varScale="1">
        <p:scale>
          <a:sx n="99" d="100"/>
          <a:sy n="99" d="100"/>
        </p:scale>
        <p:origin x="184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ea typeface="+mj-ea"/>
              </a:defRPr>
            </a:lvl1pPr>
            <a:lvl2pPr marL="914400" indent="-384048">
              <a:buFont typeface="Wingdings" pitchFamily="2" charset="2"/>
              <a:buChar char="Ø"/>
              <a:defRPr sz="2500" baseline="0"/>
            </a:lvl2pPr>
            <a:lvl3pPr marL="1371600" indent="-384048">
              <a:buFont typeface="Wingdings" pitchFamily="2" charset="2"/>
              <a:buChar char="l"/>
              <a:defRPr sz="2500" baseline="0">
                <a:ea typeface="楷體-繁" panose="02010600040101010101" pitchFamily="2" charset="-120"/>
              </a:defRPr>
            </a:lvl3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solidFill>
                  <a:schemeClr val="tx2"/>
                </a:solidFill>
              </a:defRPr>
            </a:lvl1pPr>
            <a:lvl2pPr marL="914400" indent="-384048">
              <a:buFont typeface="Wingdings" pitchFamily="2" charset="2"/>
              <a:buChar char="Ø"/>
              <a:defRPr sz="25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ea typeface="楷體-簡" panose="02010600040101010101" pitchFamily="2" charset="-122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EE990-3837-1E44-8939-596027456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創世紀</a:t>
            </a:r>
            <a:r>
              <a:rPr kumimoji="1" lang="en-US" altLang="zh-TW" dirty="0"/>
              <a:t>1-11</a:t>
            </a:r>
            <a:r>
              <a:rPr kumimoji="1" lang="zh-TW" altLang="en-US" dirty="0"/>
              <a:t>章研經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E0FA16-CE11-EB41-8DE2-BC36D138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主恩基督教會第四季度主日學第六講</a:t>
            </a:r>
            <a:endParaRPr kumimoji="1" lang="en-US" altLang="zh-TW" dirty="0"/>
          </a:p>
          <a:p>
            <a:r>
              <a:rPr kumimoji="1" lang="zh-TW" altLang="en-US" dirty="0"/>
              <a:t>日期：</a:t>
            </a:r>
            <a:r>
              <a:rPr kumimoji="1" lang="en-US" altLang="zh-TW" dirty="0"/>
              <a:t>11/14/2021</a:t>
            </a:r>
          </a:p>
        </p:txBody>
      </p:sp>
    </p:spTree>
    <p:extLst>
      <p:ext uri="{BB962C8B-B14F-4D97-AF65-F5344CB8AC3E}">
        <p14:creationId xmlns:p14="http://schemas.microsoft.com/office/powerpoint/2010/main" val="79210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護教學：人的受造與當代文化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833257"/>
          </a:xfrm>
        </p:spPr>
        <p:txBody>
          <a:bodyPr>
            <a:noAutofit/>
          </a:bodyPr>
          <a:lstStyle/>
          <a:p>
            <a:pPr marL="0" indent="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rPr lang="zh-TW" altLang="en-US" sz="30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聖經清楚地教導人類源於第一個人亞當，只有兩個性別，就是男性和女性，並且在婚姻中合一。但进入现代以来</a:t>
            </a:r>
            <a:r>
              <a:rPr lang="zh-CN" altLang="en-US" sz="30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，对人的认识逐渐碎片化。</a:t>
            </a:r>
            <a:endParaRPr lang="en-US" altLang="zh-TW" sz="3000" dirty="0">
              <a:latin typeface="Hiragino Sans GB W3" panose="020B0300000000000000" pitchFamily="34" charset="-128"/>
              <a:ea typeface="Hiragino Sans GB W3" panose="020B0300000000000000" pitchFamily="34" charset="-128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種族主義：</a:t>
            </a: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The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Theory of Polygenesis 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人種有多個起源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LGBT: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生物性別、心理性別和文化性別（</a:t>
            </a:r>
            <a:r>
              <a:rPr lang="en-US" altLang="zh-TW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biological sex, psychological sex and cultural sex; self-identification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無神論哲学：求生意志、物競天擇</a:t>
            </a:r>
            <a:r>
              <a:rPr lang="zh-CN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（弗洛伊德等）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；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巴特神學：去歷史化的基督中心論，人性先存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综述</a:t>
            </a:r>
            <a:r>
              <a:rPr lang="zh-CN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：现代性带来的精神危机，</a:t>
            </a:r>
            <a:r>
              <a:rPr lang="zh-TW" altLang="en-US" sz="28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没有信实的虚无</a:t>
            </a:r>
            <a:endParaRPr lang="en-US" altLang="zh-TW" sz="28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32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參考書目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加爾文，基督教要義，麥種，</a:t>
            </a:r>
            <a:r>
              <a:rPr kumimoji="1" lang="en-US" altLang="zh-TW" dirty="0"/>
              <a:t>2017.</a:t>
            </a:r>
          </a:p>
          <a:p>
            <a:r>
              <a:rPr kumimoji="1" lang="zh-TW" altLang="en-US" dirty="0"/>
              <a:t>巴文克，改革宗教義學，</a:t>
            </a:r>
            <a:r>
              <a:rPr kumimoji="1" lang="en-US" altLang="zh-TW" dirty="0"/>
              <a:t>CETS. 2016.</a:t>
            </a:r>
          </a:p>
          <a:p>
            <a:r>
              <a:rPr kumimoji="1" lang="zh-TW" altLang="en-US" dirty="0"/>
              <a:t>巴文克，我們合理的信仰，南方</a:t>
            </a:r>
            <a:r>
              <a:rPr kumimoji="1" lang="en-US" altLang="zh-TW" dirty="0"/>
              <a:t>. 2011.</a:t>
            </a:r>
          </a:p>
          <a:p>
            <a:r>
              <a:rPr kumimoji="1" lang="en-US" altLang="zh-TW" dirty="0"/>
              <a:t>John</a:t>
            </a:r>
            <a:r>
              <a:rPr kumimoji="1" lang="zh-TW" altLang="en-US" dirty="0"/>
              <a:t> </a:t>
            </a:r>
            <a:r>
              <a:rPr kumimoji="1" lang="en-US" altLang="zh-TW" dirty="0"/>
              <a:t>Murray, Vol.2 of Collected Writings. Banner of Truth,2009</a:t>
            </a:r>
          </a:p>
          <a:p>
            <a:r>
              <a:rPr kumimoji="1" lang="en-US" altLang="zh-TW" dirty="0"/>
              <a:t>John</a:t>
            </a:r>
            <a:r>
              <a:rPr kumimoji="1" lang="zh-TW" altLang="en-US" dirty="0"/>
              <a:t> </a:t>
            </a:r>
            <a:r>
              <a:rPr kumimoji="1" lang="en-US" altLang="zh-TW" dirty="0"/>
              <a:t>Murray, Principle of Conduct. Eerdmans,1957.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20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2E9EFD-35C2-FF47-A1A4-56CD3B4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敬拜先於討論</a:t>
            </a:r>
            <a:r>
              <a:rPr kumimoji="1" lang="en-US" altLang="zh-TW" dirty="0"/>
              <a:t> </a:t>
            </a:r>
            <a:r>
              <a:rPr kumimoji="1" lang="zh-TW" altLang="en-US" dirty="0"/>
              <a:t>詩篇</a:t>
            </a:r>
            <a:r>
              <a:rPr kumimoji="1" lang="en-US" altLang="zh-TW" dirty="0"/>
              <a:t>103</a:t>
            </a:r>
            <a:r>
              <a:rPr kumimoji="1" lang="zh-TW" altLang="en-US" dirty="0"/>
              <a:t> </a:t>
            </a:r>
            <a:r>
              <a:rPr kumimoji="1" lang="en-US" altLang="zh-TW" dirty="0"/>
              <a:t>:1-14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236996-16C5-0342-8C91-D249C7E7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523999"/>
            <a:ext cx="5441324" cy="5015345"/>
          </a:xfrm>
        </p:spPr>
        <p:txBody>
          <a:bodyPr>
            <a:noAutofit/>
          </a:bodyPr>
          <a:lstStyle/>
          <a:p>
            <a:r>
              <a:rPr lang="zh-TW" altLang="en-US" sz="1800" dirty="0"/>
              <a:t>我的心哪，你要稱頌耶和華！凡在我裏面的，也要稱頌他的聖名！ </a:t>
            </a:r>
            <a:endParaRPr lang="en-US" altLang="zh-TW" sz="1800" dirty="0"/>
          </a:p>
          <a:p>
            <a:r>
              <a:rPr lang="zh-TW" altLang="en-US" sz="1800" dirty="0"/>
              <a:t>我的心哪，你要稱頌耶和華！不可忘記他的一切恩惠！ </a:t>
            </a:r>
            <a:endParaRPr lang="en-US" altLang="zh-TW" sz="1800" dirty="0"/>
          </a:p>
          <a:p>
            <a:r>
              <a:rPr lang="zh-TW" altLang="en-US" sz="1800" dirty="0"/>
              <a:t>他赦免你的一切罪孽，醫治你的一切疾病。 </a:t>
            </a:r>
            <a:endParaRPr lang="en-US" altLang="zh-TW" sz="1800" dirty="0"/>
          </a:p>
          <a:p>
            <a:r>
              <a:rPr lang="zh-TW" altLang="en-US" sz="1800" dirty="0"/>
              <a:t>他救贖你的命脫離死亡，以仁愛和慈悲為你的冠冕。</a:t>
            </a:r>
            <a:endParaRPr lang="en-US" altLang="zh-TW" sz="1800" dirty="0"/>
          </a:p>
          <a:p>
            <a:r>
              <a:rPr lang="zh-TW" altLang="en-US" sz="1800" dirty="0"/>
              <a:t>他用美物使你所願的得以知足，以致你如鷹返老還童。</a:t>
            </a:r>
          </a:p>
          <a:p>
            <a:r>
              <a:rPr lang="zh-TW" altLang="en-US" sz="1800" dirty="0"/>
              <a:t>耶和華施行公義，為一切受屈的人伸冤。 </a:t>
            </a:r>
            <a:endParaRPr lang="en-US" altLang="zh-TW" sz="1800" dirty="0"/>
          </a:p>
          <a:p>
            <a:r>
              <a:rPr lang="zh-TW" altLang="en-US" sz="1800" dirty="0"/>
              <a:t> 他使摩西知道他的法則，叫以色列人曉得他的作為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D75B3DF-B863-1043-A29F-029413A04D8A}"/>
              </a:ext>
            </a:extLst>
          </p:cNvPr>
          <p:cNvSpPr txBox="1"/>
          <p:nvPr/>
        </p:nvSpPr>
        <p:spPr>
          <a:xfrm>
            <a:off x="6812925" y="1523998"/>
            <a:ext cx="493260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耶和華有憐憫，有恩典，不輕易發怒，且有豐盛的慈愛。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 他不長久責備，也不永遠懷怒。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 他沒有按我們的罪過待我們，也沒有照我們的罪孽報應我們。 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天離地何等的高，他的慈愛向敬畏他的人也是何等的大！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  東離西有多遠，他叫我們的過犯離我們也有多遠！ 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父親怎樣憐恤他的兒女，耶和華也怎樣憐恤敬畏他的人！ </a:t>
            </a:r>
            <a:endParaRPr lang="en-US" altLang="zh-TW" dirty="0"/>
          </a:p>
          <a:p>
            <a:pPr marL="342900" indent="-342900">
              <a:spcBef>
                <a:spcPts val="600"/>
              </a:spcBef>
              <a:buAutoNum type="arabicPeriod" startAt="8"/>
            </a:pPr>
            <a:r>
              <a:rPr lang="zh-TW" altLang="en-US" dirty="0"/>
              <a:t>因為他知道我們的本體，思念我們不過是塵土。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80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8354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第六課 ：人的起源與神的形象</a:t>
            </a:r>
            <a:br>
              <a:rPr kumimoji="1" lang="en-US" altLang="zh-TW" dirty="0"/>
            </a:br>
            <a:r>
              <a:rPr kumimoji="1" lang="zh-TW" altLang="en-US" dirty="0"/>
              <a:t>概覽及问题的提出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2009104"/>
            <a:ext cx="10972800" cy="454098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上帝論（本體論）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宇宙論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人論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人與萬物的聯繫和區別？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如何理解神的形象？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人受造的狀態“甚好”等於“完美”嗎？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2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2:4-6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705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2400" dirty="0"/>
              <a:t>2:4-6 </a:t>
            </a:r>
            <a:r>
              <a:rPr lang="en-US" altLang="zh-TW" sz="2000" dirty="0"/>
              <a:t> </a:t>
            </a:r>
            <a:r>
              <a:rPr lang="zh-TW" altLang="en-US" dirty="0"/>
              <a:t>  創造天地的來歷，在耶和華上帝造天地的日子，乃是這樣， </a:t>
            </a:r>
            <a:r>
              <a:rPr lang="en-US" altLang="zh-TW" b="1" baseline="30000" dirty="0"/>
              <a:t>5</a:t>
            </a:r>
            <a:r>
              <a:rPr lang="zh-TW" altLang="en-US" dirty="0"/>
              <a:t> 野地還沒有草木，田間的菜蔬還沒有長起來；因為耶和華上帝還沒有降雨在地上，也沒有人耕地， </a:t>
            </a:r>
            <a:r>
              <a:rPr lang="en-US" altLang="zh-TW" b="1" baseline="30000" dirty="0"/>
              <a:t>6</a:t>
            </a:r>
            <a:r>
              <a:rPr lang="zh-TW" altLang="en-US" dirty="0"/>
              <a:t> 但有霧氣從地上騰，滋潤遍地。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/>
              <a:t>These are </a:t>
            </a:r>
            <a:r>
              <a:rPr lang="en-US" altLang="zh-TW" dirty="0">
                <a:highlight>
                  <a:srgbClr val="FFFF00"/>
                </a:highlight>
              </a:rPr>
              <a:t>the generations </a:t>
            </a:r>
            <a:r>
              <a:rPr lang="en-US" altLang="zh-TW" dirty="0"/>
              <a:t>of the </a:t>
            </a:r>
            <a:r>
              <a:rPr lang="en-US" altLang="zh-TW" u="sng" dirty="0"/>
              <a:t>heavens and the earth </a:t>
            </a:r>
            <a:r>
              <a:rPr lang="en-US" altLang="zh-TW" dirty="0"/>
              <a:t>when they were created, in the day that </a:t>
            </a:r>
            <a:r>
              <a:rPr lang="en-US" altLang="zh-TW" dirty="0">
                <a:highlight>
                  <a:srgbClr val="FFFF00"/>
                </a:highlight>
              </a:rPr>
              <a:t>the LORD God </a:t>
            </a:r>
            <a:r>
              <a:rPr lang="en-US" altLang="zh-TW" dirty="0"/>
              <a:t>made the </a:t>
            </a:r>
            <a:r>
              <a:rPr lang="en-US" altLang="zh-TW" u="sng" dirty="0"/>
              <a:t>earth and the heavens</a:t>
            </a:r>
            <a:r>
              <a:rPr lang="en-US" altLang="zh-TW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人類的歷史敘事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 Poythress: It is clearly an expression that uses analogy, since the heavens and the earth do not father “beget/generate” children in the same way that human beings do.(Interpreting Eden, ch.10 )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和人立約的上帝進入歷史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從宏偉的宇宙時空聚焦在伊甸園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: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“地”不是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1:2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的“地”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5-6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節：洪水前的世界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? //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約伯記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36:27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時間順序：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not chronical order but teleological order (Poythress)</a:t>
            </a: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0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2:7</a:t>
            </a:r>
            <a:r>
              <a:rPr kumimoji="1" lang="zh-TW" altLang="en-US" dirty="0"/>
              <a:t>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5134378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he" altLang="zh-TW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וַיִּיצֶר֩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יְהוָ֨ה אֱלֹהִ֜ים אֶת־הָֽאָדָ֗ם עָפָר֙ מִן־הָ֣אֲדָמָ֔ה </a:t>
            </a:r>
            <a:r>
              <a:rPr lang="he" altLang="zh-TW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וַיִּפַּ֥ח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בְּאַפָּ֖יו נִשְׁמַ֣ת חַיִּ֑ים </a:t>
            </a:r>
            <a:r>
              <a:rPr lang="he" altLang="zh-TW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וַֽיְהִ֥י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הָֽאָדָ֖ם לְנֶ֥פֶשׁ חַיָּֽה׃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2:7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200" dirty="0"/>
              <a:t>耶和华 神用地上的尘土造人，将生气吹在他鼻孔里，他就成了有灵的活人，名叫亚当。</a:t>
            </a:r>
          </a:p>
          <a:p>
            <a:pPr marL="0" indent="0">
              <a:buNone/>
            </a:pPr>
            <a:r>
              <a:rPr lang="en-US" altLang="zh-TW" sz="2200" dirty="0"/>
              <a:t>Then the LORD God </a:t>
            </a:r>
            <a:r>
              <a:rPr lang="en-US" altLang="zh-TW" sz="2200" u="sng" dirty="0">
                <a:solidFill>
                  <a:srgbClr val="FF0000"/>
                </a:solidFill>
              </a:rPr>
              <a:t>formed</a:t>
            </a:r>
            <a:r>
              <a:rPr lang="en-US" altLang="zh-TW" sz="2200" dirty="0"/>
              <a:t> the man of dust from the ground and </a:t>
            </a:r>
            <a:r>
              <a:rPr lang="en-US" altLang="zh-TW" sz="2200" u="sng" dirty="0">
                <a:solidFill>
                  <a:srgbClr val="FF0000"/>
                </a:solidFill>
              </a:rPr>
              <a:t>breathed</a:t>
            </a:r>
            <a:r>
              <a:rPr lang="en-US" altLang="zh-TW" sz="2200" dirty="0"/>
              <a:t> into his nostrils the breath of life, and the man </a:t>
            </a:r>
            <a:r>
              <a:rPr lang="en-US" altLang="zh-TW" sz="2200" u="sng" dirty="0">
                <a:solidFill>
                  <a:srgbClr val="FF0000"/>
                </a:solidFill>
              </a:rPr>
              <a:t>became</a:t>
            </a:r>
            <a:r>
              <a:rPr lang="en-US" altLang="zh-TW" sz="2200" dirty="0"/>
              <a:t> a living creature.</a:t>
            </a:r>
          </a:p>
          <a:p>
            <a:pPr marL="0" indent="0">
              <a:buNone/>
            </a:pPr>
            <a:endParaRPr lang="en-US" altLang="zh-TW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200" dirty="0"/>
              <a:t>一個動作的兩個階段：立即的超自然動作，有別於自然進程</a:t>
            </a:r>
            <a:endParaRPr lang="en-US" altLang="zh-TW" sz="2200" dirty="0"/>
          </a:p>
          <a:p>
            <a:pPr marL="742950" lvl="1" indent="-342900">
              <a:buFont typeface="Arial" panose="020B0604020202020204" pitchFamily="34" charset="0"/>
              <a:buChar char="•"/>
            </a:pPr>
            <a:r>
              <a:rPr lang="en-US" altLang="zh-TW" sz="2200" i="0" dirty="0"/>
              <a:t>Formation</a:t>
            </a:r>
            <a:r>
              <a:rPr lang="zh-TW" altLang="en-US" sz="2200" i="0" dirty="0"/>
              <a:t>：動詞的不同：從已有材質中創造</a:t>
            </a:r>
            <a:r>
              <a:rPr lang="en-US" altLang="zh-TW" sz="2200" i="0" dirty="0"/>
              <a:t> (formed)</a:t>
            </a:r>
            <a:r>
              <a:rPr lang="zh-TW" altLang="en-US" sz="2200" i="0" dirty="0"/>
              <a:t>，有別於從無中創造</a:t>
            </a:r>
            <a:r>
              <a:rPr lang="en-US" altLang="zh-TW" sz="2200" i="0" dirty="0"/>
              <a:t>(create ex nihilo)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zh-TW" altLang="en-US" sz="2200" dirty="0"/>
              <a:t>材質：塵土，使得人和受造萬物有千絲萬縷的聯繫 （創</a:t>
            </a:r>
            <a:r>
              <a:rPr lang="en-US" altLang="zh-TW" sz="2200" dirty="0"/>
              <a:t>2:19 </a:t>
            </a:r>
            <a:r>
              <a:rPr lang="zh-TW" altLang="en-US" sz="2200" dirty="0"/>
              <a:t>；</a:t>
            </a:r>
            <a:r>
              <a:rPr lang="en-US" altLang="zh-TW" sz="2200" dirty="0"/>
              <a:t>DNA, </a:t>
            </a:r>
            <a:r>
              <a:rPr lang="zh-TW" altLang="en-US" sz="2200" dirty="0"/>
              <a:t>化學元素，</a:t>
            </a:r>
            <a:r>
              <a:rPr lang="en-US" altLang="zh-TW" sz="2200" dirty="0"/>
              <a:t>etc.</a:t>
            </a:r>
            <a:r>
              <a:rPr lang="zh-TW" altLang="en-US" sz="2200" dirty="0"/>
              <a:t>）</a:t>
            </a:r>
            <a:endParaRPr lang="en-US" altLang="zh-TW" sz="2200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zh-TW" sz="2400" i="0" dirty="0"/>
              <a:t>Murray: Mas has affinity with other animate beings on this earth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zh-TW" altLang="en-US" sz="2200" dirty="0"/>
              <a:t>塵土：意味著不是不朽的（創</a:t>
            </a:r>
            <a:r>
              <a:rPr lang="en-US" altLang="zh-TW" sz="2200" dirty="0"/>
              <a:t>3:19</a:t>
            </a:r>
            <a:r>
              <a:rPr lang="zh-TW" altLang="en-US" sz="2200" dirty="0"/>
              <a:t>；詩</a:t>
            </a:r>
            <a:r>
              <a:rPr lang="en-US" altLang="zh-TW" sz="2200" dirty="0"/>
              <a:t>103:14</a:t>
            </a:r>
            <a:r>
              <a:rPr lang="zh-TW" altLang="en-US" sz="2200" dirty="0"/>
              <a:t>；傳</a:t>
            </a:r>
            <a:r>
              <a:rPr lang="en-US" altLang="zh-TW" sz="2200" dirty="0"/>
              <a:t>12:7</a:t>
            </a:r>
            <a:r>
              <a:rPr lang="zh-TW" altLang="en-US" sz="2200" dirty="0"/>
              <a:t>；林前</a:t>
            </a:r>
            <a:r>
              <a:rPr lang="en-US" altLang="zh-TW" sz="2200" dirty="0"/>
              <a:t>15:47</a:t>
            </a:r>
            <a:r>
              <a:rPr lang="zh-TW" altLang="en-US" sz="2200" dirty="0"/>
              <a:t> ）</a:t>
            </a:r>
            <a:endParaRPr lang="en-US" altLang="zh-TW" sz="2200" dirty="0"/>
          </a:p>
          <a:p>
            <a:pPr marL="742950" lvl="1" indent="-342900">
              <a:buFont typeface="Arial" panose="020B0604020202020204" pitchFamily="34" charset="0"/>
              <a:buChar char="•"/>
            </a:pPr>
            <a:r>
              <a:rPr lang="en-US" altLang="zh-TW" sz="2200" i="0" dirty="0"/>
              <a:t>Impartation</a:t>
            </a:r>
            <a:r>
              <a:rPr lang="zh-TW" altLang="en-US" sz="2200" i="0" dirty="0"/>
              <a:t>：亞當的獨特性</a:t>
            </a:r>
            <a:r>
              <a:rPr lang="en-US" altLang="zh-TW" sz="2200" i="0"/>
              <a:t> (uniqueness)</a:t>
            </a:r>
            <a:endParaRPr lang="en-US" altLang="zh-TW" sz="2200" i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2200" dirty="0"/>
              <a:t>約伯記 </a:t>
            </a:r>
            <a:r>
              <a:rPr lang="en-US" altLang="zh-TW" sz="2200" dirty="0"/>
              <a:t>27:3</a:t>
            </a:r>
            <a:r>
              <a:rPr lang="zh-TW" altLang="en-US" sz="2200" dirty="0"/>
              <a:t>我的生命尚在我裏面；上帝所賜呼吸之氣仍在我的鼻孔內。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2200" dirty="0"/>
              <a:t>林前</a:t>
            </a:r>
            <a:r>
              <a:rPr lang="en-US" altLang="zh-TW" sz="2200" dirty="0"/>
              <a:t>15:42-44</a:t>
            </a:r>
            <a:r>
              <a:rPr lang="zh-TW" altLang="en-US" sz="2200" dirty="0"/>
              <a:t> 死人復活也是這樣：所種的是必朽壞的，復活的是不朽壞的； 所種的是羞辱的，復活的是榮耀的；所種的是軟弱的，復活的是強壯的； 所種的是血氣的身體，復活的是靈性的身體。</a:t>
            </a:r>
            <a:r>
              <a:rPr lang="zh-TW" altLang="en-US" sz="2200" b="1" u="sng" dirty="0"/>
              <a:t>若有血氣的身體，也必有靈性的身體</a:t>
            </a:r>
            <a:r>
              <a:rPr lang="zh-TW" altLang="en-US" sz="2200" dirty="0"/>
              <a:t>。經上也是這樣記著說：「首先的人亞當成了有靈的活人」；末後的亞當成了叫人活的靈。</a:t>
            </a:r>
          </a:p>
          <a:p>
            <a:pPr lvl="2">
              <a:buFont typeface="Arial" panose="020B0604020202020204" pitchFamily="34" charset="0"/>
              <a:buChar char="•"/>
            </a:pPr>
            <a:endParaRPr lang="zh-TW" altLang="en-US" sz="20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zh-TW" sz="1800" i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972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系統神學與護教：亞當的歷史性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7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錯誤一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：從塵土受造與吹氣是兩個分開的動作，相隔很久的年代。人性來自於進化過程中上帝的吹氣（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C.S Lewis, Francis Collins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錯誤二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：人類起源於演化過程中與上帝的關係改變。這個改變不是本體性的（身體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靈魂），而是關係性的（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Denis Alexander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錯誤三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：亞當是一群人，而不是一個人。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聖經觀念：亞當是第一個人，身體和靈魂聯合的人性來自上帝在歷史中一次性完成的、兩步密不可分的動作。沒有歷史的亞當，就沒有真實的福音。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系統神學與護教：身體與靈魂的聯合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70585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傳道書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12:7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/>
              <a:t>  塵土仍歸於地，靈仍歸於賜靈的上帝。</a:t>
            </a:r>
            <a:endParaRPr lang="en-US" altLang="zh-TW" dirty="0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/>
              <a:t>“ 身體並不是靈魂的監獄，而是全能上帝親手所造的傑出藝術品，就像是靈魂一樣是人的基本組成部分。身體是我們在地上的帳篷，是我們整個人最基本也是整體的一部分。儘管因為罪，身體被粗暴地與靈魂分離，但最終會在從死裡復活的時候與靈魂重新結合在一起</a:t>
            </a:r>
            <a:r>
              <a:rPr lang="en-US" altLang="zh-TW" dirty="0"/>
              <a:t>…</a:t>
            </a:r>
            <a:r>
              <a:rPr lang="zh-TW" altLang="en-US" dirty="0"/>
              <a:t>兩者之間的結合是如此緊密，以致它們共同決定了一個人的本性、個性和自我，並共同決定一個人所有的行為。</a:t>
            </a:r>
            <a:r>
              <a:rPr lang="en-US" altLang="zh-TW" dirty="0"/>
              <a:t>”</a:t>
            </a:r>
            <a:r>
              <a:rPr lang="zh-TW" altLang="en-US" dirty="0"/>
              <a:t> （巴文克</a:t>
            </a:r>
            <a:r>
              <a:rPr lang="en-US" altLang="zh-TW" dirty="0"/>
              <a:t>《</a:t>
            </a:r>
            <a:r>
              <a:rPr lang="zh-TW" altLang="en-US" dirty="0"/>
              <a:t>改革宗教義學</a:t>
            </a:r>
            <a:r>
              <a:rPr lang="en-US" altLang="zh-TW" dirty="0"/>
              <a:t>》</a:t>
            </a:r>
            <a:r>
              <a:rPr lang="zh-TW" altLang="en-US" dirty="0"/>
              <a:t>第十一章）</a:t>
            </a:r>
            <a:endParaRPr lang="en-US" altLang="zh-TW" dirty="0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/>
              <a:t>“</a:t>
            </a:r>
            <a:r>
              <a:rPr lang="en-US" altLang="zh-TW" dirty="0"/>
              <a:t>Duality within created reality does not exclude harmony and unity. But is exactly oriented toward it. Duality… becomes a dualism only when there is a polar tension, and inner separation, which destroys the unity between the terms.</a:t>
            </a:r>
            <a:r>
              <a:rPr lang="zh-TW" altLang="en-US" dirty="0"/>
              <a:t>”</a:t>
            </a:r>
            <a:r>
              <a:rPr lang="en-US" altLang="zh-TW" dirty="0"/>
              <a:t>(G.C. </a:t>
            </a:r>
            <a:r>
              <a:rPr lang="en-US" altLang="zh-TW" dirty="0" err="1"/>
              <a:t>Berkouwer</a:t>
            </a:r>
            <a:r>
              <a:rPr lang="en-US" altLang="zh-TW" dirty="0"/>
              <a:t>, </a:t>
            </a:r>
            <a:r>
              <a:rPr lang="en-US" altLang="zh-TW" i="1" dirty="0"/>
              <a:t>Man: The Image of God</a:t>
            </a:r>
            <a:r>
              <a:rPr lang="en-US" altLang="zh-TW" dirty="0"/>
              <a:t>,211)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/>
              <a:t>三元論的錯謬：靈魂體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2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0486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1:27</a:t>
            </a:r>
            <a:r>
              <a:rPr kumimoji="1" lang="zh-TW" altLang="en-US" dirty="0"/>
              <a:t> 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389413"/>
            <a:ext cx="10972800" cy="52370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200" dirty="0"/>
              <a:t>1:26-28 </a:t>
            </a:r>
            <a:r>
              <a:rPr lang="zh-TW" altLang="en-US" sz="2200" dirty="0"/>
              <a:t> 上帝說：「我們要照著我們的形像、按著我們的樣式造人，使他們管理海裏的魚、空中的鳥、地上的牲畜，和全地，並地上所爬的一切昆蟲。」上帝就照著自己的形像造人，乃是照著他的形像造男造女。 </a:t>
            </a:r>
            <a:r>
              <a:rPr lang="en-US" altLang="zh-TW" sz="2200" b="1" baseline="30000" dirty="0"/>
              <a:t>28</a:t>
            </a:r>
            <a:r>
              <a:rPr lang="zh-TW" altLang="en-US" sz="2200" dirty="0"/>
              <a:t> 上帝就賜福給他們，又對他們說：「要生養眾多，遍滿地面，治理這地，也要管理海裏的魚、空中的鳥，和地上各樣行動的活物。」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200" dirty="0"/>
              <a:t>So God created man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200" dirty="0"/>
              <a:t>	in his own image,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200" dirty="0"/>
              <a:t>	in the image of God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200" dirty="0"/>
              <a:t>he created him;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200" dirty="0"/>
              <a:t>male and female he created them.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200" dirty="0"/>
              <a:t>“我們要照著我們的形象、按著我們的樣式”</a:t>
            </a:r>
            <a:r>
              <a:rPr lang="en-US" altLang="zh-TW" sz="2200" dirty="0"/>
              <a:t>-</a:t>
            </a:r>
            <a:r>
              <a:rPr lang="zh-TW" altLang="en-US" sz="2200" dirty="0"/>
              <a:t> 奧古斯丁：必須理解為關係性（盟約性）</a:t>
            </a:r>
            <a:r>
              <a:rPr lang="en-US" altLang="zh-TW" sz="2200" dirty="0"/>
              <a:t>《</a:t>
            </a:r>
            <a:r>
              <a:rPr lang="zh-TW" altLang="en-US" sz="2200" dirty="0"/>
              <a:t>論三位一體</a:t>
            </a:r>
            <a:r>
              <a:rPr lang="en-US" altLang="zh-TW" sz="2200" dirty="0"/>
              <a:t>》Perichoresis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200" dirty="0"/>
              <a:t>神的形象：</a:t>
            </a:r>
            <a:endParaRPr lang="en-US" altLang="zh-TW" sz="2200" dirty="0"/>
          </a:p>
          <a:p>
            <a:pPr marL="742950" lvl="1" indent="-342900">
              <a:buFont typeface="Arial" panose="020B0604020202020204" pitchFamily="34" charset="0"/>
              <a:buChar char="•"/>
            </a:pP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加爾文：“雖然神的榮耀彰顯在人的外表上，但是祂的形象無疑是居於人的靈魂之中”（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《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要義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》15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章）</a:t>
            </a:r>
            <a:endParaRPr lang="en-US" altLang="zh-TW" sz="2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742950" lvl="1" indent="-342900">
              <a:buFont typeface="Arial" panose="020B0604020202020204" pitchFamily="34" charset="0"/>
              <a:buChar char="•"/>
            </a:pP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巴文克：“人的整體都是上帝的形象和樣式，包括靈魂和身體、整個人的屬性、能力和恩賜。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”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（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《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改革宗教義學</a:t>
            </a:r>
            <a:r>
              <a:rPr lang="en-US" altLang="zh-TW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》11</a:t>
            </a: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章）</a:t>
            </a:r>
            <a:endParaRPr lang="en-US" altLang="zh-TW" sz="2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742950" lvl="1" indent="-342900">
              <a:buFont typeface="Arial" panose="020B0604020202020204" pitchFamily="34" charset="0"/>
              <a:buChar char="•"/>
            </a:pPr>
            <a:r>
              <a:rPr lang="zh-TW" altLang="en-US" sz="2200" i="0" dirty="0">
                <a:latin typeface="Kaiti SC" panose="02010600040101010101" pitchFamily="2" charset="-122"/>
                <a:ea typeface="Kaiti SC" panose="02010600040101010101" pitchFamily="2" charset="-122"/>
              </a:rPr>
              <a:t>立約的能力：對萬物的管理；婚姻裡的合一；文化使命和人的受造息息相關</a:t>
            </a:r>
            <a:endParaRPr lang="en-US" altLang="zh-TW" sz="2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00050" lvl="1" indent="0">
              <a:buNone/>
            </a:pPr>
            <a:endParaRPr lang="en-US" altLang="zh-TW" sz="2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742950" lvl="1" indent="-342900">
              <a:buFont typeface="Arial" panose="020B0604020202020204" pitchFamily="34" charset="0"/>
              <a:buChar char="•"/>
            </a:pPr>
            <a:endParaRPr lang="en-US" altLang="zh-TW" sz="2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742950" lvl="1" indent="-342900">
              <a:buFont typeface="Arial" panose="020B0604020202020204" pitchFamily="34" charset="0"/>
              <a:buChar char="•"/>
            </a:pPr>
            <a:endParaRPr lang="en-US" altLang="zh-TW" sz="2200" dirty="0"/>
          </a:p>
        </p:txBody>
      </p:sp>
    </p:spTree>
    <p:extLst>
      <p:ext uri="{BB962C8B-B14F-4D97-AF65-F5344CB8AC3E}">
        <p14:creationId xmlns:p14="http://schemas.microsoft.com/office/powerpoint/2010/main" val="48585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系統神學：威敏準則的表述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8533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000" dirty="0"/>
              <a:t>大要理問答</a:t>
            </a:r>
            <a:r>
              <a:rPr lang="en-US" altLang="zh-TW" sz="2000" dirty="0"/>
              <a:t>17</a:t>
            </a:r>
            <a:r>
              <a:rPr lang="zh-TW" altLang="en-US" sz="2000" dirty="0"/>
              <a:t>问</a:t>
            </a:r>
            <a:r>
              <a:rPr lang="en-US" altLang="zh-TW" sz="2000" dirty="0"/>
              <a:t>:</a:t>
            </a:r>
            <a:r>
              <a:rPr lang="zh-TW" altLang="en-US" sz="2000" dirty="0"/>
              <a:t>上帝怎样造人的</a:t>
            </a:r>
            <a:r>
              <a:rPr lang="en-US" altLang="zh-TW" sz="2000" dirty="0"/>
              <a:t>? 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(1)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上帝在创造了其它各样受造物之后就造了人，乃是造男造女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1:27); </a:t>
            </a:r>
            <a:endParaRPr lang="zh-TW" altLang="en-US" sz="20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(2)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用地上的泥土造了男人的身体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2:7)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，用男人的肋骨造了女人的身体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2:22)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，赋 予他们活泼的、理性的、不灭的灵魂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2:7;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伯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35:11;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传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12:7;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太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10:28;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路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23:43); </a:t>
            </a:r>
            <a:endParaRPr lang="zh-TW" altLang="en-US" sz="20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(3)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按祂自己的形像造了他们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1:27;)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，有知识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西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3:10)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、公义和圣洁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弗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4:24); (4)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把上帝的律法刻在他们的心中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罗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2:14-15)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，并赐给他们遵行的力量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传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7:29)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，和治 理万物的权柄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1:28);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但人也能够堕落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创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3:6;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传</a:t>
            </a:r>
            <a:r>
              <a:rPr lang="en-US" altLang="zh-TW" sz="2000" dirty="0">
                <a:latin typeface="Kaiti SC" panose="02010600040101010101" pitchFamily="2" charset="-122"/>
                <a:ea typeface="Kaiti SC" panose="02010600040101010101" pitchFamily="2" charset="-122"/>
              </a:rPr>
              <a:t>7:29)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endParaRPr lang="en-US" altLang="zh-TW" sz="20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sz="2000" dirty="0"/>
              <a:t>路德宗：神的形象</a:t>
            </a:r>
            <a:r>
              <a:rPr lang="en-US" altLang="zh-TW" sz="2000" dirty="0"/>
              <a:t>=</a:t>
            </a:r>
            <a:r>
              <a:rPr lang="zh-TW" altLang="en-US" sz="2000" dirty="0"/>
              <a:t>原初的義；救贖</a:t>
            </a:r>
            <a:r>
              <a:rPr lang="en-US" altLang="zh-TW" sz="2000" dirty="0"/>
              <a:t>=</a:t>
            </a:r>
            <a:r>
              <a:rPr lang="zh-TW" altLang="en-US" sz="2000" dirty="0"/>
              <a:t>回到原初的義；缺乏聖約概念</a:t>
            </a:r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>天主教：神的形象</a:t>
            </a:r>
            <a:r>
              <a:rPr lang="en-US" altLang="zh-TW" sz="2000" dirty="0"/>
              <a:t>=</a:t>
            </a:r>
            <a:r>
              <a:rPr lang="zh-TW" altLang="en-US" sz="2000" dirty="0"/>
              <a:t>自然、恩典二分；救贖</a:t>
            </a:r>
            <a:r>
              <a:rPr lang="en-US" altLang="zh-TW" sz="2000" dirty="0"/>
              <a:t>=</a:t>
            </a:r>
            <a:r>
              <a:rPr lang="zh-TW" altLang="en-US" sz="2000" dirty="0"/>
              <a:t>沒有墮落的理性</a:t>
            </a:r>
            <a:r>
              <a:rPr lang="en-US" altLang="zh-TW" sz="2000" dirty="0"/>
              <a:t>+</a:t>
            </a:r>
            <a:r>
              <a:rPr lang="zh-TW" altLang="en-US" sz="2000" dirty="0"/>
              <a:t>超自然恩典</a:t>
            </a:r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>卡森：語言、自我認同、推理、認識神、創造力、工作（</a:t>
            </a:r>
            <a:r>
              <a:rPr lang="en-US" altLang="zh-TW" sz="2000" dirty="0"/>
              <a:t>《</a:t>
            </a:r>
            <a:r>
              <a:rPr lang="zh-TW" altLang="en-US" sz="2000" dirty="0"/>
              <a:t>神的故事</a:t>
            </a:r>
            <a:r>
              <a:rPr lang="en-US" altLang="zh-TW" sz="2000" dirty="0"/>
              <a:t>》32</a:t>
            </a:r>
            <a:r>
              <a:rPr lang="zh-TW" altLang="en-US" sz="2000" dirty="0"/>
              <a:t>頁）；</a:t>
            </a:r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>改革宗：神的形象</a:t>
            </a:r>
            <a:r>
              <a:rPr lang="en-US" altLang="zh-TW" sz="2000" dirty="0"/>
              <a:t>=</a:t>
            </a:r>
            <a:r>
              <a:rPr lang="zh-TW" altLang="en-US" sz="2000" dirty="0"/>
              <a:t>廣義（位格性的主體）</a:t>
            </a:r>
            <a:r>
              <a:rPr lang="en-US" altLang="zh-TW" sz="2000" dirty="0"/>
              <a:t>+</a:t>
            </a:r>
            <a:r>
              <a:rPr lang="zh-TW" altLang="en-US" sz="2000" dirty="0"/>
              <a:t>狹義（真理、公義和聖潔）</a:t>
            </a:r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>神的形象使得人有別於動物（沒有位格、屬天的趨向）和天使（純粹的靈，沒有婚姻的聯合，沒有工作之約）</a:t>
            </a:r>
            <a:endParaRPr lang="en-US" altLang="zh-TW" sz="20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希伯來書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 2:16 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他並不救拔天使，乃是救拔亞伯拉罕的後裔。</a:t>
            </a:r>
            <a:endParaRPr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進入與神的盟約</a:t>
            </a:r>
          </a:p>
          <a:p>
            <a:pPr marL="742950" lvl="1" indent="-342900">
              <a:buFont typeface="Arial" panose="020B0604020202020204" pitchFamily="34" charset="0"/>
              <a:buChar char="•"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zh-TW" altLang="en-US" sz="2000" dirty="0"/>
          </a:p>
          <a:p>
            <a:pPr marL="0" indent="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+mj-lt"/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79156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基督徒生活與靈修" id="{7F46FE8E-4746-2346-A209-A4A1C54421B0}" vid="{922C551F-BF2A-9A4A-A2EA-9BE8899946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2987</TotalTime>
  <Words>2044</Words>
  <Application>Microsoft Macintosh PowerPoint</Application>
  <PresentationFormat>寬螢幕</PresentationFormat>
  <Paragraphs>100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Hiragino Sans GB W3</vt:lpstr>
      <vt:lpstr>Kaiti SC</vt:lpstr>
      <vt:lpstr>Arial</vt:lpstr>
      <vt:lpstr>Franklin Gothic Book</vt:lpstr>
      <vt:lpstr>Times New Roman</vt:lpstr>
      <vt:lpstr>Wingdings</vt:lpstr>
      <vt:lpstr>裁剪</vt:lpstr>
      <vt:lpstr>創世紀1-11章研經</vt:lpstr>
      <vt:lpstr>敬拜先於討論 詩篇103 :1-14</vt:lpstr>
      <vt:lpstr>第六課 ：人的起源與神的形象 概覽及问题的提出</vt:lpstr>
      <vt:lpstr>釋經： 2:4-6</vt:lpstr>
      <vt:lpstr>釋經： 2:7 </vt:lpstr>
      <vt:lpstr>系統神學與護教：亞當的歷史性</vt:lpstr>
      <vt:lpstr>系統神學與護教：身體與靈魂的聯合</vt:lpstr>
      <vt:lpstr>釋經： 1:27  </vt:lpstr>
      <vt:lpstr>系統神學：威敏準則的表述</vt:lpstr>
      <vt:lpstr>護教學：人的受造與當代文化</vt:lpstr>
      <vt:lpstr>參考書目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基督徒生活與靈修</dc:title>
  <dc:creator>ChenZhongming</dc:creator>
  <cp:lastModifiedBy>ChenZhongming</cp:lastModifiedBy>
  <cp:revision>47</cp:revision>
  <cp:lastPrinted>2021-10-16T19:36:19Z</cp:lastPrinted>
  <dcterms:created xsi:type="dcterms:W3CDTF">2021-09-27T02:26:24Z</dcterms:created>
  <dcterms:modified xsi:type="dcterms:W3CDTF">2021-11-13T23:21:20Z</dcterms:modified>
</cp:coreProperties>
</file>