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87" r:id="rId4"/>
    <p:sldId id="285" r:id="rId5"/>
    <p:sldId id="288" r:id="rId6"/>
    <p:sldId id="286" r:id="rId7"/>
    <p:sldId id="289" r:id="rId8"/>
    <p:sldId id="292" r:id="rId9"/>
    <p:sldId id="290" r:id="rId10"/>
    <p:sldId id="293" r:id="rId11"/>
    <p:sldId id="294" r:id="rId12"/>
    <p:sldId id="295"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13"/>
    <p:restoredTop sz="95781"/>
  </p:normalViewPr>
  <p:slideViewPr>
    <p:cSldViewPr snapToGrid="0" snapToObjects="1">
      <p:cViewPr varScale="1">
        <p:scale>
          <a:sx n="194" d="100"/>
          <a:sy n="194" d="100"/>
        </p:scale>
        <p:origin x="6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10/30/21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lvl1pPr marL="514350" indent="-514350">
              <a:buFont typeface="+mj-lt"/>
              <a:buAutoNum type="arabicPeriod"/>
              <a:defRPr sz="2700" baseline="0">
                <a:ea typeface="+mj-ea"/>
              </a:defRPr>
            </a:lvl1pPr>
            <a:lvl2pPr marL="914400" indent="-384048">
              <a:buFont typeface="Wingdings" pitchFamily="2" charset="2"/>
              <a:buChar char="Ø"/>
              <a:defRPr sz="2500" baseline="0"/>
            </a:lvl2pPr>
            <a:lvl3pPr marL="1371600" indent="-384048">
              <a:buFont typeface="Wingdings" pitchFamily="2" charset="2"/>
              <a:buChar char="l"/>
              <a:defRPr sz="2500" baseline="0">
                <a:ea typeface="楷體-繁" panose="02010600040101010101" pitchFamily="2" charset="-120"/>
              </a:defRPr>
            </a:lvl3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10/30/21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marL="514350" indent="-514350">
              <a:buFont typeface="+mj-lt"/>
              <a:buAutoNum type="arabicPeriod"/>
              <a:defRPr sz="2700" baseline="0">
                <a:solidFill>
                  <a:schemeClr val="tx2"/>
                </a:solidFill>
              </a:defRPr>
            </a:lvl1pPr>
            <a:lvl2pPr marL="914400" indent="-384048">
              <a:buFont typeface="Wingdings" pitchFamily="2" charset="2"/>
              <a:buChar char="Ø"/>
              <a:defRPr sz="2500"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marL="0" indent="0">
              <a:buFontTx/>
              <a:buNone/>
              <a:defRPr sz="2600" baseline="0">
                <a:solidFill>
                  <a:schemeClr val="tx2"/>
                </a:solidFill>
                <a:ea typeface="楷體-簡" panose="02010600040101010101" pitchFamily="2" charset="-122"/>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10/30/21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10/30/21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10/30/21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10/30/21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10/30/21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E7EE990-3837-1E44-8939-596027456D26}"/>
              </a:ext>
            </a:extLst>
          </p:cNvPr>
          <p:cNvSpPr>
            <a:spLocks noGrp="1"/>
          </p:cNvSpPr>
          <p:nvPr>
            <p:ph type="ctrTitle"/>
          </p:nvPr>
        </p:nvSpPr>
        <p:spPr/>
        <p:txBody>
          <a:bodyPr/>
          <a:lstStyle/>
          <a:p>
            <a:r>
              <a:rPr kumimoji="1" lang="zh-TW" altLang="en-US" dirty="0"/>
              <a:t>創世紀</a:t>
            </a:r>
            <a:r>
              <a:rPr kumimoji="1" lang="en-US" altLang="zh-TW" dirty="0"/>
              <a:t>1-11</a:t>
            </a:r>
            <a:r>
              <a:rPr kumimoji="1" lang="zh-TW" altLang="en-US" dirty="0"/>
              <a:t>章研經</a:t>
            </a:r>
          </a:p>
        </p:txBody>
      </p:sp>
      <p:sp>
        <p:nvSpPr>
          <p:cNvPr id="3" name="副標題 2">
            <a:extLst>
              <a:ext uri="{FF2B5EF4-FFF2-40B4-BE49-F238E27FC236}">
                <a16:creationId xmlns:a16="http://schemas.microsoft.com/office/drawing/2014/main" id="{8BE0FA16-CE11-EB41-8DE2-BC36D13857AD}"/>
              </a:ext>
            </a:extLst>
          </p:cNvPr>
          <p:cNvSpPr>
            <a:spLocks noGrp="1"/>
          </p:cNvSpPr>
          <p:nvPr>
            <p:ph type="subTitle" idx="1"/>
          </p:nvPr>
        </p:nvSpPr>
        <p:spPr/>
        <p:txBody>
          <a:bodyPr>
            <a:normAutofit fontScale="92500" lnSpcReduction="10000"/>
          </a:bodyPr>
          <a:lstStyle/>
          <a:p>
            <a:r>
              <a:rPr kumimoji="1" lang="zh-TW" altLang="en-US" dirty="0"/>
              <a:t>主恩基督教會第四季度主日學第四講</a:t>
            </a:r>
            <a:endParaRPr kumimoji="1" lang="en-US" altLang="zh-TW" dirty="0"/>
          </a:p>
          <a:p>
            <a:r>
              <a:rPr kumimoji="1" lang="zh-TW" altLang="en-US" dirty="0"/>
              <a:t>講員：陈重明 </a:t>
            </a:r>
            <a:endParaRPr kumimoji="1" lang="en-US" altLang="zh-TW" dirty="0"/>
          </a:p>
          <a:p>
            <a:r>
              <a:rPr kumimoji="1" lang="zh-TW" altLang="en-US" dirty="0"/>
              <a:t>日期：</a:t>
            </a:r>
            <a:r>
              <a:rPr kumimoji="1" lang="en-US" altLang="zh-TW" dirty="0"/>
              <a:t>10/31/2021</a:t>
            </a:r>
          </a:p>
        </p:txBody>
      </p:sp>
    </p:spTree>
    <p:extLst>
      <p:ext uri="{BB962C8B-B14F-4D97-AF65-F5344CB8AC3E}">
        <p14:creationId xmlns:p14="http://schemas.microsoft.com/office/powerpoint/2010/main" val="792107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normAutofit fontScale="90000"/>
          </a:bodyPr>
          <a:lstStyle/>
          <a:p>
            <a:r>
              <a:rPr kumimoji="1" lang="zh-TW" altLang="en-US" dirty="0"/>
              <a:t>關於創造日的神學爭論（四種主要觀點）</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38656"/>
            <a:ext cx="10972800" cy="5111434"/>
          </a:xfrm>
        </p:spPr>
        <p:txBody>
          <a:bodyPr>
            <a:normAutofit fontScale="92500" lnSpcReduction="10000"/>
          </a:bodyPr>
          <a:lstStyle/>
          <a:p>
            <a:pPr marL="457200" indent="-457200">
              <a:buFont typeface="Wingdings" pitchFamily="2" charset="2"/>
              <a:buChar char="Ø"/>
            </a:pPr>
            <a:r>
              <a:rPr lang="zh-TW" altLang="en-US" b="1" dirty="0">
                <a:latin typeface="+mn-ea"/>
                <a:ea typeface="+mn-ea"/>
              </a:rPr>
              <a:t>類比解釋（</a:t>
            </a:r>
            <a:r>
              <a:rPr lang="en-US" altLang="zh-TW" b="1" dirty="0">
                <a:latin typeface="+mn-ea"/>
                <a:ea typeface="+mn-ea"/>
              </a:rPr>
              <a:t>The Analogical</a:t>
            </a:r>
            <a:r>
              <a:rPr lang="zh-TW" altLang="en-US" b="1" dirty="0">
                <a:latin typeface="+mn-ea"/>
                <a:ea typeface="+mn-ea"/>
              </a:rPr>
              <a:t> </a:t>
            </a:r>
            <a:r>
              <a:rPr lang="en-US" altLang="zh-TW" b="1" dirty="0">
                <a:latin typeface="+mn-ea"/>
                <a:ea typeface="+mn-ea"/>
              </a:rPr>
              <a:t>Days Interpretation</a:t>
            </a:r>
            <a:r>
              <a:rPr lang="zh-TW" altLang="en-US" b="1" dirty="0">
                <a:latin typeface="+mn-ea"/>
                <a:ea typeface="+mn-ea"/>
              </a:rPr>
              <a:t>）</a:t>
            </a:r>
            <a:endParaRPr lang="en-US" altLang="zh-TW" b="1" dirty="0">
              <a:latin typeface="+mn-ea"/>
              <a:ea typeface="+mn-ea"/>
            </a:endParaRPr>
          </a:p>
          <a:p>
            <a:pPr marL="857250" lvl="1" indent="-457200">
              <a:buFont typeface="Arial" panose="020B0604020202020204" pitchFamily="34" charset="0"/>
              <a:buChar char="•"/>
            </a:pPr>
            <a:r>
              <a:rPr lang="zh-TW" altLang="en-US" i="0" dirty="0">
                <a:latin typeface="Kaiti SC" panose="02010600040101010101" pitchFamily="2" charset="-122"/>
                <a:ea typeface="Kaiti SC" panose="02010600040101010101" pitchFamily="2" charset="-122"/>
              </a:rPr>
              <a:t>代表人物：奧古斯丁、巴文克、</a:t>
            </a:r>
            <a:r>
              <a:rPr lang="en-US" altLang="zh-TW" i="0" dirty="0">
                <a:latin typeface="Kaiti SC" panose="02010600040101010101" pitchFamily="2" charset="-122"/>
                <a:ea typeface="Kaiti SC" panose="02010600040101010101" pitchFamily="2" charset="-122"/>
              </a:rPr>
              <a:t>Collins</a:t>
            </a:r>
            <a:r>
              <a:rPr lang="zh-TW" altLang="en-US" i="0" dirty="0">
                <a:latin typeface="Kaiti SC" panose="02010600040101010101" pitchFamily="2" charset="-122"/>
                <a:ea typeface="Kaiti SC" panose="02010600040101010101" pitchFamily="2" charset="-122"/>
              </a:rPr>
              <a:t>、</a:t>
            </a:r>
            <a:r>
              <a:rPr lang="en-US" altLang="zh-TW" i="0" dirty="0">
                <a:latin typeface="Kaiti SC" panose="02010600040101010101" pitchFamily="2" charset="-122"/>
                <a:ea typeface="Kaiti SC" panose="02010600040101010101" pitchFamily="2" charset="-122"/>
              </a:rPr>
              <a:t>Vern. S. Poythress</a:t>
            </a:r>
          </a:p>
          <a:p>
            <a:pPr marL="857250" lvl="1" indent="-457200">
              <a:buFont typeface="Arial" panose="020B0604020202020204" pitchFamily="34" charset="0"/>
              <a:buChar char="•"/>
            </a:pPr>
            <a:r>
              <a:rPr lang="zh-TW" altLang="en-US" i="0" dirty="0">
                <a:latin typeface="Kaiti SC" panose="02010600040101010101" pitchFamily="2" charset="-122"/>
                <a:ea typeface="Kaiti SC" panose="02010600040101010101" pitchFamily="2" charset="-122"/>
              </a:rPr>
              <a:t>解釋：上帝在他的六個連續工作日內創造世界，並在第七天安息；類比地（</a:t>
            </a:r>
            <a:r>
              <a:rPr lang="en-US" altLang="zh-TW" i="0" dirty="0">
                <a:latin typeface="Kaiti SC" panose="02010600040101010101" pitchFamily="2" charset="-122"/>
                <a:ea typeface="Kaiti SC" panose="02010600040101010101" pitchFamily="2" charset="-122"/>
              </a:rPr>
              <a:t>analogically</a:t>
            </a:r>
            <a:r>
              <a:rPr lang="zh-TW" altLang="en-US" i="0" dirty="0">
                <a:latin typeface="Kaiti SC" panose="02010600040101010101" pitchFamily="2" charset="-122"/>
                <a:ea typeface="Kaiti SC" panose="02010600040101010101" pitchFamily="2" charset="-122"/>
              </a:rPr>
              <a:t>）提供了人類歷史的模式，而不是完全等同（</a:t>
            </a:r>
            <a:r>
              <a:rPr lang="en-US" altLang="zh-TW" i="0" dirty="0">
                <a:latin typeface="Kaiti SC" panose="02010600040101010101" pitchFamily="2" charset="-122"/>
                <a:ea typeface="Kaiti SC" panose="02010600040101010101" pitchFamily="2" charset="-122"/>
              </a:rPr>
              <a:t>identically</a:t>
            </a:r>
            <a:r>
              <a:rPr lang="zh-TW" altLang="en-US" i="0" dirty="0">
                <a:latin typeface="Kaiti SC" panose="02010600040101010101" pitchFamily="2" charset="-122"/>
                <a:ea typeface="Kaiti SC" panose="02010600040101010101" pitchFamily="2" charset="-122"/>
              </a:rPr>
              <a:t>）。</a:t>
            </a:r>
            <a:endParaRPr lang="en-US" altLang="zh-TW"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r>
              <a:rPr lang="zh-TW" altLang="en-US" i="0" dirty="0">
                <a:latin typeface="Kaiti SC" panose="02010600040101010101" pitchFamily="2" charset="-122"/>
                <a:ea typeface="Kaiti SC" panose="02010600040101010101" pitchFamily="2" charset="-122"/>
              </a:rPr>
              <a:t>依據：</a:t>
            </a:r>
            <a:endParaRPr lang="en-US" altLang="zh-TW" i="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dirty="0">
                <a:latin typeface="Kaiti SC" panose="02010600040101010101" pitchFamily="2" charset="-122"/>
                <a:ea typeface="Kaiti SC" panose="02010600040101010101" pitchFamily="2" charset="-122"/>
              </a:rPr>
              <a:t>創造主</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受造物的區別；上帝的工作與人的工作的類比；</a:t>
            </a:r>
            <a:endParaRPr lang="en-US" altLang="zh-TW"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dirty="0"/>
              <a:t>與此同時，保存了歷史敘事的真實性；</a:t>
            </a:r>
            <a:endParaRPr lang="en-US" altLang="zh-TW"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dirty="0">
                <a:latin typeface="Kaiti SC" panose="02010600040101010101" pitchFamily="2" charset="-122"/>
                <a:ea typeface="Kaiti SC" panose="02010600040101010101" pitchFamily="2" charset="-122"/>
              </a:rPr>
              <a:t>出</a:t>
            </a:r>
            <a:r>
              <a:rPr lang="en-US" altLang="zh-TW" dirty="0">
                <a:latin typeface="Kaiti SC" panose="02010600040101010101" pitchFamily="2" charset="-122"/>
                <a:ea typeface="Kaiti SC" panose="02010600040101010101" pitchFamily="2" charset="-122"/>
              </a:rPr>
              <a:t>20:8-11 </a:t>
            </a:r>
            <a:r>
              <a:rPr lang="zh-TW" altLang="en-US" dirty="0"/>
              <a:t>「當記念安息日，守為聖日。 六日要勞碌做你一切的工， 但第七日是向耶和華－你上帝當守的安息日。這一日你和你的兒女、僕婢、牲畜，並你城裏寄居的客旅，無論何工都不可做； 因為六日之內，耶和華造天、地、海，和其中的萬物，第七日便安息，所以耶和華賜福與安息日，定為聖日。</a:t>
            </a:r>
            <a:endParaRPr lang="en-US" altLang="zh-TW" dirty="0"/>
          </a:p>
          <a:p>
            <a:pPr marL="1314450" lvl="2" indent="-457200">
              <a:buFont typeface="Arial" panose="020B0604020202020204" pitchFamily="34" charset="0"/>
              <a:buChar char="•"/>
            </a:pPr>
            <a:r>
              <a:rPr lang="zh-TW" altLang="en-US" dirty="0"/>
              <a:t>上帝的第七天有多長？更詳細論証見下一講關於安息日的討論</a:t>
            </a:r>
            <a:endParaRPr lang="en-US" altLang="zh-TW" dirty="0"/>
          </a:p>
          <a:p>
            <a:pPr marL="857250" lvl="1" indent="-457200">
              <a:buFont typeface="Arial" panose="020B0604020202020204" pitchFamily="34" charset="0"/>
              <a:buChar char="•"/>
            </a:pPr>
            <a:r>
              <a:rPr lang="zh-TW" altLang="en-US" i="0" dirty="0">
                <a:latin typeface="Kaiti SC" panose="02010600040101010101" pitchFamily="2" charset="-122"/>
                <a:ea typeface="Kaiti SC" panose="02010600040101010101" pitchFamily="2" charset="-122"/>
              </a:rPr>
              <a:t>不足：雖然是較符合全本聖經前後聯繫的解釋，依然有模糊之處；</a:t>
            </a:r>
            <a:endParaRPr lang="en-US" altLang="zh-TW"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endParaRPr lang="en-US" altLang="zh-TW" dirty="0"/>
          </a:p>
          <a:p>
            <a:pPr marL="400050" lvl="1" indent="0">
              <a:buNone/>
            </a:pP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endParaRPr lang="zh-TW" altLang="en-US" dirty="0"/>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804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516194"/>
            <a:ext cx="9601200" cy="707922"/>
          </a:xfrm>
        </p:spPr>
        <p:txBody>
          <a:bodyPr>
            <a:normAutofit/>
          </a:bodyPr>
          <a:lstStyle/>
          <a:p>
            <a:r>
              <a:rPr kumimoji="1" lang="zh-TW" altLang="en-US" dirty="0"/>
              <a:t>幾位神學家的觀點</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224116"/>
            <a:ext cx="10972800" cy="5325974"/>
          </a:xfrm>
        </p:spPr>
        <p:txBody>
          <a:bodyPr>
            <a:normAutofit fontScale="92500" lnSpcReduction="10000"/>
          </a:bodyPr>
          <a:lstStyle/>
          <a:p>
            <a:pPr marL="0" indent="0">
              <a:buNone/>
            </a:pPr>
            <a:r>
              <a:rPr lang="zh-TW" altLang="en-US" dirty="0">
                <a:latin typeface="Kaiti SC" panose="02010600040101010101" pitchFamily="2" charset="-122"/>
                <a:ea typeface="Kaiti SC" panose="02010600040101010101" pitchFamily="2" charset="-122"/>
              </a:rPr>
              <a:t>“創世記第一章的敘述沒有給我們留下任何基礎，可以把它解釋為詩歌、異象或神話，其文字本身具有非常清楚的歷史記載特徵</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如果我們否認七日的歷史特點，那麼萬有創造的整個次序就都垮掉了</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基於這些原因，我們斷定，創世記第一章中的‘一日’不應當被當作一段地質時期，而就是一日，儘管可能是比較特別的一日</a:t>
            </a:r>
            <a:r>
              <a:rPr lang="en-US" altLang="zh-TW" dirty="0">
                <a:latin typeface="Kaiti SC" panose="02010600040101010101" pitchFamily="2" charset="-122"/>
                <a:ea typeface="Kaiti SC" panose="02010600040101010101" pitchFamily="2" charset="-122"/>
              </a:rPr>
              <a:t>…</a:t>
            </a:r>
            <a:r>
              <a:rPr lang="zh-CN" altLang="en-US" dirty="0">
                <a:latin typeface="Kaiti SC" panose="02010600040101010101" pitchFamily="2" charset="-122"/>
                <a:ea typeface="Kaiti SC" panose="02010600040101010101" pitchFamily="2" charset="-122"/>
              </a:rPr>
              <a:t>創造日是上帝的工作日</a:t>
            </a:r>
            <a:r>
              <a:rPr lang="zh-TW" altLang="en-US" dirty="0">
                <a:latin typeface="Kaiti SC" panose="02010600040101010101" pitchFamily="2" charset="-122"/>
                <a:ea typeface="Kaiti SC" panose="02010600040101010101" pitchFamily="2" charset="-122"/>
              </a:rPr>
              <a:t>（</a:t>
            </a:r>
            <a:r>
              <a:rPr lang="en-US" altLang="zh-TW" dirty="0">
                <a:latin typeface="Kaiti SC" panose="02010600040101010101" pitchFamily="2" charset="-122"/>
                <a:ea typeface="Kaiti SC" panose="02010600040101010101" pitchFamily="2" charset="-122"/>
              </a:rPr>
              <a:t>workdays</a:t>
            </a:r>
            <a:r>
              <a:rPr lang="zh-TW" altLang="en-US" dirty="0">
                <a:latin typeface="Kaiti SC" panose="02010600040101010101" pitchFamily="2" charset="-122"/>
                <a:ea typeface="Kaiti SC" panose="02010600040101010101" pitchFamily="2" charset="-122"/>
              </a:rPr>
              <a:t>）。藉著恢復、更新重複六次的工作，上帝預備好整個地球，將混沌轉變成宇宙。在安息日的誡命中，上帝也要我們遵守這個模式，就是人也要六日工作，到第七日休息</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對整個世界來說，這乃是代表這個漫長的世代會按照上帝指定的時間，在永恆安息的日子達到頂點，就是宇宙的安息日（來</a:t>
            </a:r>
            <a:r>
              <a:rPr lang="en-US" altLang="zh-TW" dirty="0">
                <a:latin typeface="Kaiti SC" panose="02010600040101010101" pitchFamily="2" charset="-122"/>
                <a:ea typeface="Kaiti SC" panose="02010600040101010101" pitchFamily="2" charset="-122"/>
              </a:rPr>
              <a:t>4</a:t>
            </a:r>
            <a:r>
              <a:rPr lang="zh-TW" altLang="en-US" dirty="0">
                <a:latin typeface="Kaiti SC" panose="02010600040101010101" pitchFamily="2" charset="-122"/>
                <a:ea typeface="Kaiti SC" panose="02010600040101010101" pitchFamily="2" charset="-122"/>
              </a:rPr>
              <a:t>）。”</a:t>
            </a:r>
            <a:endParaRPr lang="en-US" altLang="zh-TW" dirty="0">
              <a:latin typeface="Kaiti SC" panose="02010600040101010101" pitchFamily="2" charset="-122"/>
              <a:ea typeface="Kaiti SC" panose="02010600040101010101" pitchFamily="2" charset="-122"/>
            </a:endParaRPr>
          </a:p>
          <a:p>
            <a:pPr marL="0" indent="0">
              <a:buNone/>
            </a:pPr>
            <a:r>
              <a:rPr lang="en-US" altLang="zh-TW" dirty="0">
                <a:latin typeface="Kaiti SC" panose="02010600040101010101" pitchFamily="2" charset="-122"/>
                <a:ea typeface="Kaiti SC" panose="02010600040101010101" pitchFamily="2" charset="-122"/>
              </a:rPr>
              <a:t> 	-- </a:t>
            </a:r>
            <a:r>
              <a:rPr lang="zh-TW" altLang="en-US" dirty="0">
                <a:latin typeface="Kaiti SC" panose="02010600040101010101" pitchFamily="2" charset="-122"/>
                <a:ea typeface="Kaiti SC" panose="02010600040101010101" pitchFamily="2" charset="-122"/>
              </a:rPr>
              <a:t>巴文克</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改革宗教義學</a:t>
            </a:r>
            <a:r>
              <a:rPr lang="en-US" altLang="zh-TW" dirty="0">
                <a:latin typeface="Kaiti SC" panose="02010600040101010101" pitchFamily="2" charset="-122"/>
                <a:ea typeface="Kaiti SC" panose="02010600040101010101" pitchFamily="2" charset="-122"/>
              </a:rPr>
              <a:t>》P.276.</a:t>
            </a:r>
            <a:r>
              <a:rPr lang="zh-TW" altLang="en-US" dirty="0">
                <a:latin typeface="Kaiti SC" panose="02010600040101010101" pitchFamily="2" charset="-122"/>
                <a:ea typeface="Kaiti SC" panose="02010600040101010101" pitchFamily="2" charset="-122"/>
              </a:rPr>
              <a:t> </a:t>
            </a:r>
            <a:endParaRPr lang="en-US" altLang="zh-TW" dirty="0">
              <a:latin typeface="Kaiti SC" panose="02010600040101010101" pitchFamily="2" charset="-122"/>
              <a:ea typeface="Kaiti SC" panose="02010600040101010101" pitchFamily="2" charset="-122"/>
            </a:endParaRPr>
          </a:p>
          <a:p>
            <a:pPr marL="0" indent="0">
              <a:buNone/>
            </a:pPr>
            <a:r>
              <a:rPr lang="zh-TW" altLang="en-US" dirty="0">
                <a:latin typeface="Kaiti SC" panose="02010600040101010101" pitchFamily="2" charset="-122"/>
                <a:ea typeface="Kaiti SC" panose="02010600040101010101" pitchFamily="2" charset="-122"/>
              </a:rPr>
              <a:t>“不管創世記</a:t>
            </a:r>
            <a:r>
              <a:rPr lang="en-US" altLang="zh-TW" dirty="0">
                <a:latin typeface="Kaiti SC" panose="02010600040101010101" pitchFamily="2" charset="-122"/>
                <a:ea typeface="Kaiti SC" panose="02010600040101010101" pitchFamily="2" charset="-122"/>
              </a:rPr>
              <a:t>1-2</a:t>
            </a:r>
            <a:r>
              <a:rPr lang="zh-TW" altLang="en-US" dirty="0">
                <a:latin typeface="Kaiti SC" panose="02010600040101010101" pitchFamily="2" charset="-122"/>
                <a:ea typeface="Kaiti SC" panose="02010600040101010101" pitchFamily="2" charset="-122"/>
              </a:rPr>
              <a:t>章的象徵和文學體裁引起多麼複雜的爭議，不管它們與當代科學的關係如何，都有一個不可簡化的最低限度，就是這兩章經文所說的與整本聖經有何一致之處。”</a:t>
            </a:r>
            <a:endParaRPr lang="en-US" altLang="zh-TW" dirty="0">
              <a:latin typeface="Kaiti SC" panose="02010600040101010101" pitchFamily="2" charset="-122"/>
              <a:ea typeface="Kaiti SC" panose="02010600040101010101" pitchFamily="2" charset="-122"/>
            </a:endParaRPr>
          </a:p>
          <a:p>
            <a:pPr marL="0" indent="0">
              <a:buNone/>
            </a:pP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 卡森</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神的故事，你的故事 </a:t>
            </a:r>
            <a:r>
              <a:rPr lang="en-US" altLang="zh-TW" dirty="0">
                <a:latin typeface="Kaiti SC" panose="02010600040101010101" pitchFamily="2" charset="-122"/>
                <a:ea typeface="Kaiti SC" panose="02010600040101010101" pitchFamily="2" charset="-122"/>
              </a:rPr>
              <a:t>》p.24.</a:t>
            </a:r>
          </a:p>
          <a:p>
            <a:pPr marL="0" indent="0">
              <a:buNone/>
            </a:pPr>
            <a:endParaRPr lang="en-US" altLang="zh-TW" dirty="0">
              <a:latin typeface="Kaiti SC" panose="02010600040101010101" pitchFamily="2" charset="-122"/>
              <a:ea typeface="Kaiti SC" panose="02010600040101010101" pitchFamily="2" charset="-122"/>
            </a:endParaRPr>
          </a:p>
          <a:p>
            <a:pPr marL="400050" lvl="1" indent="0">
              <a:buNone/>
            </a:pP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endParaRPr lang="zh-TW" altLang="en-US" dirty="0"/>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33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516194"/>
            <a:ext cx="9601200" cy="707922"/>
          </a:xfrm>
        </p:spPr>
        <p:txBody>
          <a:bodyPr>
            <a:normAutofit/>
          </a:bodyPr>
          <a:lstStyle/>
          <a:p>
            <a:r>
              <a:rPr kumimoji="1" lang="zh-TW" altLang="en-US" dirty="0"/>
              <a:t>幾位神學家的觀點</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224116"/>
            <a:ext cx="10972800" cy="5325974"/>
          </a:xfrm>
        </p:spPr>
        <p:txBody>
          <a:bodyPr>
            <a:normAutofit/>
          </a:bodyPr>
          <a:lstStyle/>
          <a:p>
            <a:pPr marL="457200" indent="-457200">
              <a:buFont typeface="Wingdings" pitchFamily="2" charset="2"/>
              <a:buChar char="Ø"/>
            </a:pPr>
            <a:r>
              <a:rPr lang="en-US" altLang="zh-TW" dirty="0">
                <a:latin typeface="Kaiti SC" panose="02010600040101010101" pitchFamily="2" charset="-122"/>
                <a:ea typeface="Kaiti SC" panose="02010600040101010101" pitchFamily="2" charset="-122"/>
              </a:rPr>
              <a:t>Must the word ‘day’ here be understood in the ordinary sense or in the sense of </a:t>
            </a:r>
            <a:r>
              <a:rPr lang="zh-TW" altLang="en-US" dirty="0">
                <a:latin typeface="Kaiti SC" panose="02010600040101010101" pitchFamily="2" charset="-122"/>
                <a:ea typeface="Kaiti SC" panose="02010600040101010101" pitchFamily="2" charset="-122"/>
              </a:rPr>
              <a:t> </a:t>
            </a:r>
            <a:r>
              <a:rPr lang="en-US" altLang="zh-TW" dirty="0">
                <a:latin typeface="Kaiti SC" panose="02010600040101010101" pitchFamily="2" charset="-122"/>
                <a:ea typeface="Kaiti SC" panose="02010600040101010101" pitchFamily="2" charset="-122"/>
              </a:rPr>
              <a:t>an indefinite period?</a:t>
            </a:r>
          </a:p>
          <a:p>
            <a:pPr marL="857250" lvl="1" indent="-457200">
              <a:buFont typeface="Arial" panose="020B0604020202020204" pitchFamily="34" charset="0"/>
              <a:buChar char="•"/>
            </a:pPr>
            <a:r>
              <a:rPr lang="en-US" altLang="zh-TW" dirty="0">
                <a:latin typeface="Kaiti SC" panose="02010600040101010101" pitchFamily="2" charset="-122"/>
                <a:ea typeface="Kaiti SC" panose="02010600040101010101" pitchFamily="2" charset="-122"/>
              </a:rPr>
              <a:t>There has been mush dispute about this point. Here, too, the decision must not be made dependent on geological consideration but on purely exegetical ones.</a:t>
            </a:r>
          </a:p>
          <a:p>
            <a:pPr marL="457200" indent="-457200">
              <a:buFont typeface="Wingdings" pitchFamily="2" charset="2"/>
              <a:buChar char="Ø"/>
            </a:pPr>
            <a:r>
              <a:rPr lang="en-US" altLang="zh-TW" dirty="0">
                <a:latin typeface="Kaiti SC" panose="02010600040101010101" pitchFamily="2" charset="-122"/>
                <a:ea typeface="Kaiti SC" panose="02010600040101010101" pitchFamily="2" charset="-122"/>
              </a:rPr>
              <a:t>Must someone who holds that the days are long time periods be regarded a heretic?</a:t>
            </a:r>
          </a:p>
          <a:p>
            <a:pPr marL="857250" lvl="1" indent="-457200">
              <a:buFont typeface="Arial" panose="020B0604020202020204" pitchFamily="34" charset="0"/>
              <a:buChar char="•"/>
            </a:pPr>
            <a:r>
              <a:rPr lang="en-US" altLang="zh-TW" dirty="0">
                <a:latin typeface="Kaiti SC" panose="02010600040101010101" pitchFamily="2" charset="-122"/>
                <a:ea typeface="Kaiti SC" panose="02010600040101010101" pitchFamily="2" charset="-122"/>
              </a:rPr>
              <a:t>No, in this sense the question is not an essential one. It would only become so if it provided the occasion for granting priority in principle over the Word of God to the so-called results of science.</a:t>
            </a:r>
          </a:p>
          <a:p>
            <a:pPr marL="0" indent="0">
              <a:buNone/>
            </a:pPr>
            <a:r>
              <a:rPr lang="en-US" altLang="zh-TW" dirty="0">
                <a:latin typeface="Kaiti SC" panose="02010600040101010101" pitchFamily="2" charset="-122"/>
                <a:ea typeface="Kaiti SC" panose="02010600040101010101" pitchFamily="2" charset="-122"/>
              </a:rPr>
              <a:t>	-- G. Vos, Reformed Dogmatics, Vol.1, Q 28,32.  </a:t>
            </a:r>
          </a:p>
          <a:p>
            <a:pPr marL="400050" lvl="1" indent="0">
              <a:buNone/>
            </a:pP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endParaRPr lang="zh-TW" altLang="en-US" dirty="0"/>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550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lstStyle/>
          <a:p>
            <a:r>
              <a:rPr kumimoji="1" lang="zh-TW" altLang="en-US" dirty="0"/>
              <a:t>主要參考書目</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4000"/>
            <a:ext cx="10972800" cy="4343400"/>
          </a:xfrm>
        </p:spPr>
        <p:txBody>
          <a:bodyPr>
            <a:normAutofit fontScale="92500"/>
          </a:bodyPr>
          <a:lstStyle/>
          <a:p>
            <a:pPr algn="l" defTabSz="914400" rtl="0" eaLnBrk="1" latinLnBrk="0" hangingPunct="1">
              <a:lnSpc>
                <a:spcPct val="94000"/>
              </a:lnSpc>
              <a:spcBef>
                <a:spcPts val="1000"/>
              </a:spcBef>
              <a:spcAft>
                <a:spcPts val="200"/>
              </a:spcAft>
            </a:pPr>
            <a:r>
              <a:rPr lang="en-US" altLang="zh-TW" dirty="0">
                <a:latin typeface="Times New Roman" panose="02020603050405020304" pitchFamily="18" charset="0"/>
                <a:cs typeface="Times New Roman" panose="02020603050405020304" pitchFamily="18" charset="0"/>
              </a:rPr>
              <a:t>Vern S. Poythress, </a:t>
            </a:r>
            <a:r>
              <a:rPr lang="en-US" altLang="zh-TW" i="1" dirty="0">
                <a:latin typeface="Times New Roman" panose="02020603050405020304" pitchFamily="18" charset="0"/>
                <a:cs typeface="Times New Roman" panose="02020603050405020304" pitchFamily="18" charset="0"/>
              </a:rPr>
              <a:t>Redeeming Science</a:t>
            </a:r>
            <a:r>
              <a:rPr lang="en-US" altLang="zh-TW" dirty="0">
                <a:latin typeface="Times New Roman" panose="02020603050405020304" pitchFamily="18" charset="0"/>
                <a:cs typeface="Times New Roman" panose="02020603050405020304" pitchFamily="18" charset="0"/>
              </a:rPr>
              <a:t>. Crossway, 2006.</a:t>
            </a:r>
          </a:p>
          <a:p>
            <a:pPr algn="l" defTabSz="914400" rtl="0" eaLnBrk="1" latinLnBrk="0" hangingPunct="1">
              <a:lnSpc>
                <a:spcPct val="94000"/>
              </a:lnSpc>
              <a:spcBef>
                <a:spcPts val="1000"/>
              </a:spcBef>
              <a:spcAft>
                <a:spcPts val="200"/>
              </a:spcAft>
            </a:pPr>
            <a:r>
              <a:rPr lang="en-US" altLang="zh-TW" dirty="0">
                <a:latin typeface="Times New Roman" panose="02020603050405020304" pitchFamily="18" charset="0"/>
                <a:cs typeface="Times New Roman" panose="02020603050405020304" pitchFamily="18" charset="0"/>
              </a:rPr>
              <a:t> Henri Blocher, </a:t>
            </a:r>
            <a:r>
              <a:rPr lang="en-US" altLang="zh-TW" i="1" dirty="0">
                <a:latin typeface="Times New Roman" panose="02020603050405020304" pitchFamily="18" charset="0"/>
                <a:cs typeface="Times New Roman" panose="02020603050405020304" pitchFamily="18" charset="0"/>
              </a:rPr>
              <a:t>In the Beginning : The Opening Chapters of Genesis</a:t>
            </a:r>
            <a:r>
              <a:rPr lang="en-US" altLang="zh-TW" dirty="0">
                <a:latin typeface="Times New Roman" panose="02020603050405020304" pitchFamily="18" charset="0"/>
                <a:cs typeface="Times New Roman" panose="02020603050405020304" pitchFamily="18" charset="0"/>
              </a:rPr>
              <a:t>. IVP, 1984.</a:t>
            </a:r>
          </a:p>
          <a:p>
            <a:pPr algn="l" defTabSz="914400" rtl="0" eaLnBrk="1" latinLnBrk="0" hangingPunct="1">
              <a:lnSpc>
                <a:spcPct val="94000"/>
              </a:lnSpc>
              <a:spcBef>
                <a:spcPts val="1000"/>
              </a:spcBef>
              <a:spcAft>
                <a:spcPts val="200"/>
              </a:spcAft>
            </a:pPr>
            <a:r>
              <a:rPr lang="en-US" altLang="zh-TW" dirty="0">
                <a:latin typeface="Times New Roman" panose="02020603050405020304" pitchFamily="18" charset="0"/>
                <a:cs typeface="Times New Roman" panose="02020603050405020304" pitchFamily="18" charset="0"/>
              </a:rPr>
              <a:t>M. G. Kline,  “</a:t>
            </a:r>
            <a:r>
              <a:rPr lang="en-US" altLang="zh-TW" i="1" dirty="0">
                <a:latin typeface="Times New Roman" panose="02020603050405020304" pitchFamily="18" charset="0"/>
                <a:cs typeface="Times New Roman" panose="02020603050405020304" pitchFamily="18" charset="0"/>
              </a:rPr>
              <a:t>Because It Had Not Rained on the Earth</a:t>
            </a:r>
            <a:r>
              <a:rPr lang="en-US" altLang="zh-TW" dirty="0">
                <a:latin typeface="Times New Roman" panose="02020603050405020304" pitchFamily="18" charset="0"/>
                <a:cs typeface="Times New Roman" panose="02020603050405020304" pitchFamily="18" charset="0"/>
              </a:rPr>
              <a:t>” in WTJ 20 (1958):146-57.</a:t>
            </a:r>
          </a:p>
          <a:p>
            <a:r>
              <a:rPr lang="en-US" altLang="zh-TW" dirty="0">
                <a:latin typeface="Times New Roman" panose="02020603050405020304" pitchFamily="18" charset="0"/>
                <a:cs typeface="Times New Roman" panose="02020603050405020304" pitchFamily="18" charset="0"/>
              </a:rPr>
              <a:t>M. G. Kline,  “</a:t>
            </a:r>
            <a:r>
              <a:rPr lang="en-US" altLang="zh-TW" i="1" dirty="0">
                <a:latin typeface="Times New Roman" panose="02020603050405020304" pitchFamily="18" charset="0"/>
                <a:cs typeface="Times New Roman" panose="02020603050405020304" pitchFamily="18" charset="0"/>
              </a:rPr>
              <a:t>Space and Time in the Genesis Cosmogony</a:t>
            </a:r>
            <a:r>
              <a:rPr lang="en-US" altLang="zh-TW" dirty="0">
                <a:latin typeface="Times New Roman" panose="02020603050405020304" pitchFamily="18" charset="0"/>
                <a:cs typeface="Times New Roman" panose="02020603050405020304" pitchFamily="18" charset="0"/>
              </a:rPr>
              <a:t>” in Perspectives on Science &amp; Christian Faith 48.1(1996):2-15.</a:t>
            </a:r>
          </a:p>
          <a:p>
            <a:r>
              <a:rPr lang="en-US" altLang="zh-TW" dirty="0">
                <a:latin typeface="Times New Roman" panose="02020603050405020304" pitchFamily="18" charset="0"/>
                <a:cs typeface="Times New Roman" panose="02020603050405020304" pitchFamily="18" charset="0"/>
              </a:rPr>
              <a:t>G. Vos, </a:t>
            </a:r>
            <a:r>
              <a:rPr lang="en-US" altLang="zh-TW" i="1" dirty="0">
                <a:latin typeface="Times New Roman" panose="02020603050405020304" pitchFamily="18" charset="0"/>
                <a:cs typeface="Times New Roman" panose="02020603050405020304" pitchFamily="18" charset="0"/>
              </a:rPr>
              <a:t>Reformed Dogmatics, Vol. One: Theology Proper</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Lexham</a:t>
            </a:r>
            <a:r>
              <a:rPr lang="en-US" altLang="zh-TW" dirty="0">
                <a:latin typeface="Times New Roman" panose="02020603050405020304" pitchFamily="18" charset="0"/>
                <a:cs typeface="Times New Roman" panose="02020603050405020304" pitchFamily="18" charset="0"/>
              </a:rPr>
              <a:t>, 2014.</a:t>
            </a:r>
          </a:p>
          <a:p>
            <a:r>
              <a:rPr lang="en-US" altLang="zh-TW" dirty="0">
                <a:latin typeface="Times New Roman" panose="02020603050405020304" pitchFamily="18" charset="0"/>
                <a:cs typeface="Times New Roman" panose="02020603050405020304" pitchFamily="18" charset="0"/>
              </a:rPr>
              <a:t>D. A.</a:t>
            </a:r>
            <a:r>
              <a:rPr lang="zh-TW" altLang="en-US" dirty="0">
                <a:latin typeface="Times New Roman" panose="02020603050405020304" pitchFamily="18" charset="0"/>
                <a:cs typeface="Times New Roman" panose="02020603050405020304" pitchFamily="18" charset="0"/>
              </a:rPr>
              <a:t> 卡森，</a:t>
            </a:r>
            <a:r>
              <a:rPr lang="zh-TW" altLang="en-US" i="1" dirty="0">
                <a:latin typeface="Times New Roman" panose="02020603050405020304" pitchFamily="18" charset="0"/>
                <a:cs typeface="Times New Roman" panose="02020603050405020304" pitchFamily="18" charset="0"/>
              </a:rPr>
              <a:t>神的故事，你的故事</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麥種，</a:t>
            </a:r>
            <a:r>
              <a:rPr lang="en-US" altLang="zh-TW" dirty="0">
                <a:latin typeface="Times New Roman" panose="02020603050405020304" pitchFamily="18" charset="0"/>
                <a:cs typeface="Times New Roman" panose="02020603050405020304" pitchFamily="18" charset="0"/>
              </a:rPr>
              <a:t>2011.</a:t>
            </a:r>
          </a:p>
          <a:p>
            <a:r>
              <a:rPr lang="zh-TW" altLang="en-US" dirty="0">
                <a:latin typeface="Times New Roman" panose="02020603050405020304" pitchFamily="18" charset="0"/>
                <a:cs typeface="Times New Roman" panose="02020603050405020304" pitchFamily="18" charset="0"/>
              </a:rPr>
              <a:t>巴文克，</a:t>
            </a:r>
            <a:r>
              <a:rPr lang="zh-TW" altLang="en-US" i="1" dirty="0">
                <a:latin typeface="Times New Roman" panose="02020603050405020304" pitchFamily="18" charset="0"/>
                <a:cs typeface="Times New Roman" panose="02020603050405020304" pitchFamily="18" charset="0"/>
              </a:rPr>
              <a:t>改革宗教義學</a:t>
            </a:r>
            <a:r>
              <a:rPr lang="en-US" altLang="zh-TW" i="1" dirty="0">
                <a:latin typeface="Times New Roman" panose="02020603050405020304" pitchFamily="18" charset="0"/>
                <a:cs typeface="Times New Roman" panose="02020603050405020304" pitchFamily="18" charset="0"/>
              </a:rPr>
              <a:t> (</a:t>
            </a:r>
            <a:r>
              <a:rPr lang="zh-TW" altLang="en-US" i="1" dirty="0">
                <a:latin typeface="Times New Roman" panose="02020603050405020304" pitchFamily="18" charset="0"/>
                <a:cs typeface="Times New Roman" panose="02020603050405020304" pitchFamily="18" charset="0"/>
              </a:rPr>
              <a:t>四卷精縮版</a:t>
            </a:r>
            <a:r>
              <a:rPr lang="en-US" altLang="zh-TW" dirty="0">
                <a:latin typeface="Times New Roman" panose="02020603050405020304" pitchFamily="18" charset="0"/>
                <a:cs typeface="Times New Roman" panose="02020603050405020304" pitchFamily="18" charset="0"/>
              </a:rPr>
              <a:t>).CETS</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2016. </a:t>
            </a:r>
          </a:p>
          <a:p>
            <a:pPr algn="l" defTabSz="914400" rtl="0" eaLnBrk="1" latinLnBrk="0" hangingPunct="1">
              <a:lnSpc>
                <a:spcPct val="94000"/>
              </a:lnSpc>
              <a:spcBef>
                <a:spcPts val="1000"/>
              </a:spcBef>
              <a:spcAft>
                <a:spcPts val="200"/>
              </a:spcAft>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10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2E9EFD-35C2-FF47-A1A4-56CD3B46A34E}"/>
              </a:ext>
            </a:extLst>
          </p:cNvPr>
          <p:cNvSpPr>
            <a:spLocks noGrp="1"/>
          </p:cNvSpPr>
          <p:nvPr>
            <p:ph type="title"/>
          </p:nvPr>
        </p:nvSpPr>
        <p:spPr>
          <a:xfrm>
            <a:off x="1371600" y="685800"/>
            <a:ext cx="9601200" cy="838200"/>
          </a:xfrm>
        </p:spPr>
        <p:txBody>
          <a:bodyPr/>
          <a:lstStyle/>
          <a:p>
            <a:r>
              <a:rPr kumimoji="1" lang="zh-TW" altLang="en-US" dirty="0"/>
              <a:t>敬拜先於討論</a:t>
            </a:r>
          </a:p>
        </p:txBody>
      </p:sp>
      <p:sp>
        <p:nvSpPr>
          <p:cNvPr id="3" name="內容版面配置區 2">
            <a:extLst>
              <a:ext uri="{FF2B5EF4-FFF2-40B4-BE49-F238E27FC236}">
                <a16:creationId xmlns:a16="http://schemas.microsoft.com/office/drawing/2014/main" id="{03236996-16C5-0342-8C91-D249C7E70C87}"/>
              </a:ext>
            </a:extLst>
          </p:cNvPr>
          <p:cNvSpPr>
            <a:spLocks noGrp="1"/>
          </p:cNvSpPr>
          <p:nvPr>
            <p:ph idx="1"/>
          </p:nvPr>
        </p:nvSpPr>
        <p:spPr>
          <a:xfrm>
            <a:off x="1371600" y="1402915"/>
            <a:ext cx="10290131" cy="5210827"/>
          </a:xfrm>
        </p:spPr>
        <p:txBody>
          <a:bodyPr>
            <a:noAutofit/>
          </a:bodyPr>
          <a:lstStyle/>
          <a:p>
            <a:pPr marL="0" indent="0">
              <a:buNone/>
            </a:pPr>
            <a:r>
              <a:rPr lang="en-US" altLang="zh-TW" sz="2200" b="1" dirty="0">
                <a:solidFill>
                  <a:srgbClr val="006699"/>
                </a:solidFill>
                <a:latin typeface="Kaiti SC" panose="02010600040101010101" pitchFamily="2" charset="-122"/>
                <a:ea typeface="Kaiti SC" panose="02010600040101010101" pitchFamily="2" charset="-122"/>
              </a:rPr>
              <a:t>Psa. 104:1</a:t>
            </a:r>
            <a:r>
              <a:rPr lang="en-US" altLang="zh-TW" sz="2200" dirty="0">
                <a:latin typeface="Kaiti SC" panose="02010600040101010101" pitchFamily="2" charset="-122"/>
                <a:ea typeface="Kaiti SC" panose="02010600040101010101" pitchFamily="2" charset="-122"/>
              </a:rPr>
              <a:t>   </a:t>
            </a:r>
            <a:r>
              <a:rPr lang="zh-TW" altLang="en-US" sz="2200" dirty="0">
                <a:latin typeface="Kaiti SC" panose="02010600040101010101" pitchFamily="2" charset="-122"/>
                <a:ea typeface="Kaiti SC" panose="02010600040101010101" pitchFamily="2" charset="-122"/>
              </a:rPr>
              <a:t>我的心哪，你要稱頌耶和華！耶和華－我的上帝啊，你為至大！你以尊榮威嚴為衣服， </a:t>
            </a:r>
            <a:r>
              <a:rPr lang="en-US" altLang="zh-TW" sz="2200" b="1" baseline="30000" dirty="0">
                <a:solidFill>
                  <a:srgbClr val="006699"/>
                </a:solidFill>
                <a:latin typeface="Kaiti SC" panose="02010600040101010101" pitchFamily="2" charset="-122"/>
                <a:ea typeface="Kaiti SC" panose="02010600040101010101" pitchFamily="2" charset="-122"/>
              </a:rPr>
              <a:t>2</a:t>
            </a:r>
            <a:r>
              <a:rPr lang="zh-TW" altLang="en-US" sz="2200" dirty="0">
                <a:latin typeface="Kaiti SC" panose="02010600040101010101" pitchFamily="2" charset="-122"/>
                <a:ea typeface="Kaiti SC" panose="02010600040101010101" pitchFamily="2" charset="-122"/>
              </a:rPr>
              <a:t> 披上亮光，如披外袍，鋪張穹蒼，如鋪幔子， </a:t>
            </a:r>
            <a:r>
              <a:rPr lang="en-US" altLang="zh-TW" sz="2200" b="1" baseline="30000" dirty="0">
                <a:solidFill>
                  <a:srgbClr val="006699"/>
                </a:solidFill>
                <a:latin typeface="Kaiti SC" panose="02010600040101010101" pitchFamily="2" charset="-122"/>
                <a:ea typeface="Kaiti SC" panose="02010600040101010101" pitchFamily="2" charset="-122"/>
              </a:rPr>
              <a:t>3</a:t>
            </a:r>
            <a:r>
              <a:rPr lang="zh-TW" altLang="en-US" sz="2200" dirty="0">
                <a:latin typeface="Kaiti SC" panose="02010600040101010101" pitchFamily="2" charset="-122"/>
                <a:ea typeface="Kaiti SC" panose="02010600040101010101" pitchFamily="2" charset="-122"/>
              </a:rPr>
              <a:t> 在水中立樓閣的棟樑，用雲彩為車輦，藉著風的翅膀而行， </a:t>
            </a:r>
            <a:r>
              <a:rPr lang="en-US" altLang="zh-TW" sz="2200" b="1" baseline="30000" dirty="0">
                <a:solidFill>
                  <a:srgbClr val="006699"/>
                </a:solidFill>
                <a:latin typeface="Kaiti SC" panose="02010600040101010101" pitchFamily="2" charset="-122"/>
                <a:ea typeface="Kaiti SC" panose="02010600040101010101" pitchFamily="2" charset="-122"/>
              </a:rPr>
              <a:t>4</a:t>
            </a:r>
            <a:r>
              <a:rPr lang="zh-TW" altLang="en-US" sz="2200" dirty="0">
                <a:latin typeface="Kaiti SC" panose="02010600040101010101" pitchFamily="2" charset="-122"/>
                <a:ea typeface="Kaiti SC" panose="02010600040101010101" pitchFamily="2" charset="-122"/>
              </a:rPr>
              <a:t> 以風為使者，以火焰為僕役， </a:t>
            </a:r>
            <a:r>
              <a:rPr lang="en-US" altLang="zh-TW" sz="2200" b="1" baseline="30000" dirty="0">
                <a:solidFill>
                  <a:srgbClr val="006699"/>
                </a:solidFill>
                <a:latin typeface="Kaiti SC" panose="02010600040101010101" pitchFamily="2" charset="-122"/>
                <a:ea typeface="Kaiti SC" panose="02010600040101010101" pitchFamily="2" charset="-122"/>
              </a:rPr>
              <a:t>5</a:t>
            </a:r>
            <a:r>
              <a:rPr lang="zh-TW" altLang="en-US" sz="2200" dirty="0">
                <a:latin typeface="Kaiti SC" panose="02010600040101010101" pitchFamily="2" charset="-122"/>
                <a:ea typeface="Kaiti SC" panose="02010600040101010101" pitchFamily="2" charset="-122"/>
              </a:rPr>
              <a:t> 將地立在根基上，使地永不動搖。 </a:t>
            </a:r>
            <a:r>
              <a:rPr lang="en-US" altLang="zh-TW" sz="2200" b="1" baseline="30000" dirty="0">
                <a:solidFill>
                  <a:srgbClr val="006699"/>
                </a:solidFill>
                <a:latin typeface="Kaiti SC" panose="02010600040101010101" pitchFamily="2" charset="-122"/>
                <a:ea typeface="Kaiti SC" panose="02010600040101010101" pitchFamily="2" charset="-122"/>
              </a:rPr>
              <a:t>6</a:t>
            </a:r>
            <a:r>
              <a:rPr lang="zh-TW" altLang="en-US" sz="2200" dirty="0">
                <a:latin typeface="Kaiti SC" panose="02010600040101010101" pitchFamily="2" charset="-122"/>
                <a:ea typeface="Kaiti SC" panose="02010600040101010101" pitchFamily="2" charset="-122"/>
              </a:rPr>
              <a:t> 你用深水遮蓋地面，猶如衣裳；諸水高過山嶺。 </a:t>
            </a:r>
            <a:r>
              <a:rPr lang="en-US" altLang="zh-TW" sz="2200" b="1" baseline="30000" dirty="0">
                <a:solidFill>
                  <a:srgbClr val="006699"/>
                </a:solidFill>
                <a:latin typeface="Kaiti SC" panose="02010600040101010101" pitchFamily="2" charset="-122"/>
                <a:ea typeface="Kaiti SC" panose="02010600040101010101" pitchFamily="2" charset="-122"/>
              </a:rPr>
              <a:t>7</a:t>
            </a:r>
            <a:r>
              <a:rPr lang="zh-TW" altLang="en-US" sz="2200" dirty="0">
                <a:latin typeface="Kaiti SC" panose="02010600040101010101" pitchFamily="2" charset="-122"/>
                <a:ea typeface="Kaiti SC" panose="02010600040101010101" pitchFamily="2" charset="-122"/>
              </a:rPr>
              <a:t> 你的斥責一發，水便奔逃；你的雷聲一發，水便奔流。 </a:t>
            </a:r>
            <a:r>
              <a:rPr lang="en-US" altLang="zh-TW" sz="2200" b="1" baseline="30000" dirty="0">
                <a:solidFill>
                  <a:srgbClr val="006699"/>
                </a:solidFill>
                <a:latin typeface="Kaiti SC" panose="02010600040101010101" pitchFamily="2" charset="-122"/>
                <a:ea typeface="Kaiti SC" panose="02010600040101010101" pitchFamily="2" charset="-122"/>
              </a:rPr>
              <a:t>8</a:t>
            </a:r>
            <a:r>
              <a:rPr lang="zh-TW" altLang="en-US" sz="2200" dirty="0">
                <a:latin typeface="Kaiti SC" panose="02010600040101010101" pitchFamily="2" charset="-122"/>
                <a:ea typeface="Kaiti SC" panose="02010600040101010101" pitchFamily="2" charset="-122"/>
              </a:rPr>
              <a:t> 諸山升上，諸谷沉下 *，歸你為它所安定之地。 </a:t>
            </a:r>
            <a:r>
              <a:rPr lang="en-US" altLang="zh-TW" sz="2200" b="1" baseline="30000" dirty="0">
                <a:solidFill>
                  <a:srgbClr val="006699"/>
                </a:solidFill>
                <a:latin typeface="Kaiti SC" panose="02010600040101010101" pitchFamily="2" charset="-122"/>
                <a:ea typeface="Kaiti SC" panose="02010600040101010101" pitchFamily="2" charset="-122"/>
              </a:rPr>
              <a:t>9</a:t>
            </a:r>
            <a:r>
              <a:rPr lang="zh-TW" altLang="en-US" sz="2200" dirty="0">
                <a:latin typeface="Kaiti SC" panose="02010600040101010101" pitchFamily="2" charset="-122"/>
                <a:ea typeface="Kaiti SC" panose="02010600040101010101" pitchFamily="2" charset="-122"/>
              </a:rPr>
              <a:t> 你定了界限，使水不能過去，不再轉回遮蓋地面。</a:t>
            </a:r>
            <a:endParaRPr lang="en-US" altLang="zh-TW" sz="2200" dirty="0">
              <a:latin typeface="Kaiti SC" panose="02010600040101010101" pitchFamily="2" charset="-122"/>
              <a:ea typeface="Kaiti SC" panose="02010600040101010101" pitchFamily="2" charset="-122"/>
            </a:endParaRPr>
          </a:p>
          <a:p>
            <a:pPr marL="0" indent="0">
              <a:buNone/>
            </a:pPr>
            <a:r>
              <a:rPr lang="en-US" altLang="zh-TW" sz="2200" b="1" baseline="30000" dirty="0">
                <a:solidFill>
                  <a:srgbClr val="006699"/>
                </a:solidFill>
                <a:latin typeface="Kaiti SC" panose="02010600040101010101" pitchFamily="2" charset="-122"/>
                <a:ea typeface="Kaiti SC" panose="02010600040101010101" pitchFamily="2" charset="-122"/>
              </a:rPr>
              <a:t>19</a:t>
            </a:r>
            <a:r>
              <a:rPr lang="zh-TW" altLang="en-US" sz="2200" dirty="0">
                <a:latin typeface="Kaiti SC" panose="02010600040101010101" pitchFamily="2" charset="-122"/>
                <a:ea typeface="Kaiti SC" panose="02010600040101010101" pitchFamily="2" charset="-122"/>
              </a:rPr>
              <a:t> 你安置月亮為定節令；日頭自知沉落。</a:t>
            </a:r>
            <a:r>
              <a:rPr lang="en-US" altLang="zh-TW" sz="2200" b="1" baseline="30000" dirty="0">
                <a:solidFill>
                  <a:srgbClr val="006699"/>
                </a:solidFill>
                <a:latin typeface="Kaiti SC" panose="02010600040101010101" pitchFamily="2" charset="-122"/>
                <a:ea typeface="Kaiti SC" panose="02010600040101010101" pitchFamily="2" charset="-122"/>
              </a:rPr>
              <a:t>20</a:t>
            </a:r>
            <a:r>
              <a:rPr lang="zh-TW" altLang="en-US" sz="2200" dirty="0">
                <a:latin typeface="Kaiti SC" panose="02010600040101010101" pitchFamily="2" charset="-122"/>
                <a:ea typeface="Kaiti SC" panose="02010600040101010101" pitchFamily="2" charset="-122"/>
              </a:rPr>
              <a:t> 你造黑暗為夜，林中的百獸就都爬出來。 </a:t>
            </a:r>
            <a:r>
              <a:rPr lang="en-US" altLang="zh-TW" sz="2200" b="1" baseline="30000" dirty="0">
                <a:solidFill>
                  <a:srgbClr val="006699"/>
                </a:solidFill>
                <a:latin typeface="Kaiti SC" panose="02010600040101010101" pitchFamily="2" charset="-122"/>
                <a:ea typeface="Kaiti SC" panose="02010600040101010101" pitchFamily="2" charset="-122"/>
              </a:rPr>
              <a:t>21</a:t>
            </a:r>
            <a:r>
              <a:rPr lang="zh-TW" altLang="en-US" sz="2200" dirty="0">
                <a:latin typeface="Kaiti SC" panose="02010600040101010101" pitchFamily="2" charset="-122"/>
                <a:ea typeface="Kaiti SC" panose="02010600040101010101" pitchFamily="2" charset="-122"/>
              </a:rPr>
              <a:t> 少壯獅子吼叫，要抓食，向上帝尋求食物。</a:t>
            </a:r>
            <a:r>
              <a:rPr lang="en-US" altLang="zh-TW" sz="2200" b="1" baseline="30000" dirty="0">
                <a:solidFill>
                  <a:srgbClr val="006699"/>
                </a:solidFill>
                <a:latin typeface="Kaiti SC" panose="02010600040101010101" pitchFamily="2" charset="-122"/>
                <a:ea typeface="Kaiti SC" panose="02010600040101010101" pitchFamily="2" charset="-122"/>
              </a:rPr>
              <a:t>22</a:t>
            </a:r>
            <a:r>
              <a:rPr lang="zh-TW" altLang="en-US" sz="2200" dirty="0">
                <a:latin typeface="Kaiti SC" panose="02010600040101010101" pitchFamily="2" charset="-122"/>
                <a:ea typeface="Kaiti SC" panose="02010600040101010101" pitchFamily="2" charset="-122"/>
              </a:rPr>
              <a:t> 日頭一出，獸便躲避，臥在洞裏。 </a:t>
            </a:r>
            <a:r>
              <a:rPr lang="en-US" altLang="zh-TW" sz="2200" b="1" baseline="30000" dirty="0">
                <a:solidFill>
                  <a:srgbClr val="006699"/>
                </a:solidFill>
                <a:latin typeface="Kaiti SC" panose="02010600040101010101" pitchFamily="2" charset="-122"/>
                <a:ea typeface="Kaiti SC" panose="02010600040101010101" pitchFamily="2" charset="-122"/>
              </a:rPr>
              <a:t>23</a:t>
            </a:r>
            <a:r>
              <a:rPr lang="zh-TW" altLang="en-US" sz="2200" dirty="0">
                <a:latin typeface="Kaiti SC" panose="02010600040101010101" pitchFamily="2" charset="-122"/>
                <a:ea typeface="Kaiti SC" panose="02010600040101010101" pitchFamily="2" charset="-122"/>
              </a:rPr>
              <a:t> 人出去做工，勞碌直到晚上。</a:t>
            </a:r>
            <a:r>
              <a:rPr lang="en-US" altLang="zh-TW" sz="2200" b="1" baseline="30000" dirty="0">
                <a:solidFill>
                  <a:srgbClr val="006699"/>
                </a:solidFill>
                <a:latin typeface="Kaiti SC" panose="02010600040101010101" pitchFamily="2" charset="-122"/>
                <a:ea typeface="Kaiti SC" panose="02010600040101010101" pitchFamily="2" charset="-122"/>
              </a:rPr>
              <a:t>24</a:t>
            </a:r>
            <a:r>
              <a:rPr lang="zh-TW" altLang="en-US" sz="2200" dirty="0">
                <a:latin typeface="Kaiti SC" panose="02010600040101010101" pitchFamily="2" charset="-122"/>
                <a:ea typeface="Kaiti SC" panose="02010600040101010101" pitchFamily="2" charset="-122"/>
              </a:rPr>
              <a:t> 耶和華啊，你所造的何其多！都是你用智慧造成的；遍地滿了你的豐富</a:t>
            </a:r>
            <a:endParaRPr lang="en-US" altLang="zh-TW" sz="2200" dirty="0">
              <a:latin typeface="Kaiti SC" panose="02010600040101010101" pitchFamily="2" charset="-122"/>
              <a:ea typeface="Kaiti SC" panose="02010600040101010101" pitchFamily="2" charset="-122"/>
            </a:endParaRPr>
          </a:p>
          <a:p>
            <a:pPr marL="0" indent="0">
              <a:buNone/>
            </a:pPr>
            <a:r>
              <a:rPr lang="en-US" altLang="zh-TW" sz="2200" b="1" baseline="30000" dirty="0">
                <a:solidFill>
                  <a:srgbClr val="006699"/>
                </a:solidFill>
                <a:latin typeface="Kaiti SC" panose="02010600040101010101" pitchFamily="2" charset="-122"/>
                <a:ea typeface="Kaiti SC" panose="02010600040101010101" pitchFamily="2" charset="-122"/>
              </a:rPr>
              <a:t>31</a:t>
            </a:r>
            <a:r>
              <a:rPr lang="zh-TW" altLang="en-US" sz="2200" dirty="0">
                <a:latin typeface="Kaiti SC" panose="02010600040101010101" pitchFamily="2" charset="-122"/>
                <a:ea typeface="Kaiti SC" panose="02010600040101010101" pitchFamily="2" charset="-122"/>
              </a:rPr>
              <a:t> 願耶和華的榮耀存到永遠！願耶和華喜悅自己所造的！ </a:t>
            </a:r>
            <a:r>
              <a:rPr lang="en-US" altLang="zh-TW" sz="2200" b="1" baseline="30000" dirty="0">
                <a:solidFill>
                  <a:srgbClr val="006699"/>
                </a:solidFill>
                <a:latin typeface="Kaiti SC" panose="02010600040101010101" pitchFamily="2" charset="-122"/>
                <a:ea typeface="Kaiti SC" panose="02010600040101010101" pitchFamily="2" charset="-122"/>
              </a:rPr>
              <a:t>32</a:t>
            </a:r>
            <a:r>
              <a:rPr lang="zh-TW" altLang="en-US" sz="2200" dirty="0">
                <a:latin typeface="Kaiti SC" panose="02010600040101010101" pitchFamily="2" charset="-122"/>
                <a:ea typeface="Kaiti SC" panose="02010600040101010101" pitchFamily="2" charset="-122"/>
              </a:rPr>
              <a:t> 他看地，地便震動；他摸山，山就冒煙。 </a:t>
            </a:r>
            <a:r>
              <a:rPr lang="en-US" altLang="zh-TW" sz="2200" b="1" baseline="30000" dirty="0">
                <a:solidFill>
                  <a:srgbClr val="006699"/>
                </a:solidFill>
                <a:latin typeface="Kaiti SC" panose="02010600040101010101" pitchFamily="2" charset="-122"/>
                <a:ea typeface="Kaiti SC" panose="02010600040101010101" pitchFamily="2" charset="-122"/>
              </a:rPr>
              <a:t>33</a:t>
            </a:r>
            <a:r>
              <a:rPr lang="zh-TW" altLang="en-US" sz="2200" dirty="0">
                <a:latin typeface="Kaiti SC" panose="02010600040101010101" pitchFamily="2" charset="-122"/>
                <a:ea typeface="Kaiti SC" panose="02010600040101010101" pitchFamily="2" charset="-122"/>
              </a:rPr>
              <a:t> 我要一生向耶和華唱詩！我還活的時候，要向我上帝歌頌！ </a:t>
            </a:r>
            <a:r>
              <a:rPr lang="en-US" altLang="zh-TW" sz="2200" b="1" baseline="30000" dirty="0">
                <a:solidFill>
                  <a:srgbClr val="006699"/>
                </a:solidFill>
                <a:latin typeface="Kaiti SC" panose="02010600040101010101" pitchFamily="2" charset="-122"/>
                <a:ea typeface="Kaiti SC" panose="02010600040101010101" pitchFamily="2" charset="-122"/>
              </a:rPr>
              <a:t>34</a:t>
            </a:r>
            <a:r>
              <a:rPr lang="zh-TW" altLang="en-US" sz="2200" dirty="0">
                <a:latin typeface="Kaiti SC" panose="02010600040101010101" pitchFamily="2" charset="-122"/>
                <a:ea typeface="Kaiti SC" panose="02010600040101010101" pitchFamily="2" charset="-122"/>
              </a:rPr>
              <a:t> 願他以我的默念為甘甜！我要因耶和華歡喜！ </a:t>
            </a:r>
            <a:r>
              <a:rPr lang="en-US" altLang="zh-TW" sz="2200" b="1" baseline="30000" dirty="0">
                <a:solidFill>
                  <a:srgbClr val="006699"/>
                </a:solidFill>
                <a:latin typeface="Kaiti SC" panose="02010600040101010101" pitchFamily="2" charset="-122"/>
                <a:ea typeface="Kaiti SC" panose="02010600040101010101" pitchFamily="2" charset="-122"/>
              </a:rPr>
              <a:t>35</a:t>
            </a:r>
            <a:r>
              <a:rPr lang="zh-TW" altLang="en-US" sz="2200" dirty="0">
                <a:latin typeface="Kaiti SC" panose="02010600040101010101" pitchFamily="2" charset="-122"/>
                <a:ea typeface="Kaiti SC" panose="02010600040101010101" pitchFamily="2" charset="-122"/>
              </a:rPr>
              <a:t> 願罪人從世上消滅！願惡人歸於無有！我的心哪，要稱頌耶和華！你們要讚美耶和華 ！</a:t>
            </a:r>
          </a:p>
        </p:txBody>
      </p:sp>
    </p:spTree>
    <p:extLst>
      <p:ext uri="{BB962C8B-B14F-4D97-AF65-F5344CB8AC3E}">
        <p14:creationId xmlns:p14="http://schemas.microsoft.com/office/powerpoint/2010/main" val="351280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67FE73-4F82-4C48-8E7B-7F59F92C55EC}"/>
              </a:ext>
            </a:extLst>
          </p:cNvPr>
          <p:cNvSpPr>
            <a:spLocks noGrp="1"/>
          </p:cNvSpPr>
          <p:nvPr>
            <p:ph type="title"/>
          </p:nvPr>
        </p:nvSpPr>
        <p:spPr>
          <a:xfrm>
            <a:off x="1371600" y="330926"/>
            <a:ext cx="4527176" cy="659674"/>
          </a:xfrm>
        </p:spPr>
        <p:txBody>
          <a:bodyPr>
            <a:normAutofit fontScale="90000"/>
          </a:bodyPr>
          <a:lstStyle/>
          <a:p>
            <a:r>
              <a:rPr kumimoji="1" lang="zh-TW" altLang="en-US" dirty="0"/>
              <a:t>創</a:t>
            </a:r>
            <a:r>
              <a:rPr kumimoji="1" lang="en-US" altLang="zh-TW" dirty="0"/>
              <a:t>1:1-31</a:t>
            </a:r>
            <a:r>
              <a:rPr kumimoji="1" lang="zh-TW" altLang="en-US" dirty="0"/>
              <a:t> 經文觀察</a:t>
            </a:r>
          </a:p>
        </p:txBody>
      </p:sp>
      <p:sp>
        <p:nvSpPr>
          <p:cNvPr id="3" name="內容版面配置區 2">
            <a:extLst>
              <a:ext uri="{FF2B5EF4-FFF2-40B4-BE49-F238E27FC236}">
                <a16:creationId xmlns:a16="http://schemas.microsoft.com/office/drawing/2014/main" id="{E9BB2EBD-0B12-B242-864A-9C27ED4E160F}"/>
              </a:ext>
            </a:extLst>
          </p:cNvPr>
          <p:cNvSpPr>
            <a:spLocks noGrp="1"/>
          </p:cNvSpPr>
          <p:nvPr>
            <p:ph sz="half" idx="1"/>
          </p:nvPr>
        </p:nvSpPr>
        <p:spPr>
          <a:xfrm>
            <a:off x="923365" y="990600"/>
            <a:ext cx="4724400" cy="5671458"/>
          </a:xfrm>
        </p:spPr>
        <p:txBody>
          <a:bodyPr>
            <a:noAutofit/>
          </a:bodyPr>
          <a:lstStyle/>
          <a:p>
            <a:pPr marL="0" indent="0">
              <a:buNone/>
            </a:pPr>
            <a:r>
              <a:rPr lang="en-US" altLang="zh-TW" sz="1800" b="1" dirty="0">
                <a:latin typeface="Kaiti SC" panose="02010600040101010101" pitchFamily="2" charset="-122"/>
                <a:ea typeface="Kaiti SC" panose="02010600040101010101" pitchFamily="2" charset="-122"/>
              </a:rPr>
              <a:t>Gen. 1:1</a:t>
            </a:r>
            <a:r>
              <a:rPr lang="en-US" altLang="zh-TW" sz="1800" dirty="0">
                <a:latin typeface="Kaiti SC" panose="02010600040101010101" pitchFamily="2" charset="-122"/>
                <a:ea typeface="Kaiti SC" panose="02010600040101010101" pitchFamily="2" charset="-122"/>
              </a:rPr>
              <a:t>   </a:t>
            </a:r>
            <a:r>
              <a:rPr lang="zh-TW" altLang="en-US" sz="1800" dirty="0">
                <a:latin typeface="Kaiti SC" panose="02010600040101010101" pitchFamily="2" charset="-122"/>
                <a:ea typeface="Kaiti SC" panose="02010600040101010101" pitchFamily="2" charset="-122"/>
              </a:rPr>
              <a:t>起初，上帝創造天地。 </a:t>
            </a:r>
            <a:r>
              <a:rPr lang="en-US" altLang="zh-TW" sz="1800" b="1" baseline="30000" dirty="0">
                <a:latin typeface="Kaiti SC" panose="02010600040101010101" pitchFamily="2" charset="-122"/>
                <a:ea typeface="Kaiti SC" panose="02010600040101010101" pitchFamily="2" charset="-122"/>
              </a:rPr>
              <a:t>2</a:t>
            </a:r>
            <a:r>
              <a:rPr lang="zh-TW" altLang="en-US" sz="1800" dirty="0">
                <a:latin typeface="Kaiti SC" panose="02010600040101010101" pitchFamily="2" charset="-122"/>
                <a:ea typeface="Kaiti SC" panose="02010600040101010101" pitchFamily="2" charset="-122"/>
              </a:rPr>
              <a:t> 地是空虛混沌，淵面黑暗；上帝的靈運行在水面上。 </a:t>
            </a:r>
            <a:r>
              <a:rPr lang="en-US" altLang="zh-TW" sz="1800" b="1" baseline="30000" dirty="0">
                <a:latin typeface="Kaiti SC" panose="02010600040101010101" pitchFamily="2" charset="-122"/>
                <a:ea typeface="Kaiti SC" panose="02010600040101010101" pitchFamily="2" charset="-122"/>
              </a:rPr>
              <a:t>3</a:t>
            </a:r>
            <a:r>
              <a:rPr lang="zh-TW" altLang="en-US" sz="1800" dirty="0">
                <a:latin typeface="Kaiti SC" panose="02010600040101010101" pitchFamily="2" charset="-122"/>
                <a:ea typeface="Kaiti SC" panose="02010600040101010101" pitchFamily="2" charset="-122"/>
              </a:rPr>
              <a:t>   </a:t>
            </a:r>
            <a:r>
              <a:rPr lang="zh-TW" altLang="en-US" sz="1800" b="1" u="sng" dirty="0">
                <a:solidFill>
                  <a:srgbClr val="0070C0"/>
                </a:solidFill>
                <a:latin typeface="Kaiti SC" panose="02010600040101010101" pitchFamily="2" charset="-122"/>
                <a:ea typeface="Kaiti SC" panose="02010600040101010101" pitchFamily="2" charset="-122"/>
              </a:rPr>
              <a:t>上帝說：</a:t>
            </a:r>
            <a:r>
              <a:rPr lang="zh-TW" altLang="en-US" sz="1800" dirty="0">
                <a:latin typeface="Kaiti SC" panose="02010600040101010101" pitchFamily="2" charset="-122"/>
                <a:ea typeface="Kaiti SC" panose="02010600040101010101" pitchFamily="2" charset="-122"/>
              </a:rPr>
              <a:t>「要有光」，</a:t>
            </a:r>
            <a:r>
              <a:rPr lang="zh-TW" altLang="en-US" sz="1800" b="1" u="sng" dirty="0">
                <a:solidFill>
                  <a:srgbClr val="C00000"/>
                </a:solidFill>
                <a:latin typeface="Kaiti SC" panose="02010600040101010101" pitchFamily="2" charset="-122"/>
                <a:ea typeface="Kaiti SC" panose="02010600040101010101" pitchFamily="2" charset="-122"/>
              </a:rPr>
              <a:t>就有了光</a:t>
            </a: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4</a:t>
            </a:r>
            <a:r>
              <a:rPr lang="zh-TW" altLang="en-US" sz="1800" dirty="0">
                <a:latin typeface="Kaiti SC" panose="02010600040101010101" pitchFamily="2" charset="-122"/>
                <a:ea typeface="Kaiti SC" panose="02010600040101010101" pitchFamily="2" charset="-122"/>
              </a:rPr>
              <a:t> </a:t>
            </a:r>
            <a:r>
              <a:rPr lang="zh-TW" altLang="en-US" sz="1800" dirty="0">
                <a:highlight>
                  <a:srgbClr val="FFFF00"/>
                </a:highlight>
                <a:latin typeface="Kaiti SC" panose="02010600040101010101" pitchFamily="2" charset="-122"/>
                <a:ea typeface="Kaiti SC" panose="02010600040101010101" pitchFamily="2" charset="-122"/>
              </a:rPr>
              <a:t>上帝看光是好的</a:t>
            </a:r>
            <a:r>
              <a:rPr lang="zh-TW" altLang="en-US" sz="1800" dirty="0">
                <a:latin typeface="Kaiti SC" panose="02010600040101010101" pitchFamily="2" charset="-122"/>
                <a:ea typeface="Kaiti SC" panose="02010600040101010101" pitchFamily="2" charset="-122"/>
              </a:rPr>
              <a:t>，就把光暗分開了。 </a:t>
            </a:r>
            <a:r>
              <a:rPr lang="en-US" altLang="zh-TW" sz="1800" b="1" baseline="30000" dirty="0">
                <a:latin typeface="Kaiti SC" panose="02010600040101010101" pitchFamily="2" charset="-122"/>
                <a:ea typeface="Kaiti SC" panose="02010600040101010101" pitchFamily="2" charset="-122"/>
              </a:rPr>
              <a:t>5</a:t>
            </a:r>
            <a:r>
              <a:rPr lang="zh-TW" altLang="en-US" sz="1800" dirty="0">
                <a:latin typeface="Kaiti SC" panose="02010600040101010101" pitchFamily="2" charset="-122"/>
                <a:ea typeface="Kaiti SC" panose="02010600040101010101" pitchFamily="2" charset="-122"/>
              </a:rPr>
              <a:t> 上帝稱光為「晝」，稱暗為「夜」。有晚上，有早晨，這是頭一日。</a:t>
            </a:r>
            <a:endParaRPr lang="en-US" altLang="zh-TW" sz="1800" dirty="0">
              <a:latin typeface="Kaiti SC" panose="02010600040101010101" pitchFamily="2" charset="-122"/>
              <a:ea typeface="Kaiti SC" panose="02010600040101010101" pitchFamily="2" charset="-122"/>
            </a:endParaRPr>
          </a:p>
          <a:p>
            <a:pPr marL="0" indent="0">
              <a:buNone/>
            </a:pP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6</a:t>
            </a:r>
            <a:r>
              <a:rPr lang="zh-TW" altLang="en-US" sz="1800" dirty="0">
                <a:latin typeface="Kaiti SC" panose="02010600040101010101" pitchFamily="2" charset="-122"/>
                <a:ea typeface="Kaiti SC" panose="02010600040101010101" pitchFamily="2" charset="-122"/>
              </a:rPr>
              <a:t>   </a:t>
            </a:r>
            <a:r>
              <a:rPr lang="zh-TW" altLang="en-US" sz="1800" b="1" u="sng" dirty="0">
                <a:solidFill>
                  <a:srgbClr val="0070C0"/>
                </a:solidFill>
                <a:latin typeface="Kaiti SC" panose="02010600040101010101" pitchFamily="2" charset="-122"/>
                <a:ea typeface="Kaiti SC" panose="02010600040101010101" pitchFamily="2" charset="-122"/>
              </a:rPr>
              <a:t>上帝說：</a:t>
            </a:r>
            <a:r>
              <a:rPr lang="zh-TW" altLang="en-US" sz="1800" dirty="0">
                <a:latin typeface="Kaiti SC" panose="02010600040101010101" pitchFamily="2" charset="-122"/>
                <a:ea typeface="Kaiti SC" panose="02010600040101010101" pitchFamily="2" charset="-122"/>
              </a:rPr>
              <a:t>「諸水之間要有空氣，將水分為上下。」 </a:t>
            </a:r>
            <a:r>
              <a:rPr lang="en-US" altLang="zh-TW" sz="1800" b="1" baseline="30000" dirty="0">
                <a:latin typeface="Kaiti SC" panose="02010600040101010101" pitchFamily="2" charset="-122"/>
                <a:ea typeface="Kaiti SC" panose="02010600040101010101" pitchFamily="2" charset="-122"/>
              </a:rPr>
              <a:t>7</a:t>
            </a:r>
            <a:r>
              <a:rPr lang="zh-TW" altLang="en-US" sz="1800" dirty="0">
                <a:latin typeface="Kaiti SC" panose="02010600040101010101" pitchFamily="2" charset="-122"/>
                <a:ea typeface="Kaiti SC" panose="02010600040101010101" pitchFamily="2" charset="-122"/>
              </a:rPr>
              <a:t> 上帝就造出空氣，將空氣以下的水、空氣以上的水分開了。</a:t>
            </a:r>
            <a:r>
              <a:rPr lang="zh-TW" altLang="en-US" sz="1800" b="1" u="sng" dirty="0">
                <a:solidFill>
                  <a:srgbClr val="C00000"/>
                </a:solidFill>
                <a:latin typeface="Kaiti SC" panose="02010600040101010101" pitchFamily="2" charset="-122"/>
                <a:ea typeface="Kaiti SC" panose="02010600040101010101" pitchFamily="2" charset="-122"/>
              </a:rPr>
              <a:t>事就這樣成了</a:t>
            </a: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8</a:t>
            </a:r>
            <a:r>
              <a:rPr lang="zh-TW" altLang="en-US" sz="1800" dirty="0">
                <a:latin typeface="Kaiti SC" panose="02010600040101010101" pitchFamily="2" charset="-122"/>
                <a:ea typeface="Kaiti SC" panose="02010600040101010101" pitchFamily="2" charset="-122"/>
              </a:rPr>
              <a:t> 上帝稱空氣為「天」。有晚上，有早晨，是第二日。</a:t>
            </a:r>
            <a:endParaRPr lang="en-US" altLang="zh-TW" sz="1800" dirty="0">
              <a:latin typeface="Kaiti SC" panose="02010600040101010101" pitchFamily="2" charset="-122"/>
              <a:ea typeface="Kaiti SC" panose="02010600040101010101" pitchFamily="2" charset="-122"/>
            </a:endParaRPr>
          </a:p>
          <a:p>
            <a:pPr marL="0" indent="0">
              <a:buNone/>
            </a:pP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9</a:t>
            </a:r>
            <a:r>
              <a:rPr lang="zh-TW" altLang="en-US" sz="1800" dirty="0">
                <a:latin typeface="Kaiti SC" panose="02010600040101010101" pitchFamily="2" charset="-122"/>
                <a:ea typeface="Kaiti SC" panose="02010600040101010101" pitchFamily="2" charset="-122"/>
              </a:rPr>
              <a:t>   </a:t>
            </a:r>
            <a:r>
              <a:rPr lang="zh-TW" altLang="en-US" sz="1800" b="1" u="sng" dirty="0">
                <a:solidFill>
                  <a:srgbClr val="0070C0"/>
                </a:solidFill>
                <a:latin typeface="Kaiti SC" panose="02010600040101010101" pitchFamily="2" charset="-122"/>
                <a:ea typeface="Kaiti SC" panose="02010600040101010101" pitchFamily="2" charset="-122"/>
              </a:rPr>
              <a:t>上帝說</a:t>
            </a:r>
            <a:r>
              <a:rPr lang="zh-TW" altLang="en-US" sz="1800" dirty="0">
                <a:latin typeface="Kaiti SC" panose="02010600040101010101" pitchFamily="2" charset="-122"/>
                <a:ea typeface="Kaiti SC" panose="02010600040101010101" pitchFamily="2" charset="-122"/>
              </a:rPr>
              <a:t>：「天下的水要聚在一處，使旱地露出來。」 </a:t>
            </a:r>
            <a:r>
              <a:rPr lang="zh-TW" altLang="en-US" sz="1800" b="1" u="sng" dirty="0">
                <a:solidFill>
                  <a:srgbClr val="C00000"/>
                </a:solidFill>
                <a:latin typeface="Kaiti SC" panose="02010600040101010101" pitchFamily="2" charset="-122"/>
                <a:ea typeface="Kaiti SC" panose="02010600040101010101" pitchFamily="2" charset="-122"/>
              </a:rPr>
              <a:t>事就這樣成了</a:t>
            </a: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10</a:t>
            </a:r>
            <a:r>
              <a:rPr lang="zh-TW" altLang="en-US" sz="1800" dirty="0">
                <a:latin typeface="Kaiti SC" panose="02010600040101010101" pitchFamily="2" charset="-122"/>
                <a:ea typeface="Kaiti SC" panose="02010600040101010101" pitchFamily="2" charset="-122"/>
              </a:rPr>
              <a:t> 上帝稱旱地為「地」，稱水的聚處為「海」。</a:t>
            </a:r>
            <a:r>
              <a:rPr lang="zh-TW" altLang="en-US" sz="1800" dirty="0">
                <a:highlight>
                  <a:srgbClr val="FFFF00"/>
                </a:highlight>
                <a:latin typeface="Kaiti SC" panose="02010600040101010101" pitchFamily="2" charset="-122"/>
                <a:ea typeface="Kaiti SC" panose="02010600040101010101" pitchFamily="2" charset="-122"/>
              </a:rPr>
              <a:t>上帝看著是好的</a:t>
            </a: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11</a:t>
            </a:r>
            <a:r>
              <a:rPr lang="zh-TW" altLang="en-US" sz="1800" dirty="0">
                <a:latin typeface="Kaiti SC" panose="02010600040101010101" pitchFamily="2" charset="-122"/>
                <a:ea typeface="Kaiti SC" panose="02010600040101010101" pitchFamily="2" charset="-122"/>
              </a:rPr>
              <a:t> </a:t>
            </a:r>
            <a:r>
              <a:rPr lang="zh-TW" altLang="en-US" sz="1800" b="1" u="sng" dirty="0">
                <a:solidFill>
                  <a:srgbClr val="0070C0"/>
                </a:solidFill>
                <a:latin typeface="Kaiti SC" panose="02010600040101010101" pitchFamily="2" charset="-122"/>
                <a:ea typeface="Kaiti SC" panose="02010600040101010101" pitchFamily="2" charset="-122"/>
              </a:rPr>
              <a:t>上帝說：</a:t>
            </a:r>
            <a:r>
              <a:rPr lang="zh-TW" altLang="en-US" sz="1800" dirty="0">
                <a:latin typeface="Kaiti SC" panose="02010600040101010101" pitchFamily="2" charset="-122"/>
                <a:ea typeface="Kaiti SC" panose="02010600040101010101" pitchFamily="2" charset="-122"/>
              </a:rPr>
              <a:t>「地要發生青草和結種子的菜蔬，並結果子的樹木，各從其類，果子都包著核。」 </a:t>
            </a:r>
            <a:r>
              <a:rPr lang="zh-TW" altLang="en-US" sz="1800" b="1" u="sng" dirty="0">
                <a:solidFill>
                  <a:srgbClr val="C00000"/>
                </a:solidFill>
                <a:latin typeface="Kaiti SC" panose="02010600040101010101" pitchFamily="2" charset="-122"/>
                <a:ea typeface="Kaiti SC" panose="02010600040101010101" pitchFamily="2" charset="-122"/>
              </a:rPr>
              <a:t>事就這樣成了</a:t>
            </a: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12</a:t>
            </a:r>
            <a:r>
              <a:rPr lang="zh-TW" altLang="en-US" sz="1800" dirty="0">
                <a:latin typeface="Kaiti SC" panose="02010600040101010101" pitchFamily="2" charset="-122"/>
                <a:ea typeface="Kaiti SC" panose="02010600040101010101" pitchFamily="2" charset="-122"/>
              </a:rPr>
              <a:t> 於是地發生了青草和結種子的菜蔬，各從其類；並結果子的樹木，各從其類；果子都包著核。</a:t>
            </a:r>
            <a:r>
              <a:rPr lang="zh-TW" altLang="en-US" sz="1800" dirty="0">
                <a:highlight>
                  <a:srgbClr val="FFFF00"/>
                </a:highlight>
                <a:latin typeface="Kaiti SC" panose="02010600040101010101" pitchFamily="2" charset="-122"/>
                <a:ea typeface="Kaiti SC" panose="02010600040101010101" pitchFamily="2" charset="-122"/>
              </a:rPr>
              <a:t>上帝看著是好的</a:t>
            </a:r>
            <a:r>
              <a:rPr lang="zh-TW" altLang="en-US" sz="1800" dirty="0">
                <a:latin typeface="Kaiti SC" panose="02010600040101010101" pitchFamily="2" charset="-122"/>
                <a:ea typeface="Kaiti SC" panose="02010600040101010101" pitchFamily="2" charset="-122"/>
              </a:rPr>
              <a:t>。 </a:t>
            </a:r>
            <a:r>
              <a:rPr lang="en-US" altLang="zh-TW" sz="1800" b="1" baseline="30000" dirty="0">
                <a:latin typeface="Kaiti SC" panose="02010600040101010101" pitchFamily="2" charset="-122"/>
                <a:ea typeface="Kaiti SC" panose="02010600040101010101" pitchFamily="2" charset="-122"/>
              </a:rPr>
              <a:t>13</a:t>
            </a:r>
            <a:r>
              <a:rPr lang="zh-TW" altLang="en-US" sz="1800" dirty="0">
                <a:latin typeface="Kaiti SC" panose="02010600040101010101" pitchFamily="2" charset="-122"/>
                <a:ea typeface="Kaiti SC" panose="02010600040101010101" pitchFamily="2" charset="-122"/>
              </a:rPr>
              <a:t> 有晚上，有早晨，是第三日。</a:t>
            </a:r>
            <a:endParaRPr kumimoji="1" lang="zh-TW" altLang="en-US" sz="1800" dirty="0">
              <a:latin typeface="Kaiti SC" panose="02010600040101010101" pitchFamily="2" charset="-122"/>
              <a:ea typeface="Kaiti SC" panose="02010600040101010101" pitchFamily="2" charset="-122"/>
            </a:endParaRPr>
          </a:p>
        </p:txBody>
      </p:sp>
      <p:sp>
        <p:nvSpPr>
          <p:cNvPr id="4" name="內容版面配置區 3">
            <a:extLst>
              <a:ext uri="{FF2B5EF4-FFF2-40B4-BE49-F238E27FC236}">
                <a16:creationId xmlns:a16="http://schemas.microsoft.com/office/drawing/2014/main" id="{049EC5B8-2042-0A44-8AB2-A0BB37F339A6}"/>
              </a:ext>
            </a:extLst>
          </p:cNvPr>
          <p:cNvSpPr>
            <a:spLocks noGrp="1"/>
          </p:cNvSpPr>
          <p:nvPr>
            <p:ph sz="half" idx="2"/>
          </p:nvPr>
        </p:nvSpPr>
        <p:spPr>
          <a:xfrm>
            <a:off x="6096000" y="537882"/>
            <a:ext cx="5450541" cy="6320118"/>
          </a:xfrm>
        </p:spPr>
        <p:txBody>
          <a:bodyPr>
            <a:normAutofit fontScale="25000" lnSpcReduction="20000"/>
          </a:bodyPr>
          <a:lstStyle/>
          <a:p>
            <a:r>
              <a:rPr lang="en-US" altLang="zh-TW" sz="7200" b="1" baseline="30000" dirty="0"/>
              <a:t>14</a:t>
            </a:r>
            <a:r>
              <a:rPr lang="zh-TW" altLang="en-US" sz="7200" dirty="0"/>
              <a:t>   </a:t>
            </a:r>
            <a:r>
              <a:rPr lang="zh-TW" altLang="en-US" sz="7200" b="1" u="sng" dirty="0">
                <a:solidFill>
                  <a:srgbClr val="0070C0"/>
                </a:solidFill>
              </a:rPr>
              <a:t>上帝說</a:t>
            </a:r>
            <a:r>
              <a:rPr lang="zh-TW" altLang="en-US" sz="7200" dirty="0"/>
              <a:t>：「天上要有光體，可以分晝夜，作記號，定節令、日子、年歲， </a:t>
            </a:r>
            <a:r>
              <a:rPr lang="en-US" altLang="zh-TW" sz="7200" b="1" baseline="30000" dirty="0"/>
              <a:t>15</a:t>
            </a:r>
            <a:r>
              <a:rPr lang="zh-TW" altLang="en-US" sz="7200" dirty="0"/>
              <a:t> 並要發光在天空，普照在地上。」 </a:t>
            </a:r>
            <a:r>
              <a:rPr lang="zh-TW" altLang="en-US" sz="7200" b="1" u="sng" dirty="0">
                <a:solidFill>
                  <a:srgbClr val="C00000"/>
                </a:solidFill>
              </a:rPr>
              <a:t>事就這樣成了</a:t>
            </a:r>
            <a:r>
              <a:rPr lang="zh-TW" altLang="en-US" sz="7200" dirty="0"/>
              <a:t>。 </a:t>
            </a:r>
            <a:r>
              <a:rPr lang="en-US" altLang="zh-TW" sz="7200" b="1" baseline="30000" dirty="0"/>
              <a:t>16</a:t>
            </a:r>
            <a:r>
              <a:rPr lang="zh-TW" altLang="en-US" sz="7200" dirty="0"/>
              <a:t> 於是上帝造了兩個大光，大的管晝，小的管夜，又造眾星， </a:t>
            </a:r>
            <a:r>
              <a:rPr lang="en-US" altLang="zh-TW" sz="7200" b="1" baseline="30000" dirty="0"/>
              <a:t>17</a:t>
            </a:r>
            <a:r>
              <a:rPr lang="zh-TW" altLang="en-US" sz="7200" dirty="0"/>
              <a:t> 就把這些光擺列在天空，普照在地上， </a:t>
            </a:r>
            <a:r>
              <a:rPr lang="en-US" altLang="zh-TW" sz="7200" b="1" baseline="30000" dirty="0"/>
              <a:t>18</a:t>
            </a:r>
            <a:r>
              <a:rPr lang="zh-TW" altLang="en-US" sz="7200" dirty="0"/>
              <a:t> 管理晝夜，分別明暗。</a:t>
            </a:r>
            <a:r>
              <a:rPr lang="zh-TW" altLang="en-US" sz="7200" dirty="0">
                <a:highlight>
                  <a:srgbClr val="FFFF00"/>
                </a:highlight>
              </a:rPr>
              <a:t>上帝看著是好的</a:t>
            </a:r>
            <a:r>
              <a:rPr lang="zh-TW" altLang="en-US" sz="7200" dirty="0"/>
              <a:t>。 </a:t>
            </a:r>
            <a:r>
              <a:rPr lang="en-US" altLang="zh-TW" sz="7200" b="1" baseline="30000" dirty="0"/>
              <a:t>19</a:t>
            </a:r>
            <a:r>
              <a:rPr lang="zh-TW" altLang="en-US" sz="7200" dirty="0"/>
              <a:t> 有晚上，有早晨，是第四日。</a:t>
            </a:r>
            <a:endParaRPr lang="en-US" altLang="zh-TW" sz="7200" dirty="0"/>
          </a:p>
          <a:p>
            <a:r>
              <a:rPr lang="zh-TW" altLang="en-US" sz="7200" dirty="0"/>
              <a:t> </a:t>
            </a:r>
            <a:r>
              <a:rPr lang="en-US" altLang="zh-TW" sz="7200" b="1" baseline="30000" dirty="0"/>
              <a:t>20</a:t>
            </a:r>
            <a:r>
              <a:rPr lang="zh-TW" altLang="en-US" sz="7200" dirty="0"/>
              <a:t>   </a:t>
            </a:r>
            <a:r>
              <a:rPr lang="zh-TW" altLang="en-US" sz="7200" b="1" u="sng" dirty="0">
                <a:solidFill>
                  <a:srgbClr val="0070C0"/>
                </a:solidFill>
              </a:rPr>
              <a:t>上帝說</a:t>
            </a:r>
            <a:r>
              <a:rPr lang="zh-TW" altLang="en-US" sz="7200" dirty="0"/>
              <a:t>：「水要多多滋生有生命的物；要有雀鳥飛在地面以上，天空之中。」 </a:t>
            </a:r>
            <a:r>
              <a:rPr lang="en-US" altLang="zh-TW" sz="7200" b="1" baseline="30000" dirty="0"/>
              <a:t>21</a:t>
            </a:r>
            <a:r>
              <a:rPr lang="zh-TW" altLang="en-US" sz="7200" dirty="0"/>
              <a:t> 上帝就造出大魚和水中所滋生各樣有生命的動物，各從其類；又造出各樣飛鳥，各從其類。</a:t>
            </a:r>
            <a:r>
              <a:rPr lang="zh-TW" altLang="en-US" sz="7200" dirty="0">
                <a:highlight>
                  <a:srgbClr val="FFFF00"/>
                </a:highlight>
              </a:rPr>
              <a:t>上帝看著是好的</a:t>
            </a:r>
            <a:r>
              <a:rPr lang="zh-TW" altLang="en-US" sz="7200" dirty="0"/>
              <a:t>。 </a:t>
            </a:r>
            <a:r>
              <a:rPr lang="en-US" altLang="zh-TW" sz="7200" b="1" baseline="30000" dirty="0"/>
              <a:t>22</a:t>
            </a:r>
            <a:r>
              <a:rPr lang="zh-TW" altLang="en-US" sz="7200" dirty="0"/>
              <a:t> </a:t>
            </a:r>
            <a:r>
              <a:rPr lang="zh-TW" altLang="en-US" sz="7200" b="1" i="1" dirty="0">
                <a:solidFill>
                  <a:schemeClr val="tx1"/>
                </a:solidFill>
              </a:rPr>
              <a:t>上帝就賜福給這一切，說</a:t>
            </a:r>
            <a:r>
              <a:rPr lang="zh-TW" altLang="en-US" sz="7200" dirty="0"/>
              <a:t>：「滋生繁多，充滿海中的水；雀鳥也要多生在地上。」 </a:t>
            </a:r>
            <a:r>
              <a:rPr lang="en-US" altLang="zh-TW" sz="7200" b="1" baseline="30000" dirty="0"/>
              <a:t>23</a:t>
            </a:r>
            <a:r>
              <a:rPr lang="zh-TW" altLang="en-US" sz="7200" dirty="0"/>
              <a:t> 有晚上，有早晨，是第五日。</a:t>
            </a:r>
            <a:endParaRPr lang="en-US" altLang="zh-TW" sz="7200" dirty="0"/>
          </a:p>
          <a:p>
            <a:r>
              <a:rPr lang="zh-TW" altLang="en-US" sz="7200" dirty="0"/>
              <a:t> </a:t>
            </a:r>
            <a:r>
              <a:rPr lang="en-US" altLang="zh-TW" sz="7200" b="1" baseline="30000" dirty="0"/>
              <a:t>24</a:t>
            </a:r>
            <a:r>
              <a:rPr lang="zh-TW" altLang="en-US" sz="7200" dirty="0"/>
              <a:t>   </a:t>
            </a:r>
            <a:r>
              <a:rPr lang="zh-TW" altLang="en-US" sz="7200" b="1" u="sng" dirty="0">
                <a:solidFill>
                  <a:srgbClr val="0070C0"/>
                </a:solidFill>
              </a:rPr>
              <a:t>上帝說：</a:t>
            </a:r>
            <a:r>
              <a:rPr lang="zh-TW" altLang="en-US" sz="7200" dirty="0"/>
              <a:t>「地要生出活物來，各從其類；牲畜、昆蟲、野獸，各從其類。」 </a:t>
            </a:r>
            <a:r>
              <a:rPr lang="zh-TW" altLang="en-US" sz="7200" b="1" u="sng" dirty="0">
                <a:solidFill>
                  <a:srgbClr val="C00000"/>
                </a:solidFill>
              </a:rPr>
              <a:t>事就這樣成了</a:t>
            </a:r>
            <a:r>
              <a:rPr lang="zh-TW" altLang="en-US" sz="7200" dirty="0"/>
              <a:t>。 </a:t>
            </a:r>
            <a:r>
              <a:rPr lang="en-US" altLang="zh-TW" sz="7200" b="1" baseline="30000" dirty="0"/>
              <a:t>25</a:t>
            </a:r>
            <a:r>
              <a:rPr lang="zh-TW" altLang="en-US" sz="7200" dirty="0"/>
              <a:t> 於是上帝造出野獸，各從其類；牲畜，各從其類；地上一切昆蟲，各從其類。</a:t>
            </a:r>
            <a:r>
              <a:rPr lang="zh-TW" altLang="en-US" sz="7200" dirty="0">
                <a:highlight>
                  <a:srgbClr val="FFFF00"/>
                </a:highlight>
              </a:rPr>
              <a:t>上帝看著是好的</a:t>
            </a:r>
            <a:r>
              <a:rPr lang="zh-TW" altLang="en-US" sz="7200" dirty="0"/>
              <a:t>。 </a:t>
            </a:r>
            <a:r>
              <a:rPr lang="en-US" altLang="zh-TW" sz="7200" b="1" baseline="30000" dirty="0"/>
              <a:t>26</a:t>
            </a:r>
            <a:r>
              <a:rPr lang="zh-TW" altLang="en-US" sz="7200" dirty="0"/>
              <a:t>   </a:t>
            </a:r>
            <a:r>
              <a:rPr lang="zh-TW" altLang="en-US" sz="7200" b="1" u="sng" dirty="0">
                <a:solidFill>
                  <a:srgbClr val="0070C0"/>
                </a:solidFill>
              </a:rPr>
              <a:t>上帝說</a:t>
            </a:r>
            <a:r>
              <a:rPr lang="zh-TW" altLang="en-US" sz="7200" dirty="0"/>
              <a:t>：「我們要照著我們的形像、按著我們的樣式造人，使他們管理海裏的魚、空中的鳥、地上的牲畜，和全地，並地上所爬的一切昆蟲。」 </a:t>
            </a:r>
            <a:r>
              <a:rPr lang="en-US" altLang="zh-TW" sz="7200" b="1" baseline="30000" dirty="0"/>
              <a:t>27</a:t>
            </a:r>
            <a:r>
              <a:rPr lang="zh-TW" altLang="en-US" sz="7200" dirty="0"/>
              <a:t> 上帝就照著自己的形像造人，乃是照著他的形像造男造女。 </a:t>
            </a:r>
            <a:r>
              <a:rPr lang="en-US" altLang="zh-TW" sz="7200" b="1" baseline="30000" dirty="0"/>
              <a:t>28</a:t>
            </a:r>
            <a:r>
              <a:rPr lang="zh-TW" altLang="en-US" sz="7200" dirty="0"/>
              <a:t> </a:t>
            </a:r>
            <a:r>
              <a:rPr lang="zh-TW" altLang="en-US" sz="7200" b="1" u="sng" dirty="0">
                <a:solidFill>
                  <a:srgbClr val="0070C0"/>
                </a:solidFill>
              </a:rPr>
              <a:t>上帝就賜福給他們，又對他們說：</a:t>
            </a:r>
            <a:r>
              <a:rPr lang="zh-TW" altLang="en-US" sz="7200" dirty="0"/>
              <a:t>「要生養眾多，遍滿地面，治理這地，也要管理海裏的魚、空中的鳥，和地上各樣行動的活物。」 </a:t>
            </a:r>
            <a:r>
              <a:rPr lang="en-US" altLang="zh-TW" sz="7200" b="1" baseline="30000" dirty="0"/>
              <a:t>29</a:t>
            </a:r>
            <a:r>
              <a:rPr lang="zh-TW" altLang="en-US" sz="7200" dirty="0"/>
              <a:t> </a:t>
            </a:r>
            <a:r>
              <a:rPr lang="zh-TW" altLang="en-US" sz="7200" b="1" u="sng" dirty="0">
                <a:solidFill>
                  <a:srgbClr val="0070C0"/>
                </a:solidFill>
              </a:rPr>
              <a:t>上帝說</a:t>
            </a:r>
            <a:r>
              <a:rPr lang="zh-TW" altLang="en-US" sz="7200" dirty="0"/>
              <a:t>：「看哪，我將遍地上一切結種子的菜蔬和一切樹上所結有核的果子全賜給你們作食物。 </a:t>
            </a:r>
            <a:r>
              <a:rPr lang="en-US" altLang="zh-TW" sz="7200" b="1" baseline="30000" dirty="0"/>
              <a:t>30</a:t>
            </a:r>
            <a:r>
              <a:rPr lang="zh-TW" altLang="en-US" sz="7200" dirty="0"/>
              <a:t> 至於地上的走獸和空中的飛鳥，並各樣爬在地上有生命的物，我將青草賜給牠們作食物。」 </a:t>
            </a:r>
            <a:r>
              <a:rPr lang="zh-TW" altLang="en-US" sz="7200" b="1" u="sng" dirty="0">
                <a:solidFill>
                  <a:srgbClr val="C00000"/>
                </a:solidFill>
              </a:rPr>
              <a:t>事就這樣成了</a:t>
            </a:r>
            <a:r>
              <a:rPr lang="zh-TW" altLang="en-US" sz="7200" dirty="0"/>
              <a:t>。 </a:t>
            </a:r>
            <a:r>
              <a:rPr lang="en-US" altLang="zh-TW" sz="7200" b="1" baseline="30000" dirty="0"/>
              <a:t>31</a:t>
            </a:r>
            <a:r>
              <a:rPr lang="zh-TW" altLang="en-US" sz="7200" dirty="0"/>
              <a:t> </a:t>
            </a:r>
            <a:r>
              <a:rPr lang="zh-TW" altLang="en-US" sz="7200" dirty="0">
                <a:highlight>
                  <a:srgbClr val="FFFF00"/>
                </a:highlight>
              </a:rPr>
              <a:t>上帝看著一切所造的都甚好</a:t>
            </a:r>
            <a:r>
              <a:rPr lang="zh-TW" altLang="en-US" sz="7200" dirty="0"/>
              <a:t>。有晚上，有早晨，是第六日。</a:t>
            </a:r>
          </a:p>
          <a:p>
            <a:endParaRPr kumimoji="1" lang="zh-TW" altLang="en-US" dirty="0"/>
          </a:p>
        </p:txBody>
      </p:sp>
    </p:spTree>
    <p:extLst>
      <p:ext uri="{BB962C8B-B14F-4D97-AF65-F5344CB8AC3E}">
        <p14:creationId xmlns:p14="http://schemas.microsoft.com/office/powerpoint/2010/main" val="242639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normAutofit/>
          </a:bodyPr>
          <a:lstStyle/>
          <a:p>
            <a:r>
              <a:rPr kumimoji="1" lang="zh-TW" altLang="en-US" dirty="0"/>
              <a:t>釋經：數字、結構和公式</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524000"/>
            <a:ext cx="10972800" cy="5026090"/>
          </a:xfrm>
        </p:spPr>
        <p:txBody>
          <a:bodyPr>
            <a:normAutofit/>
          </a:bodyPr>
          <a:lstStyle/>
          <a:p>
            <a:pPr>
              <a:buFont typeface="Wingdings" pitchFamily="2" charset="2"/>
              <a:buChar char="Ø"/>
            </a:pPr>
            <a:r>
              <a:rPr lang="en-US" altLang="zh-TW" sz="2000" dirty="0">
                <a:latin typeface="Kaiti SC" panose="02010600040101010101" pitchFamily="2" charset="-122"/>
                <a:ea typeface="Kaiti SC" panose="02010600040101010101" pitchFamily="2" charset="-122"/>
                <a:cs typeface="Times New Roman" panose="02020603050405020304" pitchFamily="18" charset="0"/>
              </a:rPr>
              <a:t>1:1-2:3</a:t>
            </a:r>
            <a:r>
              <a:rPr lang="zh-TW" altLang="en-US" sz="200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000" dirty="0">
                <a:latin typeface="Kaiti SC" panose="02010600040101010101" pitchFamily="2" charset="-122"/>
                <a:ea typeface="Kaiti SC" panose="02010600040101010101" pitchFamily="2" charset="-122"/>
                <a:cs typeface="Times New Roman" panose="02020603050405020304" pitchFamily="18" charset="0"/>
              </a:rPr>
              <a:t>7</a:t>
            </a:r>
            <a:r>
              <a:rPr lang="zh-TW" altLang="en-US" sz="2000" dirty="0">
                <a:latin typeface="Kaiti SC" panose="02010600040101010101" pitchFamily="2" charset="-122"/>
                <a:ea typeface="Kaiti SC" panose="02010600040101010101" pitchFamily="2" charset="-122"/>
                <a:cs typeface="Times New Roman" panose="02020603050405020304" pitchFamily="18" charset="0"/>
              </a:rPr>
              <a:t>天中的數字</a:t>
            </a:r>
            <a:endParaRPr lang="en-US" altLang="zh-TW" sz="200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God = 35x</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Earth =21 x</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Heaven/Expanse = 21x</a:t>
            </a:r>
          </a:p>
          <a:p>
            <a:pPr>
              <a:buFont typeface="Wingdings" pitchFamily="2" charset="2"/>
              <a:buChar char="Ø"/>
            </a:pPr>
            <a:r>
              <a:rPr lang="en-US" altLang="zh-TW" sz="2000" dirty="0">
                <a:latin typeface="Kaiti SC" panose="02010600040101010101" pitchFamily="2" charset="-122"/>
                <a:ea typeface="Kaiti SC" panose="02010600040101010101" pitchFamily="2" charset="-122"/>
                <a:cs typeface="Times New Roman" panose="02020603050405020304" pitchFamily="18" charset="0"/>
              </a:rPr>
              <a:t>6</a:t>
            </a:r>
            <a:r>
              <a:rPr lang="zh-TW" altLang="en-US" sz="2000" dirty="0">
                <a:latin typeface="Kaiti SC" panose="02010600040101010101" pitchFamily="2" charset="-122"/>
                <a:ea typeface="Kaiti SC" panose="02010600040101010101" pitchFamily="2" charset="-122"/>
                <a:cs typeface="Times New Roman" panose="02020603050405020304" pitchFamily="18" charset="0"/>
              </a:rPr>
              <a:t>天創造中重複出現的公式：</a:t>
            </a:r>
            <a:endParaRPr lang="en-US" altLang="zh-TW" sz="200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 Command</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：上帝說（</a:t>
            </a:r>
            <a:r>
              <a:rPr lang="he" altLang="zh-TW" i="0" dirty="0">
                <a:latin typeface="Kaiti SC" panose="02010600040101010101" pitchFamily="2" charset="-122"/>
                <a:ea typeface="Kaiti SC" panose="02010600040101010101" pitchFamily="2" charset="-122"/>
                <a:cs typeface="Times New Roman" panose="02020603050405020304" pitchFamily="18" charset="0"/>
              </a:rPr>
              <a:t>וַיֹּ֣אמֶר אֱלֹהִ֗ים</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x10</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3</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6</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9</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11</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14</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20</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24</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26</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28</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29</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endParaRPr lang="en-US" altLang="zh-TW" sz="2000" i="0" dirty="0">
              <a:latin typeface="Kaiti SC" panose="02010600040101010101" pitchFamily="2" charset="-122"/>
              <a:ea typeface="Kaiti SC" panose="02010600040101010101" pitchFamily="2" charset="-122"/>
              <a:cs typeface="Times New Roman" panose="02020603050405020304" pitchFamily="18" charset="0"/>
            </a:endParaRPr>
          </a:p>
          <a:p>
            <a:pPr lvl="3">
              <a:buFont typeface="Arial" panose="020B0604020202020204" pitchFamily="34" charset="0"/>
              <a:buChar char="•"/>
            </a:pP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第三天</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x2; </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第六天</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x 3</a:t>
            </a:r>
          </a:p>
          <a:p>
            <a:pPr lvl="3">
              <a:buFont typeface="Arial" panose="020B0604020202020204" pitchFamily="34" charset="0"/>
              <a:buChar char="•"/>
            </a:pP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文化使命：結合工作之約（</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16-17</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）加以理解；</a:t>
            </a:r>
            <a:endParaRPr lang="en-US" altLang="zh-TW" sz="2000" i="0" dirty="0">
              <a:latin typeface="Kaiti SC" panose="02010600040101010101" pitchFamily="2" charset="-122"/>
              <a:ea typeface="Kaiti SC" panose="02010600040101010101" pitchFamily="2" charset="-122"/>
              <a:cs typeface="Times New Roman" panose="02020603050405020304" pitchFamily="18" charset="0"/>
            </a:endParaRPr>
          </a:p>
          <a:p>
            <a:pPr lvl="3">
              <a:buFont typeface="Arial" panose="020B0604020202020204" pitchFamily="34" charset="0"/>
              <a:buChar char="•"/>
            </a:pP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例外（</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22</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節） ：</a:t>
            </a:r>
            <a:r>
              <a:rPr lang="zh-TW" altLang="en-US" sz="2000" i="0" dirty="0">
                <a:solidFill>
                  <a:schemeClr val="tx1"/>
                </a:solidFill>
                <a:latin typeface="Kaiti SC" panose="02010600040101010101" pitchFamily="2" charset="-122"/>
                <a:ea typeface="Kaiti SC" panose="02010600040101010101" pitchFamily="2" charset="-122"/>
              </a:rPr>
              <a:t>上帝就賜福給這一切，說</a:t>
            </a:r>
            <a:endParaRPr lang="en-US" altLang="zh-TW" sz="2000" i="0" dirty="0">
              <a:solidFill>
                <a:schemeClr val="tx1"/>
              </a:solidFill>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Fulfilment</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：成就 </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 事就这样成了</a:t>
            </a:r>
            <a:r>
              <a:rPr lang="he" altLang="zh-TW" i="0" dirty="0">
                <a:latin typeface="Times New Roman" panose="02020603050405020304" pitchFamily="18" charset="0"/>
                <a:cs typeface="Times New Roman" panose="02020603050405020304" pitchFamily="18" charset="0"/>
              </a:rPr>
              <a:t>וַֽיְהִי־כֵֽן</a:t>
            </a:r>
            <a:r>
              <a:rPr lang="zh-CN" altLang="en-US" sz="2000" i="0" dirty="0">
                <a:latin typeface="Times New Roman" panose="02020603050405020304" pitchFamily="18" charset="0"/>
                <a:ea typeface="Kaiti SC" panose="02010600040101010101" pitchFamily="2" charset="-122"/>
                <a:cs typeface="Times New Roman" panose="02020603050405020304" pitchFamily="18" charset="0"/>
              </a:rPr>
              <a:t> </a:t>
            </a:r>
            <a:r>
              <a:rPr lang="en-US" altLang="zh-CN" sz="2000" i="0" dirty="0">
                <a:latin typeface="Kaiti SC" panose="02010600040101010101" pitchFamily="2" charset="-122"/>
                <a:ea typeface="Kaiti SC" panose="02010600040101010101" pitchFamily="2" charset="-122"/>
                <a:cs typeface="Times New Roman" panose="02020603050405020304" pitchFamily="18" charset="0"/>
              </a:rPr>
              <a:t>=</a:t>
            </a:r>
            <a:r>
              <a:rPr lang="zh-CN" altLang="en-US" sz="2000" i="0" dirty="0">
                <a:latin typeface="Kaiti SC" panose="02010600040101010101" pitchFamily="2" charset="-122"/>
                <a:ea typeface="Kaiti SC" panose="02010600040101010101" pitchFamily="2" charset="-122"/>
                <a:cs typeface="Times New Roman" panose="02020603050405020304" pitchFamily="18" charset="0"/>
              </a:rPr>
              <a:t> </a:t>
            </a:r>
            <a:r>
              <a:rPr lang="en-US" altLang="zh-CN" sz="2000" i="0" dirty="0">
                <a:latin typeface="Kaiti SC" panose="02010600040101010101" pitchFamily="2" charset="-122"/>
                <a:ea typeface="Kaiti SC" panose="02010600040101010101" pitchFamily="2" charset="-122"/>
                <a:cs typeface="Times New Roman" panose="02020603050405020304" pitchFamily="18" charset="0"/>
              </a:rPr>
              <a:t>7</a:t>
            </a:r>
            <a:r>
              <a:rPr lang="zh-CN" altLang="en-US" sz="2000" i="0" dirty="0">
                <a:latin typeface="Kaiti SC" panose="02010600040101010101" pitchFamily="2" charset="-122"/>
                <a:ea typeface="Kaiti SC" panose="02010600040101010101" pitchFamily="2" charset="-122"/>
                <a:cs typeface="Times New Roman" panose="02020603050405020304" pitchFamily="18" charset="0"/>
              </a:rPr>
              <a:t> </a:t>
            </a:r>
            <a:r>
              <a:rPr lang="en-US" altLang="zh-CN" sz="2000" i="0" dirty="0">
                <a:latin typeface="Kaiti SC" panose="02010600040101010101" pitchFamily="2" charset="-122"/>
                <a:ea typeface="Kaiti SC" panose="02010600040101010101" pitchFamily="2" charset="-122"/>
                <a:cs typeface="Times New Roman" panose="02020603050405020304" pitchFamily="18" charset="0"/>
              </a:rPr>
              <a:t>x</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3</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7</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9</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11</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15</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24</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30</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endParaRPr lang="en-US" altLang="zh-CN" sz="2000" i="0" dirty="0">
              <a:latin typeface="Kaiti SC" panose="02010600040101010101" pitchFamily="2" charset="-122"/>
              <a:ea typeface="Kaiti SC" panose="02010600040101010101" pitchFamily="2" charset="-122"/>
              <a:cs typeface="Times New Roman" panose="02020603050405020304" pitchFamily="18" charset="0"/>
            </a:endParaRPr>
          </a:p>
          <a:p>
            <a:pPr lvl="3">
              <a:buFont typeface="Arial" panose="020B0604020202020204" pitchFamily="34" charset="0"/>
              <a:buChar char="•"/>
            </a:pPr>
            <a:r>
              <a:rPr lang="zh-CN" altLang="en-US" sz="2000" i="0" dirty="0">
                <a:latin typeface="Kaiti SC" panose="02010600040101010101" pitchFamily="2" charset="-122"/>
                <a:ea typeface="Kaiti SC" panose="02010600040101010101" pitchFamily="2" charset="-122"/>
                <a:cs typeface="Times New Roman" panose="02020603050405020304" pitchFamily="18" charset="0"/>
              </a:rPr>
              <a:t>第</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3</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節：“如此，就有了光” </a:t>
            </a:r>
            <a:endParaRPr lang="en-US" altLang="zh-CN" sz="2000"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Execution: </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上帝的動作（創造、分開）</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=7x</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4</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7x2</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16</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21</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25</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27</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endParaRPr lang="en-US" altLang="zh-TW" sz="2000"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Approval</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：神看著是好的</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 </a:t>
            </a:r>
            <a:r>
              <a:rPr lang="he" altLang="zh-TW" i="0" dirty="0">
                <a:latin typeface="Times New Roman" panose="02020603050405020304" pitchFamily="18" charset="0"/>
                <a:cs typeface="Times New Roman" panose="02020603050405020304" pitchFamily="18" charset="0"/>
              </a:rPr>
              <a:t>וַיַּ֥רְא אֱלֹהִ֖ים כִּי־טֽוֹב</a:t>
            </a:r>
            <a:r>
              <a:rPr lang="zh-TW" altLang="en-US" sz="2000" i="0" dirty="0">
                <a:latin typeface="Times New Roman" panose="02020603050405020304" pitchFamily="18" charset="0"/>
                <a:ea typeface="Kaiti SC" panose="02010600040101010101" pitchFamily="2" charset="-122"/>
                <a:cs typeface="Times New Roman" panose="02020603050405020304" pitchFamily="18" charset="0"/>
              </a:rPr>
              <a:t> </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7x (4</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10</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12</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18</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21</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25</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27)</a:t>
            </a:r>
          </a:p>
          <a:p>
            <a:pPr lvl="1">
              <a:buFont typeface="Arial" panose="020B0604020202020204" pitchFamily="34" charset="0"/>
              <a:buChar char="•"/>
            </a:pP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Subsequent Divine Word: </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命名</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 </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賜福</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 </a:t>
            </a:r>
            <a:r>
              <a:rPr lang="he" altLang="zh-TW" dirty="0"/>
              <a:t> </a:t>
            </a:r>
            <a:r>
              <a:rPr lang="he" altLang="zh-TW" i="0" dirty="0">
                <a:latin typeface="Times New Roman" panose="02020603050405020304" pitchFamily="18" charset="0"/>
                <a:cs typeface="Times New Roman" panose="02020603050405020304" pitchFamily="18" charset="0"/>
              </a:rPr>
              <a:t>וַיִּקְרָ֨א אֱלֹהִ֤ים</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 </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7x (5x2</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8</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10x2</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22</a:t>
            </a:r>
            <a:r>
              <a:rPr lang="zh-TW" altLang="en-US" sz="20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000" i="0" dirty="0">
                <a:latin typeface="Kaiti SC" panose="02010600040101010101" pitchFamily="2" charset="-122"/>
                <a:ea typeface="Kaiti SC" panose="02010600040101010101" pitchFamily="2" charset="-122"/>
                <a:cs typeface="Times New Roman" panose="02020603050405020304" pitchFamily="18" charset="0"/>
              </a:rPr>
              <a:t>28)</a:t>
            </a:r>
          </a:p>
          <a:p>
            <a:pPr lvl="1">
              <a:buFont typeface="Arial" panose="020B0604020202020204" pitchFamily="34" charset="0"/>
              <a:buChar char="•"/>
            </a:pP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endParaRPr lang="en-US" altLang="zh-TW" dirty="0">
              <a:latin typeface="Times New Roman" panose="02020603050405020304" pitchFamily="18" charset="0"/>
              <a:cs typeface="Times New Roman" panose="02020603050405020304" pitchFamily="18" charset="0"/>
            </a:endParaRPr>
          </a:p>
          <a:p>
            <a:pPr lvl="1"/>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18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normAutofit/>
          </a:bodyPr>
          <a:lstStyle/>
          <a:p>
            <a:r>
              <a:rPr kumimoji="1" lang="zh-TW" altLang="en-US" dirty="0"/>
              <a:t>釋經：與</a:t>
            </a:r>
            <a:r>
              <a:rPr kumimoji="1" lang="en-US" altLang="zh-TW" dirty="0"/>
              <a:t>1:1-2</a:t>
            </a:r>
            <a:r>
              <a:rPr kumimoji="1" lang="zh-TW" altLang="en-US" dirty="0"/>
              <a:t> 的聯繫</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754154"/>
            <a:ext cx="10972800" cy="4795936"/>
          </a:xfrm>
        </p:spPr>
        <p:txBody>
          <a:bodyPr>
            <a:normAutofit/>
          </a:bodyPr>
          <a:lstStyle/>
          <a:p>
            <a:pPr>
              <a:buFont typeface="Wingdings" pitchFamily="2" charset="2"/>
              <a:buChar char="Ø"/>
            </a:pPr>
            <a:r>
              <a:rPr lang="zh-TW" altLang="en-US" i="0" dirty="0">
                <a:latin typeface="Kaiti SC" panose="02010600040101010101" pitchFamily="2" charset="-122"/>
                <a:ea typeface="Kaiti SC" panose="02010600040101010101" pitchFamily="2" charset="-122"/>
                <a:cs typeface="Times New Roman" panose="02020603050405020304" pitchFamily="18" charset="0"/>
              </a:rPr>
              <a:t>成對出現：天地；光暗；陸地天空、太陽月亮、男人女人</a:t>
            </a: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zh-TW" altLang="en-US" i="0" dirty="0">
                <a:latin typeface="Kaiti SC" panose="02010600040101010101" pitchFamily="2" charset="-122"/>
                <a:ea typeface="Kaiti SC" panose="02010600040101010101" pitchFamily="2" charset="-122"/>
                <a:cs typeface="Times New Roman" panose="02020603050405020304" pitchFamily="18" charset="0"/>
              </a:rPr>
              <a:t>中國哲學：陰陽 </a:t>
            </a:r>
            <a:r>
              <a:rPr lang="en-US" altLang="zh-TW" i="0" dirty="0">
                <a:latin typeface="Kaiti SC" panose="02010600040101010101" pitchFamily="2" charset="-122"/>
                <a:ea typeface="Kaiti SC" panose="02010600040101010101" pitchFamily="2" charset="-122"/>
                <a:cs typeface="Times New Roman" panose="02020603050405020304" pitchFamily="18" charset="0"/>
              </a:rPr>
              <a:t>–</a:t>
            </a:r>
            <a:r>
              <a:rPr lang="zh-TW" altLang="en-US" i="0" dirty="0">
                <a:latin typeface="Kaiti SC" panose="02010600040101010101" pitchFamily="2" charset="-122"/>
                <a:ea typeface="Kaiti SC" panose="02010600040101010101" pitchFamily="2" charset="-122"/>
                <a:cs typeface="Times New Roman" panose="02020603050405020304" pitchFamily="18" charset="0"/>
              </a:rPr>
              <a:t> 對上帝的模擬，而非來自啟示</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a:buFont typeface="Wingdings" pitchFamily="2" charset="2"/>
              <a:buChar char="Ø"/>
            </a:pPr>
            <a:r>
              <a:rPr lang="zh-TW" altLang="en-US" dirty="0">
                <a:latin typeface="Kaiti SC" panose="02010600040101010101" pitchFamily="2" charset="-122"/>
                <a:ea typeface="Kaiti SC" panose="02010600040101010101" pitchFamily="2" charset="-122"/>
                <a:cs typeface="Times New Roman" panose="02020603050405020304" pitchFamily="18" charset="0"/>
              </a:rPr>
              <a:t>從天到地的方向：</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i="0" dirty="0">
                <a:latin typeface="Kaiti SC" panose="02010600040101010101" pitchFamily="2" charset="-122"/>
                <a:ea typeface="Kaiti SC" panose="02010600040101010101" pitchFamily="2" charset="-122"/>
                <a:cs typeface="Times New Roman" panose="02020603050405020304" pitchFamily="18" charset="0"/>
              </a:rPr>
              <a:t>Day 1-2 </a:t>
            </a:r>
            <a:r>
              <a:rPr lang="zh-TW" altLang="en-US" i="0" dirty="0">
                <a:latin typeface="Kaiti SC" panose="02010600040101010101" pitchFamily="2" charset="-122"/>
                <a:ea typeface="Kaiti SC" panose="02010600040101010101" pitchFamily="2" charset="-122"/>
                <a:cs typeface="Times New Roman" panose="02020603050405020304" pitchFamily="18" charset="0"/>
              </a:rPr>
              <a:t>：天 </a:t>
            </a:r>
            <a:r>
              <a:rPr lang="en-US" altLang="zh-TW" i="0" dirty="0">
                <a:latin typeface="Kaiti SC" panose="02010600040101010101" pitchFamily="2" charset="-122"/>
                <a:ea typeface="Kaiti SC" panose="02010600040101010101" pitchFamily="2" charset="-122"/>
                <a:cs typeface="Times New Roman" panose="02020603050405020304" pitchFamily="18" charset="0"/>
              </a:rPr>
              <a:t>–</a:t>
            </a:r>
            <a:r>
              <a:rPr lang="zh-TW" altLang="en-US" i="0" dirty="0">
                <a:latin typeface="Kaiti SC" panose="02010600040101010101" pitchFamily="2" charset="-122"/>
                <a:ea typeface="Kaiti SC" panose="02010600040101010101" pitchFamily="2" charset="-122"/>
                <a:cs typeface="Times New Roman" panose="02020603050405020304" pitchFamily="18" charset="0"/>
              </a:rPr>
              <a:t>  </a:t>
            </a:r>
            <a:r>
              <a:rPr lang="en-US" altLang="zh-TW" i="0" dirty="0">
                <a:latin typeface="Kaiti SC" panose="02010600040101010101" pitchFamily="2" charset="-122"/>
                <a:ea typeface="Kaiti SC" panose="02010600040101010101" pitchFamily="2" charset="-122"/>
                <a:cs typeface="Times New Roman" panose="02020603050405020304" pitchFamily="18" charset="0"/>
              </a:rPr>
              <a:t>Day</a:t>
            </a:r>
            <a:r>
              <a:rPr lang="zh-TW" altLang="en-US" i="0" dirty="0">
                <a:latin typeface="Kaiti SC" panose="02010600040101010101" pitchFamily="2" charset="-122"/>
                <a:ea typeface="Kaiti SC" panose="02010600040101010101" pitchFamily="2" charset="-122"/>
                <a:cs typeface="Times New Roman" panose="02020603050405020304" pitchFamily="18" charset="0"/>
              </a:rPr>
              <a:t> </a:t>
            </a:r>
            <a:r>
              <a:rPr lang="en-US" altLang="zh-TW" i="0" dirty="0">
                <a:latin typeface="Kaiti SC" panose="02010600040101010101" pitchFamily="2" charset="-122"/>
                <a:ea typeface="Kaiti SC" panose="02010600040101010101" pitchFamily="2" charset="-122"/>
                <a:cs typeface="Times New Roman" panose="02020603050405020304" pitchFamily="18" charset="0"/>
              </a:rPr>
              <a:t>3</a:t>
            </a:r>
            <a:r>
              <a:rPr lang="zh-TW" altLang="en-US" i="0" dirty="0">
                <a:latin typeface="Kaiti SC" panose="02010600040101010101" pitchFamily="2" charset="-122"/>
                <a:ea typeface="Kaiti SC" panose="02010600040101010101" pitchFamily="2" charset="-122"/>
                <a:cs typeface="Times New Roman" panose="02020603050405020304" pitchFamily="18" charset="0"/>
              </a:rPr>
              <a:t> ：地</a:t>
            </a: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i="0" dirty="0">
                <a:latin typeface="Kaiti SC" panose="02010600040101010101" pitchFamily="2" charset="-122"/>
                <a:ea typeface="Kaiti SC" panose="02010600040101010101" pitchFamily="2" charset="-122"/>
                <a:cs typeface="Times New Roman" panose="02020603050405020304" pitchFamily="18" charset="0"/>
              </a:rPr>
              <a:t>Day 4</a:t>
            </a:r>
            <a:r>
              <a:rPr lang="zh-TW" altLang="en-US" i="0" dirty="0">
                <a:latin typeface="Kaiti SC" panose="02010600040101010101" pitchFamily="2" charset="-122"/>
                <a:ea typeface="Kaiti SC" panose="02010600040101010101" pitchFamily="2" charset="-122"/>
                <a:cs typeface="Times New Roman" panose="02020603050405020304" pitchFamily="18" charset="0"/>
              </a:rPr>
              <a:t> ：天 </a:t>
            </a:r>
            <a:r>
              <a:rPr lang="en-US" altLang="zh-TW" i="0" dirty="0">
                <a:latin typeface="Kaiti SC" panose="02010600040101010101" pitchFamily="2" charset="-122"/>
                <a:ea typeface="Kaiti SC" panose="02010600040101010101" pitchFamily="2" charset="-122"/>
                <a:cs typeface="Times New Roman" panose="02020603050405020304" pitchFamily="18" charset="0"/>
              </a:rPr>
              <a:t>–</a:t>
            </a:r>
            <a:r>
              <a:rPr lang="zh-TW" altLang="en-US" i="0" dirty="0">
                <a:latin typeface="Kaiti SC" panose="02010600040101010101" pitchFamily="2" charset="-122"/>
                <a:ea typeface="Kaiti SC" panose="02010600040101010101" pitchFamily="2" charset="-122"/>
                <a:cs typeface="Times New Roman" panose="02020603050405020304" pitchFamily="18" charset="0"/>
              </a:rPr>
              <a:t>   </a:t>
            </a:r>
            <a:r>
              <a:rPr lang="en-US" altLang="zh-TW" i="0" dirty="0">
                <a:latin typeface="Kaiti SC" panose="02010600040101010101" pitchFamily="2" charset="-122"/>
                <a:ea typeface="Kaiti SC" panose="02010600040101010101" pitchFamily="2" charset="-122"/>
                <a:cs typeface="Times New Roman" panose="02020603050405020304" pitchFamily="18" charset="0"/>
              </a:rPr>
              <a:t>Day</a:t>
            </a:r>
            <a:r>
              <a:rPr lang="zh-TW" altLang="en-US" i="0" dirty="0">
                <a:latin typeface="Kaiti SC" panose="02010600040101010101" pitchFamily="2" charset="-122"/>
                <a:ea typeface="Kaiti SC" panose="02010600040101010101" pitchFamily="2" charset="-122"/>
                <a:cs typeface="Times New Roman" panose="02020603050405020304" pitchFamily="18" charset="0"/>
              </a:rPr>
              <a:t> </a:t>
            </a:r>
            <a:r>
              <a:rPr lang="en-US" altLang="zh-TW" i="0" dirty="0">
                <a:latin typeface="Kaiti SC" panose="02010600040101010101" pitchFamily="2" charset="-122"/>
                <a:ea typeface="Kaiti SC" panose="02010600040101010101" pitchFamily="2" charset="-122"/>
                <a:cs typeface="Times New Roman" panose="02020603050405020304" pitchFamily="18" charset="0"/>
              </a:rPr>
              <a:t>5-6</a:t>
            </a:r>
            <a:r>
              <a:rPr lang="zh-TW" altLang="en-US" i="0" dirty="0">
                <a:latin typeface="Kaiti SC" panose="02010600040101010101" pitchFamily="2" charset="-122"/>
                <a:ea typeface="Kaiti SC" panose="02010600040101010101" pitchFamily="2" charset="-122"/>
                <a:cs typeface="Times New Roman" panose="02020603050405020304" pitchFamily="18" charset="0"/>
              </a:rPr>
              <a:t>：地</a:t>
            </a: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a:buFont typeface="Wingdings" pitchFamily="2" charset="2"/>
              <a:buChar char="Ø"/>
            </a:pPr>
            <a:r>
              <a:rPr lang="zh-TW" altLang="en-US" dirty="0">
                <a:latin typeface="Kaiti SC" panose="02010600040101010101" pitchFamily="2" charset="-122"/>
                <a:ea typeface="Kaiti SC" panose="02010600040101010101" pitchFamily="2" charset="-122"/>
                <a:cs typeface="Times New Roman" panose="02020603050405020304" pitchFamily="18" charset="0"/>
              </a:rPr>
              <a:t>與</a:t>
            </a:r>
            <a:r>
              <a:rPr lang="en-US" altLang="zh-TW" dirty="0">
                <a:latin typeface="Kaiti SC" panose="02010600040101010101" pitchFamily="2" charset="-122"/>
                <a:ea typeface="Kaiti SC" panose="02010600040101010101" pitchFamily="2" charset="-122"/>
                <a:cs typeface="Times New Roman" panose="02020603050405020304" pitchFamily="18" charset="0"/>
              </a:rPr>
              <a:t>1:2</a:t>
            </a:r>
            <a:r>
              <a:rPr lang="zh-TW" altLang="en-US" dirty="0">
                <a:latin typeface="Kaiti SC" panose="02010600040101010101" pitchFamily="2" charset="-122"/>
                <a:ea typeface="Kaiti SC" panose="02010600040101010101" pitchFamily="2" charset="-122"/>
                <a:cs typeface="Times New Roman" panose="02020603050405020304" pitchFamily="18" charset="0"/>
              </a:rPr>
              <a:t> 的聯繫</a:t>
            </a:r>
            <a:endParaRPr lang="en-US" altLang="zh-TW"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zh-TW" altLang="en-US" i="0" dirty="0">
                <a:latin typeface="Kaiti SC" panose="02010600040101010101" pitchFamily="2" charset="-122"/>
                <a:ea typeface="Kaiti SC" panose="02010600040101010101" pitchFamily="2" charset="-122"/>
                <a:cs typeface="Times New Roman" panose="02020603050405020304" pitchFamily="18" charset="0"/>
              </a:rPr>
              <a:t>地是空虛</a:t>
            </a:r>
            <a:r>
              <a:rPr lang="en-US" altLang="zh-TW" i="0" dirty="0">
                <a:latin typeface="Kaiti SC" panose="02010600040101010101" pitchFamily="2" charset="-122"/>
                <a:ea typeface="Kaiti SC" panose="02010600040101010101" pitchFamily="2" charset="-122"/>
                <a:cs typeface="Times New Roman" panose="02020603050405020304" pitchFamily="18" charset="0"/>
              </a:rPr>
              <a:t> Formless (unformed) </a:t>
            </a:r>
            <a:r>
              <a:rPr lang="zh-TW" altLang="en-US" i="0" dirty="0">
                <a:latin typeface="Kaiti SC" panose="02010600040101010101" pitchFamily="2" charset="-122"/>
                <a:ea typeface="Kaiti SC" panose="02010600040101010101" pitchFamily="2" charset="-122"/>
                <a:cs typeface="Times New Roman" panose="02020603050405020304" pitchFamily="18" charset="0"/>
              </a:rPr>
              <a:t>混沌 </a:t>
            </a:r>
            <a:r>
              <a:rPr lang="en-US" altLang="zh-TW" i="0" dirty="0">
                <a:latin typeface="Kaiti SC" panose="02010600040101010101" pitchFamily="2" charset="-122"/>
                <a:ea typeface="Kaiti SC" panose="02010600040101010101" pitchFamily="2" charset="-122"/>
                <a:cs typeface="Times New Roman" panose="02020603050405020304" pitchFamily="18" charset="0"/>
              </a:rPr>
              <a:t>Void</a:t>
            </a:r>
            <a:r>
              <a:rPr lang="zh-TW" altLang="en-US" i="0" dirty="0">
                <a:latin typeface="Kaiti SC" panose="02010600040101010101" pitchFamily="2" charset="-122"/>
                <a:ea typeface="Kaiti SC" panose="02010600040101010101" pitchFamily="2" charset="-122"/>
                <a:cs typeface="Times New Roman" panose="02020603050405020304" pitchFamily="18" charset="0"/>
              </a:rPr>
              <a:t>（</a:t>
            </a:r>
            <a:r>
              <a:rPr lang="en-US" altLang="zh-TW" i="0" dirty="0">
                <a:latin typeface="Kaiti SC" panose="02010600040101010101" pitchFamily="2" charset="-122"/>
                <a:ea typeface="Kaiti SC" panose="02010600040101010101" pitchFamily="2" charset="-122"/>
                <a:cs typeface="Times New Roman" panose="02020603050405020304" pitchFamily="18" charset="0"/>
              </a:rPr>
              <a:t>unfilled</a:t>
            </a:r>
            <a:r>
              <a:rPr lang="zh-TW" altLang="en-US" i="0" dirty="0">
                <a:latin typeface="Kaiti SC" panose="02010600040101010101" pitchFamily="2" charset="-122"/>
                <a:ea typeface="Kaiti SC" panose="02010600040101010101" pitchFamily="2" charset="-122"/>
                <a:cs typeface="Times New Roman" panose="02020603050405020304" pitchFamily="18" charset="0"/>
              </a:rPr>
              <a:t>）</a:t>
            </a: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i="0" dirty="0">
                <a:latin typeface="Kaiti SC" panose="02010600040101010101" pitchFamily="2" charset="-122"/>
                <a:ea typeface="Kaiti SC" panose="02010600040101010101" pitchFamily="2" charset="-122"/>
                <a:cs typeface="Times New Roman" panose="02020603050405020304" pitchFamily="18" charset="0"/>
              </a:rPr>
              <a:t>Day 1-3 Forming</a:t>
            </a:r>
            <a:r>
              <a:rPr lang="zh-TW" altLang="en-US" i="0" dirty="0">
                <a:latin typeface="Kaiti SC" panose="02010600040101010101" pitchFamily="2" charset="-122"/>
                <a:ea typeface="Kaiti SC" panose="02010600040101010101" pitchFamily="2" charset="-122"/>
                <a:cs typeface="Times New Roman" panose="02020603050405020304" pitchFamily="18" charset="0"/>
              </a:rPr>
              <a:t> 光、天、海、陸地</a:t>
            </a: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en-US" altLang="zh-TW" i="0" dirty="0">
                <a:latin typeface="Kaiti SC" panose="02010600040101010101" pitchFamily="2" charset="-122"/>
                <a:ea typeface="Kaiti SC" panose="02010600040101010101" pitchFamily="2" charset="-122"/>
                <a:cs typeface="Times New Roman" panose="02020603050405020304" pitchFamily="18" charset="0"/>
              </a:rPr>
              <a:t>Day 4-6 Filling </a:t>
            </a:r>
            <a:r>
              <a:rPr lang="zh-TW" altLang="en-US" i="0" dirty="0">
                <a:latin typeface="Kaiti SC" panose="02010600040101010101" pitchFamily="2" charset="-122"/>
                <a:ea typeface="Kaiti SC" panose="02010600040101010101" pitchFamily="2" charset="-122"/>
                <a:cs typeface="Times New Roman" panose="02020603050405020304" pitchFamily="18" charset="0"/>
              </a:rPr>
              <a:t>日月、鳥、魚、獸、人</a:t>
            </a: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buFont typeface="Arial" panose="020B0604020202020204" pitchFamily="34" charset="0"/>
              <a:buChar char="•"/>
            </a:pPr>
            <a:r>
              <a:rPr lang="zh-TW" altLang="en-US" i="0" dirty="0">
                <a:latin typeface="Kaiti SC" panose="02010600040101010101" pitchFamily="2" charset="-122"/>
                <a:ea typeface="Kaiti SC" panose="02010600040101010101" pitchFamily="2" charset="-122"/>
                <a:cs typeface="Times New Roman" panose="02020603050405020304" pitchFamily="18" charset="0"/>
              </a:rPr>
              <a:t>高峰：</a:t>
            </a:r>
            <a:r>
              <a:rPr lang="en-US" altLang="zh-TW" i="0" dirty="0">
                <a:latin typeface="Kaiti SC" panose="02010600040101010101" pitchFamily="2" charset="-122"/>
                <a:ea typeface="Kaiti SC" panose="02010600040101010101" pitchFamily="2" charset="-122"/>
                <a:cs typeface="Times New Roman" panose="02020603050405020304" pitchFamily="18" charset="0"/>
              </a:rPr>
              <a:t>1:28</a:t>
            </a:r>
            <a:r>
              <a:rPr lang="zh-TW" altLang="en-US" i="0" dirty="0">
                <a:latin typeface="Kaiti SC" panose="02010600040101010101" pitchFamily="2" charset="-122"/>
                <a:ea typeface="Kaiti SC" panose="02010600040101010101" pitchFamily="2" charset="-122"/>
                <a:cs typeface="Times New Roman" panose="02020603050405020304" pitchFamily="18" charset="0"/>
              </a:rPr>
              <a:t> 文化使命，人的治理全地、生養眾多</a:t>
            </a:r>
            <a:endParaRPr lang="en-US" altLang="zh-TW" i="0" dirty="0">
              <a:latin typeface="Kaiti SC" panose="02010600040101010101" pitchFamily="2" charset="-122"/>
              <a:ea typeface="Kaiti SC" panose="02010600040101010101" pitchFamily="2" charset="-122"/>
              <a:cs typeface="Times New Roman" panose="02020603050405020304" pitchFamily="18" charset="0"/>
            </a:endParaRPr>
          </a:p>
          <a:p>
            <a:pPr lvl="1"/>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44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normAutofit fontScale="90000"/>
          </a:bodyPr>
          <a:lstStyle/>
          <a:p>
            <a:r>
              <a:rPr kumimoji="1" lang="zh-TW" altLang="en-US" dirty="0"/>
              <a:t>系統神學：威敏準則關於創造日的表述</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754154"/>
            <a:ext cx="10972800" cy="4795936"/>
          </a:xfrm>
        </p:spPr>
        <p:txBody>
          <a:bodyPr/>
          <a:lstStyle/>
          <a:p>
            <a:pPr marL="457200" indent="-457200">
              <a:buFont typeface="Wingdings" pitchFamily="2" charset="2"/>
              <a:buChar char="Ø"/>
            </a:pPr>
            <a:r>
              <a:rPr lang="zh-TW" altLang="en-US" dirty="0">
                <a:latin typeface="Kaiti SC" panose="02010600040101010101" pitchFamily="2" charset="-122"/>
                <a:ea typeface="Kaiti SC" panose="02010600040101010101" pitchFamily="2" charset="-122"/>
              </a:rPr>
              <a:t>大要理問答 </a:t>
            </a:r>
            <a:r>
              <a:rPr lang="en-US" altLang="zh-TW" dirty="0">
                <a:latin typeface="Kaiti SC" panose="02010600040101010101" pitchFamily="2" charset="-122"/>
                <a:ea typeface="Kaiti SC" panose="02010600040101010101" pitchFamily="2" charset="-122"/>
              </a:rPr>
              <a:t>15</a:t>
            </a:r>
            <a:r>
              <a:rPr lang="zh-TW" altLang="en-US" dirty="0">
                <a:latin typeface="Kaiti SC" panose="02010600040101010101" pitchFamily="2" charset="-122"/>
                <a:ea typeface="Kaiti SC" panose="02010600040101010101" pitchFamily="2" charset="-122"/>
              </a:rPr>
              <a:t>问</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上帝的创造之工是什么</a:t>
            </a:r>
            <a:r>
              <a:rPr lang="en-US" altLang="zh-TW" dirty="0">
                <a:latin typeface="Kaiti SC" panose="02010600040101010101" pitchFamily="2" charset="-122"/>
                <a:ea typeface="Kaiti SC" panose="02010600040101010101" pitchFamily="2" charset="-122"/>
              </a:rPr>
              <a:t>? </a:t>
            </a:r>
            <a:r>
              <a:rPr lang="zh-TW" altLang="en-US" dirty="0">
                <a:latin typeface="Kaiti SC" panose="02010600040101010101" pitchFamily="2" charset="-122"/>
                <a:ea typeface="Kaiti SC" panose="02010600040101010101" pitchFamily="2" charset="-122"/>
              </a:rPr>
              <a:t> 答</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上帝的创造之工就是</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起初，上帝用祂权能的话，为祂自己，在六日之内，从无中 创造了世界及其中的万物，并且都是很好的</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创</a:t>
            </a:r>
            <a:r>
              <a:rPr lang="en-US" altLang="zh-TW" dirty="0">
                <a:latin typeface="Kaiti SC" panose="02010600040101010101" pitchFamily="2" charset="-122"/>
                <a:ea typeface="Kaiti SC" panose="02010600040101010101" pitchFamily="2" charset="-122"/>
              </a:rPr>
              <a:t>1;</a:t>
            </a:r>
            <a:r>
              <a:rPr lang="zh-TW" altLang="en-US" dirty="0">
                <a:latin typeface="Kaiti SC" panose="02010600040101010101" pitchFamily="2" charset="-122"/>
                <a:ea typeface="Kaiti SC" panose="02010600040101010101" pitchFamily="2" charset="-122"/>
              </a:rPr>
              <a:t>来</a:t>
            </a:r>
            <a:r>
              <a:rPr lang="en-US" altLang="zh-TW" dirty="0">
                <a:latin typeface="Kaiti SC" panose="02010600040101010101" pitchFamily="2" charset="-122"/>
                <a:ea typeface="Kaiti SC" panose="02010600040101010101" pitchFamily="2" charset="-122"/>
              </a:rPr>
              <a:t>11:3;</a:t>
            </a:r>
            <a:r>
              <a:rPr lang="zh-TW" altLang="en-US" dirty="0">
                <a:latin typeface="Kaiti SC" panose="02010600040101010101" pitchFamily="2" charset="-122"/>
                <a:ea typeface="Kaiti SC" panose="02010600040101010101" pitchFamily="2" charset="-122"/>
              </a:rPr>
              <a:t>箴</a:t>
            </a:r>
            <a:r>
              <a:rPr lang="en-US" altLang="zh-TW" dirty="0">
                <a:latin typeface="Kaiti SC" panose="02010600040101010101" pitchFamily="2" charset="-122"/>
                <a:ea typeface="Kaiti SC" panose="02010600040101010101" pitchFamily="2" charset="-122"/>
              </a:rPr>
              <a:t>16:4)</a:t>
            </a:r>
            <a:r>
              <a:rPr lang="zh-TW" altLang="en-US" dirty="0">
                <a:latin typeface="Kaiti SC" panose="02010600040101010101" pitchFamily="2" charset="-122"/>
                <a:ea typeface="Kaiti SC" panose="02010600040101010101" pitchFamily="2" charset="-122"/>
              </a:rPr>
              <a:t>。 </a:t>
            </a: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r>
              <a:rPr lang="zh-TW" altLang="en-US" dirty="0">
                <a:latin typeface="Kaiti SC" panose="02010600040101010101" pitchFamily="2" charset="-122"/>
                <a:ea typeface="Kaiti SC" panose="02010600040101010101" pitchFamily="2" charset="-122"/>
              </a:rPr>
              <a:t>威敏信條 </a:t>
            </a:r>
            <a:r>
              <a:rPr lang="en-US" altLang="zh-TW" dirty="0">
                <a:latin typeface="Kaiti SC" panose="02010600040101010101" pitchFamily="2" charset="-122"/>
                <a:ea typeface="Kaiti SC" panose="02010600040101010101" pitchFamily="2" charset="-122"/>
              </a:rPr>
              <a:t>4.1</a:t>
            </a:r>
            <a:r>
              <a:rPr lang="zh-TW" altLang="en-US" dirty="0">
                <a:latin typeface="Kaiti SC" panose="02010600040101010101" pitchFamily="2" charset="-122"/>
                <a:ea typeface="Kaiti SC" panose="02010600040101010101" pitchFamily="2" charset="-122"/>
              </a:rPr>
              <a:t> “父、 子、 聖靈 </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三位一體的</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上帝 ， 為彰顯自己的永能、 智慧與良善的榮 耀 ， 就樂意在起初、 從 「無有」中創造世界， 並其中一切有形無形 之物， 以六日做成， 並都甚好 。” </a:t>
            </a: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r>
              <a:rPr lang="zh-TW" altLang="en-US" dirty="0">
                <a:latin typeface="Kaiti SC" panose="02010600040101010101" pitchFamily="2" charset="-122"/>
                <a:ea typeface="Kaiti SC" panose="02010600040101010101" pitchFamily="2" charset="-122"/>
              </a:rPr>
              <a:t>奧古斯丁</a:t>
            </a:r>
            <a:r>
              <a:rPr lang="en-US" altLang="zh-TW" dirty="0">
                <a:latin typeface="Kaiti SC" panose="02010600040101010101" pitchFamily="2" charset="-122"/>
                <a:ea typeface="Kaiti SC" panose="02010600040101010101" pitchFamily="2" charset="-122"/>
              </a:rPr>
              <a:t>《</a:t>
            </a:r>
            <a:r>
              <a:rPr lang="zh-TW" altLang="en-US" dirty="0">
                <a:latin typeface="Kaiti SC" panose="02010600040101010101" pitchFamily="2" charset="-122"/>
                <a:ea typeface="Kaiti SC" panose="02010600040101010101" pitchFamily="2" charset="-122"/>
              </a:rPr>
              <a:t>上帝之城 </a:t>
            </a:r>
            <a:r>
              <a:rPr lang="en-US" altLang="zh-TW" dirty="0">
                <a:latin typeface="Kaiti SC" panose="02010600040101010101" pitchFamily="2" charset="-122"/>
                <a:ea typeface="Kaiti SC" panose="02010600040101010101" pitchFamily="2" charset="-122"/>
              </a:rPr>
              <a:t>XI.6》</a:t>
            </a:r>
            <a:r>
              <a:rPr lang="zh-TW" altLang="en-US" dirty="0">
                <a:latin typeface="Kaiti SC" panose="02010600040101010101" pitchFamily="2" charset="-122"/>
                <a:ea typeface="Kaiti SC" panose="02010600040101010101" pitchFamily="2" charset="-122"/>
              </a:rPr>
              <a:t>：“</a:t>
            </a:r>
            <a:r>
              <a:rPr lang="en-US" altLang="zh-TW" dirty="0">
                <a:latin typeface="Kaiti SC" panose="02010600040101010101" pitchFamily="2" charset="-122"/>
                <a:ea typeface="Kaiti SC" panose="02010600040101010101" pitchFamily="2" charset="-122"/>
              </a:rPr>
              <a:t>What kind of days these were it is extremely difficult or perhaps impossible for us to conceive, and how much more to say!</a:t>
            </a:r>
            <a:r>
              <a:rPr lang="zh-TW" altLang="en-US" dirty="0">
                <a:latin typeface="Kaiti SC" panose="02010600040101010101" pitchFamily="2" charset="-122"/>
                <a:ea typeface="Kaiti SC" panose="02010600040101010101" pitchFamily="2" charset="-122"/>
              </a:rPr>
              <a:t>”</a:t>
            </a: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endParaRPr lang="zh-TW" altLang="en-US" dirty="0"/>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281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normAutofit fontScale="90000"/>
          </a:bodyPr>
          <a:lstStyle/>
          <a:p>
            <a:r>
              <a:rPr kumimoji="1" lang="zh-TW" altLang="en-US" dirty="0"/>
              <a:t>關於創造日的神學爭論（四種主要觀點）</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01097"/>
            <a:ext cx="10972800" cy="5148993"/>
          </a:xfrm>
        </p:spPr>
        <p:txBody>
          <a:bodyPr>
            <a:normAutofit fontScale="92500" lnSpcReduction="20000"/>
          </a:bodyPr>
          <a:lstStyle/>
          <a:p>
            <a:pPr marL="457200" indent="-457200">
              <a:buFont typeface="Wingdings" pitchFamily="2" charset="2"/>
              <a:buChar char="Ø"/>
            </a:pPr>
            <a:r>
              <a:rPr lang="en-US" altLang="zh-TW" sz="2400" b="1" dirty="0">
                <a:latin typeface="+mj-ea"/>
              </a:rPr>
              <a:t>24</a:t>
            </a:r>
            <a:r>
              <a:rPr lang="zh-TW" altLang="en-US" sz="2400" b="1" dirty="0">
                <a:latin typeface="+mj-ea"/>
              </a:rPr>
              <a:t>小時創造日解釋</a:t>
            </a:r>
            <a:r>
              <a:rPr lang="en-US" altLang="zh-TW" sz="2400" b="1" dirty="0">
                <a:latin typeface="+mj-ea"/>
              </a:rPr>
              <a:t>/</a:t>
            </a:r>
            <a:r>
              <a:rPr lang="zh-TW" altLang="en-US" sz="2400" b="1" dirty="0">
                <a:latin typeface="+mj-ea"/>
              </a:rPr>
              <a:t>年輕地球論（</a:t>
            </a:r>
            <a:r>
              <a:rPr lang="en-US" altLang="zh-TW" sz="2400" b="1" dirty="0">
                <a:latin typeface="+mj-ea"/>
              </a:rPr>
              <a:t>The Calendar</a:t>
            </a:r>
            <a:r>
              <a:rPr lang="zh-TW" altLang="en-US" sz="2400" b="1" dirty="0">
                <a:latin typeface="+mj-ea"/>
              </a:rPr>
              <a:t> </a:t>
            </a:r>
            <a:r>
              <a:rPr lang="en-US" altLang="zh-TW" sz="2400" b="1" dirty="0">
                <a:latin typeface="+mj-ea"/>
              </a:rPr>
              <a:t>Day Interpretation</a:t>
            </a:r>
            <a:r>
              <a:rPr lang="zh-TW" altLang="en-US" sz="2400" b="1" dirty="0">
                <a:latin typeface="+mj-ea"/>
              </a:rPr>
              <a:t>）</a:t>
            </a:r>
            <a:endParaRPr lang="en-US" altLang="zh-TW" sz="2400" b="1" dirty="0">
              <a:latin typeface="+mj-ea"/>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代表人物：部分中世紀經院神學家；宗教改革後至啟蒙運動前的主要神學家，如路德、加爾文；及現代基要派（</a:t>
            </a:r>
            <a:r>
              <a:rPr lang="en-US" altLang="zh-TW" sz="2400" i="0" dirty="0">
                <a:latin typeface="Kaiti SC" panose="02010600040101010101" pitchFamily="2" charset="-122"/>
                <a:ea typeface="Kaiti SC" panose="02010600040101010101" pitchFamily="2" charset="-122"/>
              </a:rPr>
              <a:t>Douglas</a:t>
            </a:r>
            <a:r>
              <a:rPr lang="zh-TW" altLang="en-US" sz="2400" i="0" dirty="0">
                <a:latin typeface="Kaiti SC" panose="02010600040101010101" pitchFamily="2" charset="-122"/>
                <a:ea typeface="Kaiti SC" panose="02010600040101010101" pitchFamily="2" charset="-122"/>
              </a:rPr>
              <a:t> </a:t>
            </a:r>
            <a:r>
              <a:rPr lang="en-US" altLang="zh-TW" sz="2400" i="0" dirty="0">
                <a:latin typeface="Kaiti SC" panose="02010600040101010101" pitchFamily="2" charset="-122"/>
                <a:ea typeface="Kaiti SC" panose="02010600040101010101" pitchFamily="2" charset="-122"/>
              </a:rPr>
              <a:t>Kelly</a:t>
            </a:r>
            <a:r>
              <a:rPr lang="zh-TW" altLang="en-US" sz="2400" i="0" dirty="0">
                <a:latin typeface="Kaiti SC" panose="02010600040101010101" pitchFamily="2" charset="-122"/>
                <a:ea typeface="Kaiti SC" panose="02010600040101010101" pitchFamily="2" charset="-122"/>
              </a:rPr>
              <a:t>）</a:t>
            </a:r>
            <a:endParaRPr lang="en-US" altLang="zh-TW" sz="2400"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解釋：創造的六天即我們日常經驗的時間量度，並按照前後順序排列；安息日也是</a:t>
            </a:r>
            <a:r>
              <a:rPr lang="en-US" altLang="zh-TW" sz="2400" i="0" dirty="0">
                <a:latin typeface="Kaiti SC" panose="02010600040101010101" pitchFamily="2" charset="-122"/>
                <a:ea typeface="Kaiti SC" panose="02010600040101010101" pitchFamily="2" charset="-122"/>
              </a:rPr>
              <a:t>24</a:t>
            </a:r>
            <a:r>
              <a:rPr lang="zh-TW" altLang="en-US" sz="2400" i="0" dirty="0">
                <a:latin typeface="Kaiti SC" panose="02010600040101010101" pitchFamily="2" charset="-122"/>
                <a:ea typeface="Kaiti SC" panose="02010600040101010101" pitchFamily="2" charset="-122"/>
              </a:rPr>
              <a:t>小時。</a:t>
            </a:r>
            <a:endParaRPr lang="en-US" altLang="zh-TW" sz="2400"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r>
              <a:rPr lang="zh-TW" altLang="en-US" sz="2400" i="0" dirty="0">
                <a:latin typeface="+mj-lt"/>
                <a:ea typeface="Kaiti SC" panose="02010600040101010101" pitchFamily="2" charset="-122"/>
                <a:cs typeface="Times New Roman" panose="02020603050405020304" pitchFamily="18" charset="0"/>
              </a:rPr>
              <a:t>依據：</a:t>
            </a:r>
            <a:endParaRPr lang="en-US" altLang="zh-TW" sz="2400" i="0" dirty="0">
              <a:latin typeface="+mj-lt"/>
              <a:ea typeface="Kaiti SC" panose="02010600040101010101" pitchFamily="2" charset="-122"/>
              <a:cs typeface="Times New Roman" panose="02020603050405020304" pitchFamily="18" charset="0"/>
            </a:endParaRPr>
          </a:p>
          <a:p>
            <a:pPr marL="1314450" lvl="2"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字面解釋</a:t>
            </a:r>
            <a:r>
              <a:rPr lang="en-US" altLang="zh-TW" sz="2400" i="0" dirty="0">
                <a:latin typeface="Kaiti SC" panose="02010600040101010101" pitchFamily="2" charset="-122"/>
                <a:ea typeface="Kaiti SC" panose="02010600040101010101" pitchFamily="2" charset="-122"/>
              </a:rPr>
              <a:t>ordinary days</a:t>
            </a:r>
            <a:r>
              <a:rPr lang="zh-TW" altLang="en-US" sz="2400" dirty="0">
                <a:latin typeface="Kaiti SC" panose="02010600040101010101" pitchFamily="2" charset="-122"/>
                <a:ea typeface="Kaiti SC" panose="02010600040101010101" pitchFamily="2" charset="-122"/>
              </a:rPr>
              <a:t>，最為直白</a:t>
            </a:r>
            <a:endParaRPr lang="en-US" altLang="zh-TW" sz="240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字面上與出</a:t>
            </a:r>
            <a:r>
              <a:rPr lang="en-US" altLang="zh-TW" sz="2400" i="0" dirty="0">
                <a:latin typeface="Kaiti SC" panose="02010600040101010101" pitchFamily="2" charset="-122"/>
                <a:ea typeface="Kaiti SC" panose="02010600040101010101" pitchFamily="2" charset="-122"/>
              </a:rPr>
              <a:t>20:11</a:t>
            </a:r>
            <a:r>
              <a:rPr lang="zh-TW" altLang="en-US" sz="2400" i="0" dirty="0">
                <a:latin typeface="Kaiti SC" panose="02010600040101010101" pitchFamily="2" charset="-122"/>
                <a:ea typeface="Kaiti SC" panose="02010600040101010101" pitchFamily="2" charset="-122"/>
              </a:rPr>
              <a:t>一致</a:t>
            </a:r>
            <a:r>
              <a:rPr lang="en-US" altLang="zh-TW" sz="2400" dirty="0">
                <a:latin typeface="Kaiti SC" panose="02010600040101010101" pitchFamily="2" charset="-122"/>
                <a:ea typeface="Kaiti SC" panose="02010600040101010101" pitchFamily="2" charset="-122"/>
              </a:rPr>
              <a:t> “</a:t>
            </a:r>
            <a:r>
              <a:rPr lang="zh-TW" altLang="en-US" sz="2400" dirty="0"/>
              <a:t>因为六日之内，耶和华造天、地、海，和其中的万物，第七日便安息，所以耶和华赐福与安息日，定为圣日。</a:t>
            </a:r>
            <a:r>
              <a:rPr lang="en-US" altLang="zh-TW" sz="2400" i="0" dirty="0">
                <a:latin typeface="Kaiti SC" panose="02010600040101010101" pitchFamily="2" charset="-122"/>
                <a:ea typeface="Kaiti SC" panose="02010600040101010101" pitchFamily="2" charset="-122"/>
              </a:rPr>
              <a:t>”</a:t>
            </a:r>
          </a:p>
          <a:p>
            <a:pPr marL="1314450" lvl="2"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成熟創造理論（</a:t>
            </a:r>
            <a:r>
              <a:rPr lang="en-US" altLang="zh-TW" sz="2400" i="0" dirty="0">
                <a:latin typeface="Kaiti SC" panose="02010600040101010101" pitchFamily="2" charset="-122"/>
                <a:ea typeface="Kaiti SC" panose="02010600040101010101" pitchFamily="2" charset="-122"/>
              </a:rPr>
              <a:t>Mature- Creature</a:t>
            </a:r>
            <a:r>
              <a:rPr lang="zh-TW" altLang="en-US" sz="2400" i="0" dirty="0">
                <a:latin typeface="Kaiti SC" panose="02010600040101010101" pitchFamily="2" charset="-122"/>
                <a:ea typeface="Kaiti SC" panose="02010600040101010101" pitchFamily="2" charset="-122"/>
              </a:rPr>
              <a:t> ）：“地球只是看上去很老”</a:t>
            </a:r>
            <a:endParaRPr lang="en-US" altLang="zh-TW" sz="2400"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不足：</a:t>
            </a:r>
            <a:endParaRPr lang="en-US" altLang="zh-TW" sz="2400" i="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rPr>
              <a:t>釋經上，缺乏足夠的明析性（</a:t>
            </a:r>
            <a:r>
              <a:rPr lang="en-US" altLang="zh-TW" sz="2400" dirty="0">
                <a:latin typeface="Kaiti SC" panose="02010600040101010101" pitchFamily="2" charset="-122"/>
                <a:ea typeface="Kaiti SC" panose="02010600040101010101" pitchFamily="2" charset="-122"/>
              </a:rPr>
              <a:t>clarity</a:t>
            </a:r>
            <a:r>
              <a:rPr lang="zh-TW" altLang="en-US" sz="2400" dirty="0">
                <a:latin typeface="Kaiti SC" panose="02010600040101010101" pitchFamily="2" charset="-122"/>
                <a:ea typeface="Kaiti SC" panose="02010600040101010101" pitchFamily="2" charset="-122"/>
              </a:rPr>
              <a:t>）；與</a:t>
            </a:r>
            <a:r>
              <a:rPr lang="en-US" altLang="zh-TW" sz="2400" dirty="0">
                <a:latin typeface="Kaiti SC" panose="02010600040101010101" pitchFamily="2" charset="-122"/>
                <a:ea typeface="Kaiti SC" panose="02010600040101010101" pitchFamily="2" charset="-122"/>
              </a:rPr>
              <a:t>2:5</a:t>
            </a:r>
            <a:r>
              <a:rPr lang="zh-TW" altLang="en-US" sz="2400" dirty="0">
                <a:latin typeface="Kaiti SC" panose="02010600040101010101" pitchFamily="2" charset="-122"/>
                <a:ea typeface="Kaiti SC" panose="02010600040101010101" pitchFamily="2" charset="-122"/>
              </a:rPr>
              <a:t>節難以協調</a:t>
            </a:r>
            <a:endParaRPr lang="en-US" altLang="zh-TW" sz="2400" i="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邏輯上，（</a:t>
            </a:r>
            <a:r>
              <a:rPr lang="en-US" altLang="zh-TW" sz="2400" i="0" dirty="0">
                <a:latin typeface="Kaiti SC" panose="02010600040101010101" pitchFamily="2" charset="-122"/>
                <a:ea typeface="Kaiti SC" panose="02010600040101010101" pitchFamily="2" charset="-122"/>
              </a:rPr>
              <a:t>1</a:t>
            </a:r>
            <a:r>
              <a:rPr lang="zh-TW" altLang="en-US" sz="2400" i="0" dirty="0">
                <a:latin typeface="Kaiti SC" panose="02010600040101010101" pitchFamily="2" charset="-122"/>
                <a:ea typeface="Kaiti SC" panose="02010600040101010101" pitchFamily="2" charset="-122"/>
              </a:rPr>
              <a:t>）第四天開始</a:t>
            </a:r>
            <a:r>
              <a:rPr lang="en-US" altLang="zh-TW" sz="2400" i="0" dirty="0">
                <a:latin typeface="Kaiti SC" panose="02010600040101010101" pitchFamily="2" charset="-122"/>
                <a:ea typeface="Kaiti SC" panose="02010600040101010101" pitchFamily="2" charset="-122"/>
              </a:rPr>
              <a:t>24</a:t>
            </a:r>
            <a:r>
              <a:rPr lang="zh-TW" altLang="en-US" sz="2400" i="0" dirty="0">
                <a:latin typeface="Kaiti SC" panose="02010600040101010101" pitchFamily="2" charset="-122"/>
                <a:ea typeface="Kaiti SC" panose="02010600040101010101" pitchFamily="2" charset="-122"/>
              </a:rPr>
              <a:t>小時的天才出現？（</a:t>
            </a:r>
            <a:r>
              <a:rPr lang="en-US" altLang="zh-TW" sz="2400" i="0" dirty="0">
                <a:latin typeface="Kaiti SC" panose="02010600040101010101" pitchFamily="2" charset="-122"/>
                <a:ea typeface="Kaiti SC" panose="02010600040101010101" pitchFamily="2" charset="-122"/>
              </a:rPr>
              <a:t>2</a:t>
            </a:r>
            <a:r>
              <a:rPr lang="zh-TW" altLang="en-US" sz="2400" i="0" dirty="0">
                <a:latin typeface="Kaiti SC" panose="02010600040101010101" pitchFamily="2" charset="-122"/>
                <a:ea typeface="Kaiti SC" panose="02010600040101010101" pitchFamily="2" charset="-122"/>
              </a:rPr>
              <a:t>）上帝故意使用假象？夏娃的例子“骨中的骨”意味著亞當知道夏娃是新生的。</a:t>
            </a:r>
            <a:endParaRPr lang="en-US" altLang="zh-TW" sz="2400" i="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rPr>
              <a:t>護教上，缺乏接觸點：使得</a:t>
            </a:r>
            <a:r>
              <a:rPr lang="zh-TW" altLang="en-US" sz="2400" i="0" dirty="0">
                <a:latin typeface="Kaiti SC" panose="02010600040101010101" pitchFamily="2" charset="-122"/>
                <a:ea typeface="Kaiti SC" panose="02010600040101010101" pitchFamily="2" charset="-122"/>
              </a:rPr>
              <a:t>科學研究完全失效</a:t>
            </a:r>
            <a:endParaRPr lang="en-US" altLang="zh-TW" sz="2400" i="0" dirty="0">
              <a:latin typeface="Kaiti SC" panose="02010600040101010101" pitchFamily="2" charset="-122"/>
              <a:ea typeface="Kaiti SC" panose="02010600040101010101" pitchFamily="2" charset="-122"/>
            </a:endParaRPr>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64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normAutofit fontScale="90000"/>
          </a:bodyPr>
          <a:lstStyle/>
          <a:p>
            <a:r>
              <a:rPr kumimoji="1" lang="zh-TW" altLang="en-US" dirty="0"/>
              <a:t>關於創造日的神學爭論（四種主要觀點）</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38656"/>
            <a:ext cx="10972800" cy="5111434"/>
          </a:xfrm>
        </p:spPr>
        <p:txBody>
          <a:bodyPr>
            <a:normAutofit fontScale="92500" lnSpcReduction="10000"/>
          </a:bodyPr>
          <a:lstStyle/>
          <a:p>
            <a:pPr marL="457200" indent="-457200">
              <a:buFont typeface="Wingdings" pitchFamily="2" charset="2"/>
              <a:buChar char="Ø"/>
            </a:pPr>
            <a:r>
              <a:rPr lang="zh-TW" altLang="en-US" sz="2400" b="1" dirty="0">
                <a:latin typeface="+mj-ea"/>
              </a:rPr>
              <a:t>地質年代創造日解釋</a:t>
            </a:r>
            <a:r>
              <a:rPr lang="en-US" altLang="zh-TW" sz="2400" b="1" dirty="0">
                <a:latin typeface="+mj-ea"/>
              </a:rPr>
              <a:t>/</a:t>
            </a:r>
            <a:r>
              <a:rPr lang="zh-TW" altLang="en-US" sz="2400" b="1" dirty="0">
                <a:latin typeface="+mj-ea"/>
              </a:rPr>
              <a:t>年老地球論</a:t>
            </a:r>
            <a:r>
              <a:rPr lang="en-US" altLang="zh-TW" sz="2400" b="1" dirty="0">
                <a:latin typeface="+mj-ea"/>
              </a:rPr>
              <a:t> (The Day-Age Interpretation)</a:t>
            </a: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代表人物：早期教父（愛任紐、俄立根、大巴西流、阿奎納）；</a:t>
            </a:r>
            <a:r>
              <a:rPr lang="en-US" altLang="zh-TW" sz="2400" i="0" dirty="0">
                <a:latin typeface="Kaiti SC" panose="02010600040101010101" pitchFamily="2" charset="-122"/>
                <a:ea typeface="Kaiti SC" panose="02010600040101010101" pitchFamily="2" charset="-122"/>
              </a:rPr>
              <a:t>19-20</a:t>
            </a:r>
            <a:r>
              <a:rPr lang="zh-TW" altLang="en-US" sz="2400" i="0" dirty="0">
                <a:latin typeface="Kaiti SC" panose="02010600040101010101" pitchFamily="2" charset="-122"/>
                <a:ea typeface="Kaiti SC" panose="02010600040101010101" pitchFamily="2" charset="-122"/>
              </a:rPr>
              <a:t>世紀的神學家（</a:t>
            </a:r>
            <a:r>
              <a:rPr lang="en-US" altLang="zh-TW" sz="2400" i="0" dirty="0">
                <a:latin typeface="Kaiti SC" panose="02010600040101010101" pitchFamily="2" charset="-122"/>
                <a:ea typeface="Kaiti SC" panose="02010600040101010101" pitchFamily="2" charset="-122"/>
              </a:rPr>
              <a:t>A.A Hodge, B.B Warfield, </a:t>
            </a:r>
            <a:r>
              <a:rPr lang="zh-TW" altLang="en-US" sz="2400" i="0" dirty="0">
                <a:latin typeface="Kaiti SC" panose="02010600040101010101" pitchFamily="2" charset="-122"/>
                <a:ea typeface="Kaiti SC" panose="02010600040101010101" pitchFamily="2" charset="-122"/>
              </a:rPr>
              <a:t>提摩太凱勒</a:t>
            </a:r>
            <a:r>
              <a:rPr lang="en-US" altLang="zh-TW" sz="2400" i="0" dirty="0">
                <a:latin typeface="Kaiti SC" panose="02010600040101010101" pitchFamily="2" charset="-122"/>
                <a:ea typeface="Kaiti SC" panose="02010600040101010101" pitchFamily="2" charset="-122"/>
              </a:rPr>
              <a:t>)</a:t>
            </a: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解釋：創造六天為六個連續的漫長的時期，每一天都是一個長的地質年代；包括神導進化論、超自然介入理論、兩階段創造論等變化形式。</a:t>
            </a:r>
            <a:endParaRPr lang="en-US" altLang="zh-TW" sz="2400"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依據：</a:t>
            </a:r>
            <a:endParaRPr lang="en-US" altLang="zh-TW" sz="2400" i="0" dirty="0">
              <a:latin typeface="Kaiti SC" panose="02010600040101010101" pitchFamily="2" charset="-122"/>
              <a:ea typeface="Kaiti SC" panose="02010600040101010101" pitchFamily="2" charset="-122"/>
            </a:endParaRPr>
          </a:p>
          <a:p>
            <a:pPr marL="1771650" lvl="3"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詩篇</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90</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篇、彼得後書</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3:8</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  “主看一日如千年，千年如一日。”</a:t>
            </a:r>
            <a:endParaRPr lang="en-US" altLang="zh-TW" sz="2400" i="0" dirty="0">
              <a:latin typeface="Kaiti SC" panose="02010600040101010101" pitchFamily="2" charset="-122"/>
              <a:ea typeface="Kaiti SC" panose="02010600040101010101" pitchFamily="2" charset="-122"/>
              <a:cs typeface="Times New Roman" panose="02020603050405020304" pitchFamily="18" charset="0"/>
            </a:endParaRPr>
          </a:p>
          <a:p>
            <a:pPr marL="1771650" lvl="3" indent="-457200">
              <a:buFont typeface="Arial" panose="020B0604020202020204" pitchFamily="34" charset="0"/>
              <a:buChar char="•"/>
            </a:pPr>
            <a:r>
              <a:rPr lang="he" altLang="zh-TW" sz="2400" i="0" dirty="0">
                <a:latin typeface="Kaiti SC" panose="02010600040101010101" pitchFamily="2" charset="-122"/>
                <a:ea typeface="Kaiti SC" panose="02010600040101010101" pitchFamily="2" charset="-122"/>
                <a:cs typeface="Times New Roman" panose="02020603050405020304" pitchFamily="18" charset="0"/>
              </a:rPr>
              <a:t>יוֹם</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 在聖經中</a:t>
            </a:r>
            <a:r>
              <a:rPr lang="zh-TW" altLang="he" sz="2400" i="0" dirty="0">
                <a:latin typeface="Kaiti SC" panose="02010600040101010101" pitchFamily="2" charset="-122"/>
                <a:ea typeface="Kaiti SC" panose="02010600040101010101" pitchFamily="2" charset="-122"/>
                <a:cs typeface="Times New Roman" panose="02020603050405020304" pitchFamily="18" charset="0"/>
              </a:rPr>
              <a:t>的</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不同用法：“耶和華的日子”（番</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1:15</a:t>
            </a:r>
            <a:r>
              <a:rPr lang="zh-TW" altLang="en-US" sz="2400" i="0" dirty="0">
                <a:latin typeface="Kaiti SC" panose="02010600040101010101" pitchFamily="2" charset="-122"/>
                <a:ea typeface="Kaiti SC" panose="02010600040101010101" pitchFamily="2" charset="-122"/>
                <a:cs typeface="Times New Roman" panose="02020603050405020304" pitchFamily="18" charset="0"/>
              </a:rPr>
              <a:t>），</a:t>
            </a:r>
            <a:r>
              <a:rPr lang="en-US" altLang="zh-TW" sz="2400" i="0" dirty="0">
                <a:latin typeface="Kaiti SC" panose="02010600040101010101" pitchFamily="2" charset="-122"/>
                <a:ea typeface="Kaiti SC" panose="02010600040101010101" pitchFamily="2" charset="-122"/>
                <a:cs typeface="Times New Roman" panose="02020603050405020304" pitchFamily="18" charset="0"/>
              </a:rPr>
              <a:t> “</a:t>
            </a:r>
            <a:r>
              <a:rPr lang="zh-TW" altLang="en-US" sz="2400" i="0" dirty="0">
                <a:latin typeface="Kaiti SC" panose="02010600040101010101" pitchFamily="2" charset="-122"/>
                <a:ea typeface="Kaiti SC" panose="02010600040101010101" pitchFamily="2" charset="-122"/>
              </a:rPr>
              <a:t>創造天地的來歷，在耶和華上帝造天地的日子，乃是這樣</a:t>
            </a:r>
            <a:r>
              <a:rPr lang="en-US" altLang="zh-TW" sz="2400" i="0" dirty="0">
                <a:latin typeface="Kaiti SC" panose="02010600040101010101" pitchFamily="2" charset="-122"/>
                <a:ea typeface="Kaiti SC" panose="02010600040101010101" pitchFamily="2" charset="-122"/>
              </a:rPr>
              <a:t>(</a:t>
            </a:r>
            <a:r>
              <a:rPr lang="zh-TW" altLang="en-US" sz="2400" i="0" dirty="0">
                <a:latin typeface="Kaiti SC" panose="02010600040101010101" pitchFamily="2" charset="-122"/>
                <a:ea typeface="Kaiti SC" panose="02010600040101010101" pitchFamily="2" charset="-122"/>
              </a:rPr>
              <a:t>創</a:t>
            </a:r>
            <a:r>
              <a:rPr lang="en-US" altLang="zh-TW" sz="2400" i="0" dirty="0">
                <a:latin typeface="Kaiti SC" panose="02010600040101010101" pitchFamily="2" charset="-122"/>
                <a:ea typeface="Kaiti SC" panose="02010600040101010101" pitchFamily="2" charset="-122"/>
              </a:rPr>
              <a:t>2:4)</a:t>
            </a:r>
            <a:endParaRPr lang="zh-TW" altLang="en-US" sz="2400" i="0" dirty="0">
              <a:latin typeface="Kaiti SC" panose="02010600040101010101" pitchFamily="2" charset="-122"/>
              <a:ea typeface="Kaiti SC" panose="02010600040101010101" pitchFamily="2" charset="-122"/>
              <a:cs typeface="Times New Roman" panose="02020603050405020304" pitchFamily="18" charset="0"/>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不足：</a:t>
            </a:r>
            <a:endParaRPr lang="en-US" altLang="zh-TW" sz="2400" i="0" dirty="0">
              <a:latin typeface="Kaiti SC" panose="02010600040101010101" pitchFamily="2" charset="-122"/>
              <a:ea typeface="Kaiti SC" panose="02010600040101010101" pitchFamily="2" charset="-122"/>
            </a:endParaRPr>
          </a:p>
          <a:p>
            <a:pPr marL="1771650" lvl="3"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雖然設想上帝與人的時間不同，仍以同一個標準衡量；</a:t>
            </a:r>
            <a:endParaRPr lang="en-US" altLang="zh-TW" sz="2400" i="0" dirty="0">
              <a:latin typeface="Kaiti SC" panose="02010600040101010101" pitchFamily="2" charset="-122"/>
              <a:ea typeface="Kaiti SC" panose="02010600040101010101" pitchFamily="2" charset="-122"/>
            </a:endParaRPr>
          </a:p>
          <a:p>
            <a:pPr marL="1771650" lvl="3"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很大程度出於和現代科學結論協調的動機；</a:t>
            </a:r>
            <a:endParaRPr lang="en-US" altLang="zh-TW" sz="2400" i="0" dirty="0">
              <a:latin typeface="Kaiti SC" panose="02010600040101010101" pitchFamily="2" charset="-122"/>
              <a:ea typeface="Kaiti SC" panose="02010600040101010101" pitchFamily="2" charset="-122"/>
            </a:endParaRPr>
          </a:p>
          <a:p>
            <a:pPr marL="1771650" lvl="3"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釋經上把創造的“天”解釋成一個漫長時期</a:t>
            </a:r>
            <a:r>
              <a:rPr lang="en-US" altLang="zh-TW" sz="2400" i="0" dirty="0">
                <a:latin typeface="Kaiti SC" panose="02010600040101010101" pitchFamily="2" charset="-122"/>
                <a:ea typeface="Kaiti SC" panose="02010600040101010101" pitchFamily="2" charset="-122"/>
              </a:rPr>
              <a:t>,</a:t>
            </a:r>
            <a:r>
              <a:rPr lang="zh-TW" altLang="en-US" sz="2400" i="0" dirty="0">
                <a:latin typeface="Kaiti SC" panose="02010600040101010101" pitchFamily="2" charset="-122"/>
                <a:ea typeface="Kaiti SC" panose="02010600040101010101" pitchFamily="2" charset="-122"/>
              </a:rPr>
              <a:t>缺乏更加系統性的神學支持</a:t>
            </a:r>
            <a:endParaRPr lang="en-US" altLang="zh-TW" sz="2400" i="0" dirty="0">
              <a:latin typeface="Kaiti SC" panose="02010600040101010101" pitchFamily="2" charset="-122"/>
              <a:ea typeface="Kaiti SC" panose="02010600040101010101" pitchFamily="2" charset="-122"/>
            </a:endParaRPr>
          </a:p>
          <a:p>
            <a:pPr marL="1771650" lvl="3"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第七天如何解釋？</a:t>
            </a:r>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5993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6DE4EE-1AA0-7049-B5D4-402F1CDF1F3F}"/>
              </a:ext>
            </a:extLst>
          </p:cNvPr>
          <p:cNvSpPr>
            <a:spLocks noGrp="1"/>
          </p:cNvSpPr>
          <p:nvPr>
            <p:ph type="title"/>
          </p:nvPr>
        </p:nvSpPr>
        <p:spPr>
          <a:xfrm>
            <a:off x="1371600" y="685800"/>
            <a:ext cx="9601200" cy="838200"/>
          </a:xfrm>
        </p:spPr>
        <p:txBody>
          <a:bodyPr>
            <a:normAutofit fontScale="90000"/>
          </a:bodyPr>
          <a:lstStyle/>
          <a:p>
            <a:r>
              <a:rPr kumimoji="1" lang="zh-TW" altLang="en-US" dirty="0"/>
              <a:t>關於創造日的神學爭論（四種主要觀點）</a:t>
            </a:r>
          </a:p>
        </p:txBody>
      </p:sp>
      <p:sp>
        <p:nvSpPr>
          <p:cNvPr id="3" name="內容版面配置區 2">
            <a:extLst>
              <a:ext uri="{FF2B5EF4-FFF2-40B4-BE49-F238E27FC236}">
                <a16:creationId xmlns:a16="http://schemas.microsoft.com/office/drawing/2014/main" id="{3D1C29D1-03FD-FE48-9D1D-5E3179269FCB}"/>
              </a:ext>
            </a:extLst>
          </p:cNvPr>
          <p:cNvSpPr>
            <a:spLocks noGrp="1"/>
          </p:cNvSpPr>
          <p:nvPr>
            <p:ph idx="1"/>
          </p:nvPr>
        </p:nvSpPr>
        <p:spPr>
          <a:xfrm>
            <a:off x="984738" y="1438656"/>
            <a:ext cx="10972800" cy="5111434"/>
          </a:xfrm>
        </p:spPr>
        <p:txBody>
          <a:bodyPr>
            <a:normAutofit lnSpcReduction="10000"/>
          </a:bodyPr>
          <a:lstStyle/>
          <a:p>
            <a:pPr marL="457200" indent="-457200">
              <a:buFont typeface="Wingdings" pitchFamily="2" charset="2"/>
              <a:buChar char="Ø"/>
            </a:pPr>
            <a:r>
              <a:rPr lang="zh-TW" altLang="en-US" sz="2400" b="1" dirty="0">
                <a:latin typeface="+mj-ea"/>
              </a:rPr>
              <a:t>框架解釋（</a:t>
            </a:r>
            <a:r>
              <a:rPr lang="en-US" altLang="zh-TW" sz="2400" b="1" dirty="0">
                <a:latin typeface="+mj-ea"/>
              </a:rPr>
              <a:t>The Framework</a:t>
            </a:r>
            <a:r>
              <a:rPr lang="zh-TW" altLang="en-US" sz="2400" b="1" dirty="0">
                <a:latin typeface="+mj-ea"/>
              </a:rPr>
              <a:t> </a:t>
            </a:r>
            <a:r>
              <a:rPr lang="en-US" altLang="zh-TW" sz="2400" b="1" dirty="0">
                <a:latin typeface="+mj-ea"/>
              </a:rPr>
              <a:t>Interpretation</a:t>
            </a:r>
            <a:r>
              <a:rPr lang="zh-TW" altLang="en-US" sz="2400" b="1" dirty="0">
                <a:latin typeface="+mj-ea"/>
              </a:rPr>
              <a:t>）</a:t>
            </a:r>
            <a:endParaRPr lang="en-US" altLang="zh-TW" sz="2400" b="1" dirty="0">
              <a:latin typeface="+mj-ea"/>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代表人物：荷蘭神學家</a:t>
            </a:r>
            <a:r>
              <a:rPr lang="en-US" altLang="zh-TW" sz="2400" i="0" dirty="0" err="1">
                <a:latin typeface="Kaiti SC" panose="02010600040101010101" pitchFamily="2" charset="-122"/>
                <a:ea typeface="Kaiti SC" panose="02010600040101010101" pitchFamily="2" charset="-122"/>
              </a:rPr>
              <a:t>Noordzjj</a:t>
            </a:r>
            <a:r>
              <a:rPr lang="en-US" altLang="zh-TW" sz="2400" i="0" dirty="0">
                <a:latin typeface="Kaiti SC" panose="02010600040101010101" pitchFamily="2" charset="-122"/>
                <a:ea typeface="Kaiti SC" panose="02010600040101010101" pitchFamily="2" charset="-122"/>
              </a:rPr>
              <a:t> 1924</a:t>
            </a:r>
            <a:r>
              <a:rPr lang="zh-TW" altLang="en-US" sz="2400" i="0" dirty="0">
                <a:latin typeface="Kaiti SC" panose="02010600040101010101" pitchFamily="2" charset="-122"/>
                <a:ea typeface="Kaiti SC" panose="02010600040101010101" pitchFamily="2" charset="-122"/>
              </a:rPr>
              <a:t>年提出， </a:t>
            </a:r>
            <a:r>
              <a:rPr lang="en-US" altLang="zh-TW" sz="2400" i="0" dirty="0">
                <a:latin typeface="Kaiti SC" panose="02010600040101010101" pitchFamily="2" charset="-122"/>
                <a:ea typeface="Kaiti SC" panose="02010600040101010101" pitchFamily="2" charset="-122"/>
              </a:rPr>
              <a:t>M. Kline</a:t>
            </a:r>
            <a:r>
              <a:rPr lang="zh-TW" altLang="en-US" sz="2400" i="0" dirty="0">
                <a:latin typeface="Kaiti SC" panose="02010600040101010101" pitchFamily="2" charset="-122"/>
                <a:ea typeface="Kaiti SC" panose="02010600040101010101" pitchFamily="2" charset="-122"/>
              </a:rPr>
              <a:t>、</a:t>
            </a:r>
            <a:r>
              <a:rPr lang="en-US" altLang="zh-TW" sz="2400" i="0" dirty="0">
                <a:latin typeface="Kaiti SC" panose="02010600040101010101" pitchFamily="2" charset="-122"/>
                <a:ea typeface="Kaiti SC" panose="02010600040101010101" pitchFamily="2" charset="-122"/>
              </a:rPr>
              <a:t>Lee Iron </a:t>
            </a:r>
            <a:r>
              <a:rPr lang="zh-TW" altLang="en-US" sz="2400" i="0" dirty="0">
                <a:latin typeface="Kaiti SC" panose="02010600040101010101" pitchFamily="2" charset="-122"/>
                <a:ea typeface="Kaiti SC" panose="02010600040101010101" pitchFamily="2" charset="-122"/>
              </a:rPr>
              <a:t>完善）</a:t>
            </a:r>
            <a:endParaRPr lang="en-US" altLang="zh-TW" sz="2400"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解釋：創世記</a:t>
            </a:r>
            <a:r>
              <a:rPr lang="en-US" altLang="zh-TW" sz="2400" i="0" dirty="0">
                <a:latin typeface="Kaiti SC" panose="02010600040101010101" pitchFamily="2" charset="-122"/>
                <a:ea typeface="Kaiti SC" panose="02010600040101010101" pitchFamily="2" charset="-122"/>
              </a:rPr>
              <a:t>1:1-2:3</a:t>
            </a:r>
            <a:r>
              <a:rPr lang="zh-TW" altLang="en-US" sz="2400" i="0" dirty="0">
                <a:latin typeface="Kaiti SC" panose="02010600040101010101" pitchFamily="2" charset="-122"/>
                <a:ea typeface="Kaiti SC" panose="02010600040101010101" pitchFamily="2" charset="-122"/>
              </a:rPr>
              <a:t>並非按照時間順序排列，</a:t>
            </a:r>
            <a:r>
              <a:rPr lang="en-US" altLang="zh-TW" sz="2400" i="0" dirty="0">
                <a:latin typeface="Kaiti SC" panose="02010600040101010101" pitchFamily="2" charset="-122"/>
                <a:ea typeface="Kaiti SC" panose="02010600040101010101" pitchFamily="2" charset="-122"/>
              </a:rPr>
              <a:t>,</a:t>
            </a:r>
            <a:r>
              <a:rPr lang="zh-TW" altLang="en-US" sz="2400" i="0" dirty="0">
                <a:latin typeface="Kaiti SC" panose="02010600040101010101" pitchFamily="2" charset="-122"/>
                <a:ea typeface="Kaiti SC" panose="02010600040101010101" pitchFamily="2" charset="-122"/>
              </a:rPr>
              <a:t>第一章整體而言呈現了一個按主題排列的框架結構（</a:t>
            </a:r>
            <a:r>
              <a:rPr lang="en-US" altLang="zh-TW" sz="2400" i="0" dirty="0">
                <a:latin typeface="Kaiti SC" panose="02010600040101010101" pitchFamily="2" charset="-122"/>
                <a:ea typeface="Kaiti SC" panose="02010600040101010101" pitchFamily="2" charset="-122"/>
              </a:rPr>
              <a:t>narrated</a:t>
            </a:r>
            <a:r>
              <a:rPr lang="zh-TW" altLang="en-US" sz="2400" i="0" dirty="0">
                <a:latin typeface="Kaiti SC" panose="02010600040101010101" pitchFamily="2" charset="-122"/>
                <a:ea typeface="Kaiti SC" panose="02010600040101010101" pitchFamily="2" charset="-122"/>
              </a:rPr>
              <a:t> </a:t>
            </a:r>
            <a:r>
              <a:rPr lang="en-US" altLang="zh-TW" sz="2400" i="0" dirty="0">
                <a:latin typeface="Kaiti SC" panose="02010600040101010101" pitchFamily="2" charset="-122"/>
                <a:ea typeface="Kaiti SC" panose="02010600040101010101" pitchFamily="2" charset="-122"/>
              </a:rPr>
              <a:t>topically</a:t>
            </a:r>
            <a:r>
              <a:rPr lang="zh-TW" altLang="en-US" sz="2400" i="0" dirty="0">
                <a:latin typeface="Kaiti SC" panose="02010600040101010101" pitchFamily="2" charset="-122"/>
                <a:ea typeface="Kaiti SC" panose="02010600040101010101" pitchFamily="2" charset="-122"/>
              </a:rPr>
              <a:t>）。</a:t>
            </a:r>
            <a:endParaRPr lang="en-US" altLang="zh-TW" sz="2400" i="0" dirty="0">
              <a:latin typeface="Kaiti SC" panose="02010600040101010101" pitchFamily="2" charset="-122"/>
              <a:ea typeface="Kaiti SC" panose="02010600040101010101" pitchFamily="2" charset="-122"/>
            </a:endParaRP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依據：植物何時生長？</a:t>
            </a:r>
            <a:endParaRPr lang="en-US" altLang="zh-TW" sz="2400" i="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en-US" altLang="zh-TW" sz="2400" b="1" dirty="0"/>
              <a:t>Gen. 2:5</a:t>
            </a:r>
            <a:r>
              <a:rPr lang="en-US" altLang="zh-TW" sz="2400" dirty="0"/>
              <a:t> </a:t>
            </a:r>
            <a:r>
              <a:rPr lang="zh-TW" altLang="en-US" sz="2400" dirty="0"/>
              <a:t>野地还没有草木，田间的菜蔬还没有长起来；因为耶和华　神还没有降雨在地上，也没有人耕地，</a:t>
            </a:r>
          </a:p>
          <a:p>
            <a:pPr marL="1314450" lvl="2" indent="-457200">
              <a:buFont typeface="Arial" panose="020B0604020202020204" pitchFamily="34" charset="0"/>
              <a:buChar char="•"/>
            </a:pPr>
            <a:r>
              <a:rPr lang="en-US" altLang="zh-TW" sz="2400" b="1" dirty="0"/>
              <a:t>Gen. 1:12</a:t>
            </a:r>
            <a:r>
              <a:rPr lang="en-US" altLang="zh-TW" sz="2400" dirty="0"/>
              <a:t> </a:t>
            </a:r>
            <a:r>
              <a:rPr lang="zh-TW" altLang="en-US" sz="2400" dirty="0"/>
              <a:t>于是地发生了青草和结种子的菜蔬，各从其类；并结果子的树木，各从其类；果子都包着核。　神看着是好的。</a:t>
            </a:r>
            <a:endParaRPr lang="en-US" altLang="zh-TW" sz="240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en-US" altLang="zh-TW" sz="2400" i="0" dirty="0">
                <a:latin typeface="Kaiti SC" panose="02010600040101010101" pitchFamily="2" charset="-122"/>
                <a:ea typeface="Kaiti SC" panose="02010600040101010101" pitchFamily="2" charset="-122"/>
              </a:rPr>
              <a:t>Upper</a:t>
            </a:r>
            <a:r>
              <a:rPr lang="zh-TW" altLang="en-US" sz="2400" i="0" dirty="0">
                <a:latin typeface="Kaiti SC" panose="02010600040101010101" pitchFamily="2" charset="-122"/>
                <a:ea typeface="Kaiti SC" panose="02010600040101010101" pitchFamily="2" charset="-122"/>
              </a:rPr>
              <a:t> </a:t>
            </a:r>
            <a:r>
              <a:rPr lang="en-US" altLang="zh-TW" sz="2400" i="0" dirty="0">
                <a:latin typeface="Kaiti SC" panose="02010600040101010101" pitchFamily="2" charset="-122"/>
                <a:ea typeface="Kaiti SC" panose="02010600040101010101" pitchFamily="2" charset="-122"/>
              </a:rPr>
              <a:t>register/ lower register</a:t>
            </a:r>
          </a:p>
          <a:p>
            <a:pPr marL="857250" lvl="1"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不足：</a:t>
            </a:r>
            <a:endParaRPr lang="en-US" altLang="zh-TW" sz="2400" i="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sz="2400" dirty="0">
                <a:latin typeface="Kaiti SC" panose="02010600040101010101" pitchFamily="2" charset="-122"/>
                <a:ea typeface="Kaiti SC" panose="02010600040101010101" pitchFamily="2" charset="-122"/>
              </a:rPr>
              <a:t>創造的天不是時間上連續的敘事</a:t>
            </a:r>
            <a:r>
              <a:rPr lang="en-US" altLang="zh-TW" sz="2400" dirty="0">
                <a:latin typeface="Kaiti SC" panose="02010600040101010101" pitchFamily="2" charset="-122"/>
                <a:ea typeface="Kaiti SC" panose="02010600040101010101" pitchFamily="2" charset="-122"/>
              </a:rPr>
              <a:t>, </a:t>
            </a:r>
            <a:r>
              <a:rPr lang="zh-TW" altLang="en-US" sz="2400" dirty="0">
                <a:latin typeface="Kaiti SC" panose="02010600040101010101" pitchFamily="2" charset="-122"/>
                <a:ea typeface="Kaiti SC" panose="02010600040101010101" pitchFamily="2" charset="-122"/>
              </a:rPr>
              <a:t>因此削弱創世記歷史真實性</a:t>
            </a:r>
            <a:endParaRPr lang="en-US" altLang="zh-TW" sz="2400" dirty="0">
              <a:latin typeface="Kaiti SC" panose="02010600040101010101" pitchFamily="2" charset="-122"/>
              <a:ea typeface="Kaiti SC" panose="02010600040101010101" pitchFamily="2" charset="-122"/>
            </a:endParaRPr>
          </a:p>
          <a:p>
            <a:pPr marL="1314450" lvl="2" indent="-457200">
              <a:buFont typeface="Arial" panose="020B0604020202020204" pitchFamily="34" charset="0"/>
              <a:buChar char="•"/>
            </a:pPr>
            <a:r>
              <a:rPr lang="zh-TW" altLang="en-US" sz="2400" i="0" dirty="0">
                <a:latin typeface="Kaiti SC" panose="02010600040101010101" pitchFamily="2" charset="-122"/>
                <a:ea typeface="Kaiti SC" panose="02010600040101010101" pitchFamily="2" charset="-122"/>
              </a:rPr>
              <a:t>難以和出</a:t>
            </a:r>
            <a:r>
              <a:rPr lang="en-US" altLang="zh-TW" sz="2400" i="0" dirty="0">
                <a:latin typeface="Kaiti SC" panose="02010600040101010101" pitchFamily="2" charset="-122"/>
                <a:ea typeface="Kaiti SC" panose="02010600040101010101" pitchFamily="2" charset="-122"/>
              </a:rPr>
              <a:t>20:8-11</a:t>
            </a:r>
            <a:r>
              <a:rPr lang="zh-TW" altLang="en-US" sz="2400" i="0" dirty="0">
                <a:latin typeface="Kaiti SC" panose="02010600040101010101" pitchFamily="2" charset="-122"/>
                <a:ea typeface="Kaiti SC" panose="02010600040101010101" pitchFamily="2" charset="-122"/>
              </a:rPr>
              <a:t>第四誡協調</a:t>
            </a:r>
            <a:endParaRPr lang="en-US" altLang="zh-TW" sz="2400" i="0" dirty="0">
              <a:latin typeface="Kaiti SC" panose="02010600040101010101" pitchFamily="2" charset="-122"/>
              <a:ea typeface="Kaiti SC" panose="02010600040101010101" pitchFamily="2" charset="-122"/>
            </a:endParaRPr>
          </a:p>
          <a:p>
            <a:pPr marL="400050" lvl="1" indent="0">
              <a:buNone/>
            </a:pPr>
            <a:endParaRPr lang="en-US" altLang="zh-TW" dirty="0">
              <a:latin typeface="Kaiti SC" panose="02010600040101010101" pitchFamily="2" charset="-122"/>
              <a:ea typeface="Kaiti SC" panose="02010600040101010101" pitchFamily="2" charset="-122"/>
            </a:endParaRPr>
          </a:p>
          <a:p>
            <a:pPr marL="457200" indent="-457200">
              <a:buFont typeface="Wingdings" pitchFamily="2" charset="2"/>
              <a:buChar char="Ø"/>
            </a:pPr>
            <a:endParaRPr lang="zh-TW" altLang="en-US" dirty="0"/>
          </a:p>
          <a:p>
            <a:pPr>
              <a:buFont typeface="Wingdings" pitchFamily="2" charset="2"/>
              <a:buChar char="Ø"/>
            </a:pP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331464"/>
      </p:ext>
    </p:extLst>
  </p:cSld>
  <p:clrMapOvr>
    <a:masterClrMapping/>
  </p:clrMapOvr>
</p:sld>
</file>

<file path=ppt/theme/theme1.xml><?xml version="1.0" encoding="utf-8"?>
<a:theme xmlns:a="http://schemas.openxmlformats.org/drawingml/2006/main" name="裁剪">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基督徒生活與靈修" id="{7F46FE8E-4746-2346-A209-A4A1C54421B0}" vid="{922C551F-BF2A-9A4A-A2EA-9BE8899946BF}"/>
    </a:ext>
  </a:extLst>
</a:theme>
</file>

<file path=docProps/app.xml><?xml version="1.0" encoding="utf-8"?>
<Properties xmlns="http://schemas.openxmlformats.org/officeDocument/2006/extended-properties" xmlns:vt="http://schemas.openxmlformats.org/officeDocument/2006/docPropsVTypes">
  <Template>裁剪</Template>
  <TotalTime>3404</TotalTime>
  <Words>3146</Words>
  <Application>Microsoft Macintosh PowerPoint</Application>
  <PresentationFormat>寬螢幕</PresentationFormat>
  <Paragraphs>116</Paragraphs>
  <Slides>13</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13</vt:i4>
      </vt:variant>
    </vt:vector>
  </HeadingPairs>
  <TitlesOfParts>
    <vt:vector size="20" baseType="lpstr">
      <vt:lpstr>微軟正黑體</vt:lpstr>
      <vt:lpstr>Kaiti SC</vt:lpstr>
      <vt:lpstr>Arial</vt:lpstr>
      <vt:lpstr>Franklin Gothic Book</vt:lpstr>
      <vt:lpstr>Times New Roman</vt:lpstr>
      <vt:lpstr>Wingdings</vt:lpstr>
      <vt:lpstr>裁剪</vt:lpstr>
      <vt:lpstr>創世紀1-11章研經</vt:lpstr>
      <vt:lpstr>敬拜先於討論</vt:lpstr>
      <vt:lpstr>創1:1-31 經文觀察</vt:lpstr>
      <vt:lpstr>釋經：數字、結構和公式</vt:lpstr>
      <vt:lpstr>釋經：與1:1-2 的聯繫</vt:lpstr>
      <vt:lpstr>系統神學：威敏準則關於創造日的表述</vt:lpstr>
      <vt:lpstr>關於創造日的神學爭論（四種主要觀點）</vt:lpstr>
      <vt:lpstr>關於創造日的神學爭論（四種主要觀點）</vt:lpstr>
      <vt:lpstr>關於創造日的神學爭論（四種主要觀點）</vt:lpstr>
      <vt:lpstr>關於創造日的神學爭論（四種主要觀點）</vt:lpstr>
      <vt:lpstr>幾位神學家的觀點</vt:lpstr>
      <vt:lpstr>幾位神學家的觀點</vt:lpstr>
      <vt:lpstr>主要參考書目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基督徒生活與靈修</dc:title>
  <dc:creator>ChenZhongming</dc:creator>
  <cp:lastModifiedBy>ChenZhongming</cp:lastModifiedBy>
  <cp:revision>42</cp:revision>
  <cp:lastPrinted>2021-10-16T19:36:19Z</cp:lastPrinted>
  <dcterms:created xsi:type="dcterms:W3CDTF">2021-09-27T02:26:24Z</dcterms:created>
  <dcterms:modified xsi:type="dcterms:W3CDTF">2021-10-30T17:22:18Z</dcterms:modified>
</cp:coreProperties>
</file>