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81" r:id="rId4"/>
    <p:sldId id="289" r:id="rId5"/>
    <p:sldId id="284" r:id="rId6"/>
    <p:sldId id="285" r:id="rId7"/>
    <p:sldId id="288" r:id="rId8"/>
    <p:sldId id="291" r:id="rId9"/>
    <p:sldId id="292" r:id="rId10"/>
    <p:sldId id="293" r:id="rId11"/>
    <p:sldId id="295" r:id="rId12"/>
    <p:sldId id="294" r:id="rId13"/>
    <p:sldId id="2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3"/>
    <p:restoredTop sz="95781"/>
  </p:normalViewPr>
  <p:slideViewPr>
    <p:cSldViewPr snapToGrid="0" snapToObjects="1">
      <p:cViewPr varScale="1">
        <p:scale>
          <a:sx n="103" d="100"/>
          <a:sy n="103" d="100"/>
        </p:scale>
        <p:origin x="18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A0B8B-836A-468D-9863-94C77DAC2504}"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CC2ABDFA-A31F-4EAE-8E1E-1D73AB588F03}">
      <dgm:prSet custT="1"/>
      <dgm:spPr/>
      <dgm:t>
        <a:bodyPr/>
        <a:lstStyle/>
        <a:p>
          <a:r>
            <a:rPr lang="zh-TW" sz="2000" dirty="0"/>
            <a:t>古希腊诗人赫西俄德在</a:t>
          </a:r>
          <a:r>
            <a:rPr lang="en-US" sz="2000" dirty="0"/>
            <a:t>《</a:t>
          </a:r>
          <a:r>
            <a:rPr lang="zh-TW" sz="2000" dirty="0"/>
            <a:t>工作与时日</a:t>
          </a:r>
          <a:r>
            <a:rPr lang="en-US" sz="2000" dirty="0"/>
            <a:t>》</a:t>
          </a:r>
          <a:r>
            <a:rPr lang="zh-TW" sz="2000" dirty="0"/>
            <a:t>中记载，人类世纪分为五个时代：黄金、白银、青铜、英雄、黑铁。</a:t>
          </a:r>
          <a:endParaRPr lang="en-US" sz="2000" dirty="0"/>
        </a:p>
      </dgm:t>
    </dgm:pt>
    <dgm:pt modelId="{D42A32A0-8D75-489A-A596-73E524FA43E8}" type="parTrans" cxnId="{2DD3DF89-86FD-4B2C-8DF0-27B7C2BF041D}">
      <dgm:prSet/>
      <dgm:spPr/>
      <dgm:t>
        <a:bodyPr/>
        <a:lstStyle/>
        <a:p>
          <a:endParaRPr lang="en-US"/>
        </a:p>
      </dgm:t>
    </dgm:pt>
    <dgm:pt modelId="{5A0405B7-3A1C-435C-8E0B-45124255B7B2}" type="sibTrans" cxnId="{2DD3DF89-86FD-4B2C-8DF0-27B7C2BF041D}">
      <dgm:prSet/>
      <dgm:spPr/>
      <dgm:t>
        <a:bodyPr/>
        <a:lstStyle/>
        <a:p>
          <a:endParaRPr lang="en-US"/>
        </a:p>
      </dgm:t>
    </dgm:pt>
    <dgm:pt modelId="{497065C5-B150-40D4-8C4E-F80F7EA320DC}">
      <dgm:prSet custT="1"/>
      <dgm:spPr/>
      <dgm:t>
        <a:bodyPr/>
        <a:lstStyle/>
        <a:p>
          <a:r>
            <a:rPr lang="zh-TW" sz="2000" dirty="0"/>
            <a:t>柏拉图</a:t>
          </a:r>
          <a:r>
            <a:rPr lang="en-US" sz="2000" dirty="0"/>
            <a:t>《</a:t>
          </a:r>
          <a:r>
            <a:rPr lang="zh-TW" sz="2000" dirty="0"/>
            <a:t>克拉底鲁篇</a:t>
          </a:r>
          <a:r>
            <a:rPr lang="en-US" sz="2000" dirty="0"/>
            <a:t>》</a:t>
          </a:r>
          <a:r>
            <a:rPr lang="zh-TW" sz="2000" dirty="0"/>
            <a:t>：当时人类美好而高贵，从智慧中派生，人与神和平相处。</a:t>
          </a:r>
          <a:endParaRPr lang="en-US" sz="2000" dirty="0"/>
        </a:p>
      </dgm:t>
    </dgm:pt>
    <dgm:pt modelId="{8B9EAA41-243D-435B-9280-D709B078BFC2}" type="parTrans" cxnId="{7A29A05D-9F18-4A87-9BBC-BCFA34F9D2ED}">
      <dgm:prSet/>
      <dgm:spPr/>
      <dgm:t>
        <a:bodyPr/>
        <a:lstStyle/>
        <a:p>
          <a:endParaRPr lang="en-US"/>
        </a:p>
      </dgm:t>
    </dgm:pt>
    <dgm:pt modelId="{9718A45C-1F5D-4C1A-8389-992DF357C8C8}" type="sibTrans" cxnId="{7A29A05D-9F18-4A87-9BBC-BCFA34F9D2ED}">
      <dgm:prSet/>
      <dgm:spPr/>
      <dgm:t>
        <a:bodyPr/>
        <a:lstStyle/>
        <a:p>
          <a:endParaRPr lang="en-US"/>
        </a:p>
      </dgm:t>
    </dgm:pt>
    <dgm:pt modelId="{C42D0C75-64B4-46B6-9BF3-AB58076D0AA1}">
      <dgm:prSet custT="1"/>
      <dgm:spPr/>
      <dgm:t>
        <a:bodyPr/>
        <a:lstStyle/>
        <a:p>
          <a:r>
            <a:rPr lang="en-US" sz="2000" dirty="0"/>
            <a:t>《</a:t>
          </a:r>
          <a:r>
            <a:rPr lang="zh-TW" sz="2000" dirty="0"/>
            <a:t>礼记</a:t>
          </a:r>
          <a:r>
            <a:rPr lang="en-US" sz="2000" dirty="0"/>
            <a:t>.</a:t>
          </a:r>
          <a:r>
            <a:rPr lang="zh-TW" sz="2000" dirty="0"/>
            <a:t>礼运篇</a:t>
          </a:r>
          <a:r>
            <a:rPr lang="en-US" sz="2000" dirty="0"/>
            <a:t>》: “</a:t>
          </a:r>
          <a:r>
            <a:rPr lang="zh-TW" sz="2000" dirty="0"/>
            <a:t>大道之行也，天下为公</a:t>
          </a:r>
          <a:r>
            <a:rPr lang="en-US" sz="2000" dirty="0"/>
            <a:t>…</a:t>
          </a:r>
          <a:r>
            <a:rPr lang="zh-TW" sz="2000" dirty="0"/>
            <a:t>是故谋闭而不兴，盗窃乱贼而不作，故外户而不闭，是谓大同。”</a:t>
          </a:r>
          <a:endParaRPr lang="en-US" sz="2000" dirty="0"/>
        </a:p>
      </dgm:t>
    </dgm:pt>
    <dgm:pt modelId="{5F415146-24F4-4AD2-9E3A-3B5C4E63F751}" type="parTrans" cxnId="{70E90B5E-D8AD-4719-A26D-D2C6F08AC211}">
      <dgm:prSet/>
      <dgm:spPr/>
      <dgm:t>
        <a:bodyPr/>
        <a:lstStyle/>
        <a:p>
          <a:endParaRPr lang="en-US"/>
        </a:p>
      </dgm:t>
    </dgm:pt>
    <dgm:pt modelId="{ED2D95E6-8337-4DEC-89F9-E7F40F9B410D}" type="sibTrans" cxnId="{70E90B5E-D8AD-4719-A26D-D2C6F08AC211}">
      <dgm:prSet/>
      <dgm:spPr/>
      <dgm:t>
        <a:bodyPr/>
        <a:lstStyle/>
        <a:p>
          <a:endParaRPr lang="en-US"/>
        </a:p>
      </dgm:t>
    </dgm:pt>
    <dgm:pt modelId="{5793094B-965F-42D1-9610-7E5EC2D40108}">
      <dgm:prSet custT="1"/>
      <dgm:spPr/>
      <dgm:t>
        <a:bodyPr/>
        <a:lstStyle/>
        <a:p>
          <a:r>
            <a:rPr lang="zh-TW" sz="2000" dirty="0"/>
            <a:t>约翰</a:t>
          </a:r>
          <a:r>
            <a:rPr lang="en-US" sz="2000" dirty="0"/>
            <a:t>. </a:t>
          </a:r>
          <a:r>
            <a:rPr lang="zh-TW" sz="2000" dirty="0"/>
            <a:t>列侬 “</a:t>
          </a:r>
          <a:r>
            <a:rPr lang="en-US" sz="2000" dirty="0"/>
            <a:t>Imagine”</a:t>
          </a:r>
          <a:r>
            <a:rPr lang="zh-TW" sz="2000" dirty="0"/>
            <a:t>：</a:t>
          </a:r>
          <a:r>
            <a:rPr lang="en-US" sz="2000" dirty="0"/>
            <a:t>Imagine there’s no country, religion, greed and hungry … all people sharing all the world</a:t>
          </a:r>
        </a:p>
      </dgm:t>
    </dgm:pt>
    <dgm:pt modelId="{DED68D8E-ABB5-4600-B70D-814E658577F0}" type="parTrans" cxnId="{6F2C8737-4AF9-4A22-8C8B-9F372B3FC0F9}">
      <dgm:prSet/>
      <dgm:spPr/>
      <dgm:t>
        <a:bodyPr/>
        <a:lstStyle/>
        <a:p>
          <a:endParaRPr lang="en-US"/>
        </a:p>
      </dgm:t>
    </dgm:pt>
    <dgm:pt modelId="{A85347AA-0A03-47CC-91FF-66E20824840B}" type="sibTrans" cxnId="{6F2C8737-4AF9-4A22-8C8B-9F372B3FC0F9}">
      <dgm:prSet/>
      <dgm:spPr/>
      <dgm:t>
        <a:bodyPr/>
        <a:lstStyle/>
        <a:p>
          <a:endParaRPr lang="en-US"/>
        </a:p>
      </dgm:t>
    </dgm:pt>
    <dgm:pt modelId="{BEE6E6FB-8C87-4BC8-AF7C-992315085F3B}">
      <dgm:prSet/>
      <dgm:spPr/>
      <dgm:t>
        <a:bodyPr/>
        <a:lstStyle/>
        <a:p>
          <a:r>
            <a:rPr lang="zh-TW" dirty="0"/>
            <a:t>洛维特</a:t>
          </a:r>
          <a:r>
            <a:rPr lang="en-US" dirty="0"/>
            <a:t>《</a:t>
          </a:r>
          <a:r>
            <a:rPr lang="zh-TW" dirty="0"/>
            <a:t>世界历史与救赎历史</a:t>
          </a:r>
          <a:r>
            <a:rPr lang="en-US" dirty="0"/>
            <a:t>》 </a:t>
          </a:r>
          <a:r>
            <a:rPr lang="zh-TW" dirty="0"/>
            <a:t>“历史唯物主义</a:t>
          </a:r>
          <a:r>
            <a:rPr lang="en-US" dirty="0"/>
            <a:t>…</a:t>
          </a:r>
          <a:r>
            <a:rPr lang="zh-TW" dirty="0"/>
            <a:t>从头至尾都充满了一种末世论的信仰，这种信仰在他那里规定着所有具体断言的全部力量和有效范围。。。它完成了古希腊理智主义所不能产生的东西。。。通过末世论的未来，地上真正的、历史的存在就取代了神话传说的过去中的黄金时代。”</a:t>
          </a:r>
          <a:endParaRPr lang="en-US" dirty="0"/>
        </a:p>
      </dgm:t>
    </dgm:pt>
    <dgm:pt modelId="{E734147D-ED92-42D5-B808-8B6865708C4B}" type="parTrans" cxnId="{D9CDC15E-B570-481B-9930-717726D9943F}">
      <dgm:prSet/>
      <dgm:spPr/>
      <dgm:t>
        <a:bodyPr/>
        <a:lstStyle/>
        <a:p>
          <a:endParaRPr lang="en-US"/>
        </a:p>
      </dgm:t>
    </dgm:pt>
    <dgm:pt modelId="{A3B46247-80C3-4780-A256-8CCA5F0599F7}" type="sibTrans" cxnId="{D9CDC15E-B570-481B-9930-717726D9943F}">
      <dgm:prSet/>
      <dgm:spPr/>
      <dgm:t>
        <a:bodyPr/>
        <a:lstStyle/>
        <a:p>
          <a:endParaRPr lang="en-US"/>
        </a:p>
      </dgm:t>
    </dgm:pt>
    <dgm:pt modelId="{327C90F0-6E19-1A48-90AD-FB34EA602254}" type="pres">
      <dgm:prSet presAssocID="{9EEA0B8B-836A-468D-9863-94C77DAC2504}" presName="vert0" presStyleCnt="0">
        <dgm:presLayoutVars>
          <dgm:dir/>
          <dgm:animOne val="branch"/>
          <dgm:animLvl val="lvl"/>
        </dgm:presLayoutVars>
      </dgm:prSet>
      <dgm:spPr/>
    </dgm:pt>
    <dgm:pt modelId="{D41FF8A5-1EF6-1D4A-BABC-3ED26B7AB23D}" type="pres">
      <dgm:prSet presAssocID="{CC2ABDFA-A31F-4EAE-8E1E-1D73AB588F03}" presName="thickLine" presStyleLbl="alignNode1" presStyleIdx="0" presStyleCnt="5"/>
      <dgm:spPr/>
    </dgm:pt>
    <dgm:pt modelId="{D303C70F-A65A-E640-B88C-B7DDA8D84FA2}" type="pres">
      <dgm:prSet presAssocID="{CC2ABDFA-A31F-4EAE-8E1E-1D73AB588F03}" presName="horz1" presStyleCnt="0"/>
      <dgm:spPr/>
    </dgm:pt>
    <dgm:pt modelId="{A8786B40-FA54-C04D-B5B5-D1B98AE1742B}" type="pres">
      <dgm:prSet presAssocID="{CC2ABDFA-A31F-4EAE-8E1E-1D73AB588F03}" presName="tx1" presStyleLbl="revTx" presStyleIdx="0" presStyleCnt="5" custScaleY="59909"/>
      <dgm:spPr/>
    </dgm:pt>
    <dgm:pt modelId="{4A24F8CA-87CE-FE40-9DDC-0EA98B84DD1F}" type="pres">
      <dgm:prSet presAssocID="{CC2ABDFA-A31F-4EAE-8E1E-1D73AB588F03}" presName="vert1" presStyleCnt="0"/>
      <dgm:spPr/>
    </dgm:pt>
    <dgm:pt modelId="{F25B67FA-903C-B640-81F5-D5FFFE37BA06}" type="pres">
      <dgm:prSet presAssocID="{497065C5-B150-40D4-8C4E-F80F7EA320DC}" presName="thickLine" presStyleLbl="alignNode1" presStyleIdx="1" presStyleCnt="5"/>
      <dgm:spPr/>
    </dgm:pt>
    <dgm:pt modelId="{7C64D3C2-FC87-E143-96C4-BDC8833A5415}" type="pres">
      <dgm:prSet presAssocID="{497065C5-B150-40D4-8C4E-F80F7EA320DC}" presName="horz1" presStyleCnt="0"/>
      <dgm:spPr/>
    </dgm:pt>
    <dgm:pt modelId="{50E82400-C3B7-9E43-AC71-2763BF7D2FEC}" type="pres">
      <dgm:prSet presAssocID="{497065C5-B150-40D4-8C4E-F80F7EA320DC}" presName="tx1" presStyleLbl="revTx" presStyleIdx="1" presStyleCnt="5" custScaleY="35724"/>
      <dgm:spPr/>
    </dgm:pt>
    <dgm:pt modelId="{00F8B732-62FF-F143-A5F0-838D984E396E}" type="pres">
      <dgm:prSet presAssocID="{497065C5-B150-40D4-8C4E-F80F7EA320DC}" presName="vert1" presStyleCnt="0"/>
      <dgm:spPr/>
    </dgm:pt>
    <dgm:pt modelId="{40A79700-A946-F747-94B8-1E7B6D59DAC1}" type="pres">
      <dgm:prSet presAssocID="{C42D0C75-64B4-46B6-9BF3-AB58076D0AA1}" presName="thickLine" presStyleLbl="alignNode1" presStyleIdx="2" presStyleCnt="5"/>
      <dgm:spPr/>
    </dgm:pt>
    <dgm:pt modelId="{423C8289-01A4-B647-A8E8-6BE5380F14D4}" type="pres">
      <dgm:prSet presAssocID="{C42D0C75-64B4-46B6-9BF3-AB58076D0AA1}" presName="horz1" presStyleCnt="0"/>
      <dgm:spPr/>
    </dgm:pt>
    <dgm:pt modelId="{1BFD8393-0BB3-E844-B2B2-762883D5E536}" type="pres">
      <dgm:prSet presAssocID="{C42D0C75-64B4-46B6-9BF3-AB58076D0AA1}" presName="tx1" presStyleLbl="revTx" presStyleIdx="2" presStyleCnt="5" custScaleY="53638"/>
      <dgm:spPr/>
    </dgm:pt>
    <dgm:pt modelId="{06464EA6-4495-D54F-9E85-9E77D91093AD}" type="pres">
      <dgm:prSet presAssocID="{C42D0C75-64B4-46B6-9BF3-AB58076D0AA1}" presName="vert1" presStyleCnt="0"/>
      <dgm:spPr/>
    </dgm:pt>
    <dgm:pt modelId="{777249FF-1872-3E42-999C-54FEFA4DDC7F}" type="pres">
      <dgm:prSet presAssocID="{5793094B-965F-42D1-9610-7E5EC2D40108}" presName="thickLine" presStyleLbl="alignNode1" presStyleIdx="3" presStyleCnt="5"/>
      <dgm:spPr/>
    </dgm:pt>
    <dgm:pt modelId="{E2BB7679-806F-B649-9D75-E1FD6364D693}" type="pres">
      <dgm:prSet presAssocID="{5793094B-965F-42D1-9610-7E5EC2D40108}" presName="horz1" presStyleCnt="0"/>
      <dgm:spPr/>
    </dgm:pt>
    <dgm:pt modelId="{C4E8273A-5ECB-9B4F-ADA1-1879C14C0223}" type="pres">
      <dgm:prSet presAssocID="{5793094B-965F-42D1-9610-7E5EC2D40108}" presName="tx1" presStyleLbl="revTx" presStyleIdx="3" presStyleCnt="5" custScaleY="44710"/>
      <dgm:spPr/>
    </dgm:pt>
    <dgm:pt modelId="{03D11BFA-64FE-0145-85FB-2ECAB85AA0D3}" type="pres">
      <dgm:prSet presAssocID="{5793094B-965F-42D1-9610-7E5EC2D40108}" presName="vert1" presStyleCnt="0"/>
      <dgm:spPr/>
    </dgm:pt>
    <dgm:pt modelId="{CB262980-A8A9-BD4D-9DA1-5794EF57FB4F}" type="pres">
      <dgm:prSet presAssocID="{BEE6E6FB-8C87-4BC8-AF7C-992315085F3B}" presName="thickLine" presStyleLbl="alignNode1" presStyleIdx="4" presStyleCnt="5"/>
      <dgm:spPr/>
    </dgm:pt>
    <dgm:pt modelId="{13B19857-2686-3345-8B9D-B26BC71AE2E3}" type="pres">
      <dgm:prSet presAssocID="{BEE6E6FB-8C87-4BC8-AF7C-992315085F3B}" presName="horz1" presStyleCnt="0"/>
      <dgm:spPr/>
    </dgm:pt>
    <dgm:pt modelId="{E5C1E473-B0D6-554E-8214-1353B5F49B4D}" type="pres">
      <dgm:prSet presAssocID="{BEE6E6FB-8C87-4BC8-AF7C-992315085F3B}" presName="tx1" presStyleLbl="revTx" presStyleIdx="4" presStyleCnt="5"/>
      <dgm:spPr/>
    </dgm:pt>
    <dgm:pt modelId="{9FA13FB6-1A6F-1A46-9EA5-3845F527A9FD}" type="pres">
      <dgm:prSet presAssocID="{BEE6E6FB-8C87-4BC8-AF7C-992315085F3B}" presName="vert1" presStyleCnt="0"/>
      <dgm:spPr/>
    </dgm:pt>
  </dgm:ptLst>
  <dgm:cxnLst>
    <dgm:cxn modelId="{6F2C8737-4AF9-4A22-8C8B-9F372B3FC0F9}" srcId="{9EEA0B8B-836A-468D-9863-94C77DAC2504}" destId="{5793094B-965F-42D1-9610-7E5EC2D40108}" srcOrd="3" destOrd="0" parTransId="{DED68D8E-ABB5-4600-B70D-814E658577F0}" sibTransId="{A85347AA-0A03-47CC-91FF-66E20824840B}"/>
    <dgm:cxn modelId="{E822DD49-C594-F64B-A001-8AB63C8158ED}" type="presOf" srcId="{CC2ABDFA-A31F-4EAE-8E1E-1D73AB588F03}" destId="{A8786B40-FA54-C04D-B5B5-D1B98AE1742B}" srcOrd="0" destOrd="0" presId="urn:microsoft.com/office/officeart/2008/layout/LinedList"/>
    <dgm:cxn modelId="{7A29A05D-9F18-4A87-9BBC-BCFA34F9D2ED}" srcId="{9EEA0B8B-836A-468D-9863-94C77DAC2504}" destId="{497065C5-B150-40D4-8C4E-F80F7EA320DC}" srcOrd="1" destOrd="0" parTransId="{8B9EAA41-243D-435B-9280-D709B078BFC2}" sibTransId="{9718A45C-1F5D-4C1A-8389-992DF357C8C8}"/>
    <dgm:cxn modelId="{70E90B5E-D8AD-4719-A26D-D2C6F08AC211}" srcId="{9EEA0B8B-836A-468D-9863-94C77DAC2504}" destId="{C42D0C75-64B4-46B6-9BF3-AB58076D0AA1}" srcOrd="2" destOrd="0" parTransId="{5F415146-24F4-4AD2-9E3A-3B5C4E63F751}" sibTransId="{ED2D95E6-8337-4DEC-89F9-E7F40F9B410D}"/>
    <dgm:cxn modelId="{D9CDC15E-B570-481B-9930-717726D9943F}" srcId="{9EEA0B8B-836A-468D-9863-94C77DAC2504}" destId="{BEE6E6FB-8C87-4BC8-AF7C-992315085F3B}" srcOrd="4" destOrd="0" parTransId="{E734147D-ED92-42D5-B808-8B6865708C4B}" sibTransId="{A3B46247-80C3-4780-A256-8CCA5F0599F7}"/>
    <dgm:cxn modelId="{44EFF16C-5534-C742-B92C-C0230BE18E19}" type="presOf" srcId="{9EEA0B8B-836A-468D-9863-94C77DAC2504}" destId="{327C90F0-6E19-1A48-90AD-FB34EA602254}" srcOrd="0" destOrd="0" presId="urn:microsoft.com/office/officeart/2008/layout/LinedList"/>
    <dgm:cxn modelId="{2DD3DF89-86FD-4B2C-8DF0-27B7C2BF041D}" srcId="{9EEA0B8B-836A-468D-9863-94C77DAC2504}" destId="{CC2ABDFA-A31F-4EAE-8E1E-1D73AB588F03}" srcOrd="0" destOrd="0" parTransId="{D42A32A0-8D75-489A-A596-73E524FA43E8}" sibTransId="{5A0405B7-3A1C-435C-8E0B-45124255B7B2}"/>
    <dgm:cxn modelId="{61C88D94-D5FA-E345-88E7-509A5458A4FF}" type="presOf" srcId="{497065C5-B150-40D4-8C4E-F80F7EA320DC}" destId="{50E82400-C3B7-9E43-AC71-2763BF7D2FEC}" srcOrd="0" destOrd="0" presId="urn:microsoft.com/office/officeart/2008/layout/LinedList"/>
    <dgm:cxn modelId="{AE38D897-5C8C-A047-A97C-06B763C44621}" type="presOf" srcId="{BEE6E6FB-8C87-4BC8-AF7C-992315085F3B}" destId="{E5C1E473-B0D6-554E-8214-1353B5F49B4D}" srcOrd="0" destOrd="0" presId="urn:microsoft.com/office/officeart/2008/layout/LinedList"/>
    <dgm:cxn modelId="{3904A9BF-DB51-9545-B01D-5D34FA68E66A}" type="presOf" srcId="{C42D0C75-64B4-46B6-9BF3-AB58076D0AA1}" destId="{1BFD8393-0BB3-E844-B2B2-762883D5E536}" srcOrd="0" destOrd="0" presId="urn:microsoft.com/office/officeart/2008/layout/LinedList"/>
    <dgm:cxn modelId="{394F96F5-0FF7-674F-984B-2FCB93419C67}" type="presOf" srcId="{5793094B-965F-42D1-9610-7E5EC2D40108}" destId="{C4E8273A-5ECB-9B4F-ADA1-1879C14C0223}" srcOrd="0" destOrd="0" presId="urn:microsoft.com/office/officeart/2008/layout/LinedList"/>
    <dgm:cxn modelId="{E4DCDF86-364F-2F46-B8DC-2B521A17A5DA}" type="presParOf" srcId="{327C90F0-6E19-1A48-90AD-FB34EA602254}" destId="{D41FF8A5-1EF6-1D4A-BABC-3ED26B7AB23D}" srcOrd="0" destOrd="0" presId="urn:microsoft.com/office/officeart/2008/layout/LinedList"/>
    <dgm:cxn modelId="{98CF5C7D-0810-2C4B-8F22-0DC5F4D79E61}" type="presParOf" srcId="{327C90F0-6E19-1A48-90AD-FB34EA602254}" destId="{D303C70F-A65A-E640-B88C-B7DDA8D84FA2}" srcOrd="1" destOrd="0" presId="urn:microsoft.com/office/officeart/2008/layout/LinedList"/>
    <dgm:cxn modelId="{93E6F07D-F531-B847-983F-52B08E170558}" type="presParOf" srcId="{D303C70F-A65A-E640-B88C-B7DDA8D84FA2}" destId="{A8786B40-FA54-C04D-B5B5-D1B98AE1742B}" srcOrd="0" destOrd="0" presId="urn:microsoft.com/office/officeart/2008/layout/LinedList"/>
    <dgm:cxn modelId="{D8ECE2BA-1BCC-4E4A-8F0F-FFAD9AC77B42}" type="presParOf" srcId="{D303C70F-A65A-E640-B88C-B7DDA8D84FA2}" destId="{4A24F8CA-87CE-FE40-9DDC-0EA98B84DD1F}" srcOrd="1" destOrd="0" presId="urn:microsoft.com/office/officeart/2008/layout/LinedList"/>
    <dgm:cxn modelId="{1BE31BEC-6F88-0542-8B00-14549F71593A}" type="presParOf" srcId="{327C90F0-6E19-1A48-90AD-FB34EA602254}" destId="{F25B67FA-903C-B640-81F5-D5FFFE37BA06}" srcOrd="2" destOrd="0" presId="urn:microsoft.com/office/officeart/2008/layout/LinedList"/>
    <dgm:cxn modelId="{BA4698DF-5C11-ED4B-9DBB-F5725C090B5B}" type="presParOf" srcId="{327C90F0-6E19-1A48-90AD-FB34EA602254}" destId="{7C64D3C2-FC87-E143-96C4-BDC8833A5415}" srcOrd="3" destOrd="0" presId="urn:microsoft.com/office/officeart/2008/layout/LinedList"/>
    <dgm:cxn modelId="{0674AB9C-8233-1346-AB26-21105DECA7C0}" type="presParOf" srcId="{7C64D3C2-FC87-E143-96C4-BDC8833A5415}" destId="{50E82400-C3B7-9E43-AC71-2763BF7D2FEC}" srcOrd="0" destOrd="0" presId="urn:microsoft.com/office/officeart/2008/layout/LinedList"/>
    <dgm:cxn modelId="{1D5F06B9-A44A-414E-8F5F-7C95E8BE37C8}" type="presParOf" srcId="{7C64D3C2-FC87-E143-96C4-BDC8833A5415}" destId="{00F8B732-62FF-F143-A5F0-838D984E396E}" srcOrd="1" destOrd="0" presId="urn:microsoft.com/office/officeart/2008/layout/LinedList"/>
    <dgm:cxn modelId="{7F4A4DA6-A59A-E848-B1AA-4474A3C1E573}" type="presParOf" srcId="{327C90F0-6E19-1A48-90AD-FB34EA602254}" destId="{40A79700-A946-F747-94B8-1E7B6D59DAC1}" srcOrd="4" destOrd="0" presId="urn:microsoft.com/office/officeart/2008/layout/LinedList"/>
    <dgm:cxn modelId="{2BA8C71B-F38C-8744-B1A0-C8B4F47BF961}" type="presParOf" srcId="{327C90F0-6E19-1A48-90AD-FB34EA602254}" destId="{423C8289-01A4-B647-A8E8-6BE5380F14D4}" srcOrd="5" destOrd="0" presId="urn:microsoft.com/office/officeart/2008/layout/LinedList"/>
    <dgm:cxn modelId="{B51C0E76-46E6-0F4E-88A5-591C7B095A9A}" type="presParOf" srcId="{423C8289-01A4-B647-A8E8-6BE5380F14D4}" destId="{1BFD8393-0BB3-E844-B2B2-762883D5E536}" srcOrd="0" destOrd="0" presId="urn:microsoft.com/office/officeart/2008/layout/LinedList"/>
    <dgm:cxn modelId="{F9B000E6-DC1D-C842-812E-7C1FA7E954AE}" type="presParOf" srcId="{423C8289-01A4-B647-A8E8-6BE5380F14D4}" destId="{06464EA6-4495-D54F-9E85-9E77D91093AD}" srcOrd="1" destOrd="0" presId="urn:microsoft.com/office/officeart/2008/layout/LinedList"/>
    <dgm:cxn modelId="{5A16CD2E-C6A5-6F4F-B0F1-2EC758833D70}" type="presParOf" srcId="{327C90F0-6E19-1A48-90AD-FB34EA602254}" destId="{777249FF-1872-3E42-999C-54FEFA4DDC7F}" srcOrd="6" destOrd="0" presId="urn:microsoft.com/office/officeart/2008/layout/LinedList"/>
    <dgm:cxn modelId="{F7CFA2EC-9847-7A4D-84A3-12B7F8EFAF02}" type="presParOf" srcId="{327C90F0-6E19-1A48-90AD-FB34EA602254}" destId="{E2BB7679-806F-B649-9D75-E1FD6364D693}" srcOrd="7" destOrd="0" presId="urn:microsoft.com/office/officeart/2008/layout/LinedList"/>
    <dgm:cxn modelId="{94EF118E-24D0-F745-8C68-E445CC51B36C}" type="presParOf" srcId="{E2BB7679-806F-B649-9D75-E1FD6364D693}" destId="{C4E8273A-5ECB-9B4F-ADA1-1879C14C0223}" srcOrd="0" destOrd="0" presId="urn:microsoft.com/office/officeart/2008/layout/LinedList"/>
    <dgm:cxn modelId="{3B0F7DAF-174A-B042-8033-E7733F23E7AF}" type="presParOf" srcId="{E2BB7679-806F-B649-9D75-E1FD6364D693}" destId="{03D11BFA-64FE-0145-85FB-2ECAB85AA0D3}" srcOrd="1" destOrd="0" presId="urn:microsoft.com/office/officeart/2008/layout/LinedList"/>
    <dgm:cxn modelId="{5195E211-DACE-824C-9066-EFC23DA435C1}" type="presParOf" srcId="{327C90F0-6E19-1A48-90AD-FB34EA602254}" destId="{CB262980-A8A9-BD4D-9DA1-5794EF57FB4F}" srcOrd="8" destOrd="0" presId="urn:microsoft.com/office/officeart/2008/layout/LinedList"/>
    <dgm:cxn modelId="{1890D2E3-E2AC-0E4A-817C-0780E20A7036}" type="presParOf" srcId="{327C90F0-6E19-1A48-90AD-FB34EA602254}" destId="{13B19857-2686-3345-8B9D-B26BC71AE2E3}" srcOrd="9" destOrd="0" presId="urn:microsoft.com/office/officeart/2008/layout/LinedList"/>
    <dgm:cxn modelId="{56812F54-AA42-CC41-9750-3395ECEC2502}" type="presParOf" srcId="{13B19857-2686-3345-8B9D-B26BC71AE2E3}" destId="{E5C1E473-B0D6-554E-8214-1353B5F49B4D}" srcOrd="0" destOrd="0" presId="urn:microsoft.com/office/officeart/2008/layout/LinedList"/>
    <dgm:cxn modelId="{FADA4218-444A-6148-AE86-EABFB4337263}" type="presParOf" srcId="{13B19857-2686-3345-8B9D-B26BC71AE2E3}" destId="{9FA13FB6-1A6F-1A46-9EA5-3845F527A9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F8A5-1EF6-1D4A-BABC-3ED26B7AB23D}">
      <dsp:nvSpPr>
        <dsp:cNvPr id="0" name=""/>
        <dsp:cNvSpPr/>
      </dsp:nvSpPr>
      <dsp:spPr>
        <a:xfrm>
          <a:off x="0" y="2358"/>
          <a:ext cx="1037844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A8786B40-FA54-C04D-B5B5-D1B98AE1742B}">
      <dsp:nvSpPr>
        <dsp:cNvPr id="0" name=""/>
        <dsp:cNvSpPr/>
      </dsp:nvSpPr>
      <dsp:spPr>
        <a:xfrm>
          <a:off x="0" y="2358"/>
          <a:ext cx="10378440" cy="103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TW" sz="2000" kern="1200" dirty="0"/>
            <a:t>古希腊诗人赫西俄德在</a:t>
          </a:r>
          <a:r>
            <a:rPr lang="en-US" sz="2000" kern="1200" dirty="0"/>
            <a:t>《</a:t>
          </a:r>
          <a:r>
            <a:rPr lang="zh-TW" sz="2000" kern="1200" dirty="0"/>
            <a:t>工作与时日</a:t>
          </a:r>
          <a:r>
            <a:rPr lang="en-US" sz="2000" kern="1200" dirty="0"/>
            <a:t>》</a:t>
          </a:r>
          <a:r>
            <a:rPr lang="zh-TW" sz="2000" kern="1200" dirty="0"/>
            <a:t>中记载，人类世纪分为五个时代：黄金、白银、青铜、英雄、黑铁。</a:t>
          </a:r>
          <a:endParaRPr lang="en-US" sz="2000" kern="1200" dirty="0"/>
        </a:p>
      </dsp:txBody>
      <dsp:txXfrm>
        <a:off x="0" y="2358"/>
        <a:ext cx="10378440" cy="1039444"/>
      </dsp:txXfrm>
    </dsp:sp>
    <dsp:sp modelId="{F25B67FA-903C-B640-81F5-D5FFFE37BA06}">
      <dsp:nvSpPr>
        <dsp:cNvPr id="0" name=""/>
        <dsp:cNvSpPr/>
      </dsp:nvSpPr>
      <dsp:spPr>
        <a:xfrm>
          <a:off x="0" y="1041802"/>
          <a:ext cx="1037844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50E82400-C3B7-9E43-AC71-2763BF7D2FEC}">
      <dsp:nvSpPr>
        <dsp:cNvPr id="0" name=""/>
        <dsp:cNvSpPr/>
      </dsp:nvSpPr>
      <dsp:spPr>
        <a:xfrm>
          <a:off x="0" y="1041802"/>
          <a:ext cx="10378440" cy="61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TW" sz="2000" kern="1200" dirty="0"/>
            <a:t>柏拉图</a:t>
          </a:r>
          <a:r>
            <a:rPr lang="en-US" sz="2000" kern="1200" dirty="0"/>
            <a:t>《</a:t>
          </a:r>
          <a:r>
            <a:rPr lang="zh-TW" sz="2000" kern="1200" dirty="0"/>
            <a:t>克拉底鲁篇</a:t>
          </a:r>
          <a:r>
            <a:rPr lang="en-US" sz="2000" kern="1200" dirty="0"/>
            <a:t>》</a:t>
          </a:r>
          <a:r>
            <a:rPr lang="zh-TW" sz="2000" kern="1200" dirty="0"/>
            <a:t>：当时人类美好而高贵，从智慧中派生，人与神和平相处。</a:t>
          </a:r>
          <a:endParaRPr lang="en-US" sz="2000" kern="1200" dirty="0"/>
        </a:p>
      </dsp:txBody>
      <dsp:txXfrm>
        <a:off x="0" y="1041802"/>
        <a:ext cx="10378440" cy="619825"/>
      </dsp:txXfrm>
    </dsp:sp>
    <dsp:sp modelId="{40A79700-A946-F747-94B8-1E7B6D59DAC1}">
      <dsp:nvSpPr>
        <dsp:cNvPr id="0" name=""/>
        <dsp:cNvSpPr/>
      </dsp:nvSpPr>
      <dsp:spPr>
        <a:xfrm>
          <a:off x="0" y="1661627"/>
          <a:ext cx="1037844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1BFD8393-0BB3-E844-B2B2-762883D5E536}">
      <dsp:nvSpPr>
        <dsp:cNvPr id="0" name=""/>
        <dsp:cNvSpPr/>
      </dsp:nvSpPr>
      <dsp:spPr>
        <a:xfrm>
          <a:off x="0" y="1661627"/>
          <a:ext cx="10378440" cy="93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t>
          </a:r>
          <a:r>
            <a:rPr lang="zh-TW" sz="2000" kern="1200" dirty="0"/>
            <a:t>礼记</a:t>
          </a:r>
          <a:r>
            <a:rPr lang="en-US" sz="2000" kern="1200" dirty="0"/>
            <a:t>.</a:t>
          </a:r>
          <a:r>
            <a:rPr lang="zh-TW" sz="2000" kern="1200" dirty="0"/>
            <a:t>礼运篇</a:t>
          </a:r>
          <a:r>
            <a:rPr lang="en-US" sz="2000" kern="1200" dirty="0"/>
            <a:t>》: “</a:t>
          </a:r>
          <a:r>
            <a:rPr lang="zh-TW" sz="2000" kern="1200" dirty="0"/>
            <a:t>大道之行也，天下为公</a:t>
          </a:r>
          <a:r>
            <a:rPr lang="en-US" sz="2000" kern="1200" dirty="0"/>
            <a:t>…</a:t>
          </a:r>
          <a:r>
            <a:rPr lang="zh-TW" sz="2000" kern="1200" dirty="0"/>
            <a:t>是故谋闭而不兴，盗窃乱贼而不作，故外户而不闭，是谓大同。”</a:t>
          </a:r>
          <a:endParaRPr lang="en-US" sz="2000" kern="1200" dirty="0"/>
        </a:p>
      </dsp:txBody>
      <dsp:txXfrm>
        <a:off x="0" y="1661627"/>
        <a:ext cx="10378440" cy="930639"/>
      </dsp:txXfrm>
    </dsp:sp>
    <dsp:sp modelId="{777249FF-1872-3E42-999C-54FEFA4DDC7F}">
      <dsp:nvSpPr>
        <dsp:cNvPr id="0" name=""/>
        <dsp:cNvSpPr/>
      </dsp:nvSpPr>
      <dsp:spPr>
        <a:xfrm>
          <a:off x="0" y="2592267"/>
          <a:ext cx="1037844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4E8273A-5ECB-9B4F-ADA1-1879C14C0223}">
      <dsp:nvSpPr>
        <dsp:cNvPr id="0" name=""/>
        <dsp:cNvSpPr/>
      </dsp:nvSpPr>
      <dsp:spPr>
        <a:xfrm>
          <a:off x="0" y="2592267"/>
          <a:ext cx="10378440" cy="77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TW" sz="2000" kern="1200" dirty="0"/>
            <a:t>约翰</a:t>
          </a:r>
          <a:r>
            <a:rPr lang="en-US" sz="2000" kern="1200" dirty="0"/>
            <a:t>. </a:t>
          </a:r>
          <a:r>
            <a:rPr lang="zh-TW" sz="2000" kern="1200" dirty="0"/>
            <a:t>列侬 “</a:t>
          </a:r>
          <a:r>
            <a:rPr lang="en-US" sz="2000" kern="1200" dirty="0"/>
            <a:t>Imagine”</a:t>
          </a:r>
          <a:r>
            <a:rPr lang="zh-TW" sz="2000" kern="1200" dirty="0"/>
            <a:t>：</a:t>
          </a:r>
          <a:r>
            <a:rPr lang="en-US" sz="2000" kern="1200" dirty="0"/>
            <a:t>Imagine there’s no country, religion, greed and hungry … all people sharing all the world</a:t>
          </a:r>
        </a:p>
      </dsp:txBody>
      <dsp:txXfrm>
        <a:off x="0" y="2592267"/>
        <a:ext cx="10378440" cy="775735"/>
      </dsp:txXfrm>
    </dsp:sp>
    <dsp:sp modelId="{CB262980-A8A9-BD4D-9DA1-5794EF57FB4F}">
      <dsp:nvSpPr>
        <dsp:cNvPr id="0" name=""/>
        <dsp:cNvSpPr/>
      </dsp:nvSpPr>
      <dsp:spPr>
        <a:xfrm>
          <a:off x="0" y="3368003"/>
          <a:ext cx="1037844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5C1E473-B0D6-554E-8214-1353B5F49B4D}">
      <dsp:nvSpPr>
        <dsp:cNvPr id="0" name=""/>
        <dsp:cNvSpPr/>
      </dsp:nvSpPr>
      <dsp:spPr>
        <a:xfrm>
          <a:off x="0" y="3368003"/>
          <a:ext cx="10378440" cy="1735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TW" sz="1900" kern="1200" dirty="0"/>
            <a:t>洛维特</a:t>
          </a:r>
          <a:r>
            <a:rPr lang="en-US" sz="1900" kern="1200" dirty="0"/>
            <a:t>《</a:t>
          </a:r>
          <a:r>
            <a:rPr lang="zh-TW" sz="1900" kern="1200" dirty="0"/>
            <a:t>世界历史与救赎历史</a:t>
          </a:r>
          <a:r>
            <a:rPr lang="en-US" sz="1900" kern="1200" dirty="0"/>
            <a:t>》 </a:t>
          </a:r>
          <a:r>
            <a:rPr lang="zh-TW" sz="1900" kern="1200" dirty="0"/>
            <a:t>“历史唯物主义</a:t>
          </a:r>
          <a:r>
            <a:rPr lang="en-US" sz="1900" kern="1200" dirty="0"/>
            <a:t>…</a:t>
          </a:r>
          <a:r>
            <a:rPr lang="zh-TW" sz="1900" kern="1200" dirty="0"/>
            <a:t>从头至尾都充满了一种末世论的信仰，这种信仰在他那里规定着所有具体断言的全部力量和有效范围。。。它完成了古希腊理智主义所不能产生的东西。。。通过末世论的未来，地上真正的、历史的存在就取代了神话传说的过去中的黄金时代。”</a:t>
          </a:r>
          <a:endParaRPr lang="en-US" sz="1900" kern="1200" dirty="0"/>
        </a:p>
      </dsp:txBody>
      <dsp:txXfrm>
        <a:off x="0" y="3368003"/>
        <a:ext cx="10378440" cy="17350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12/3/21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marL="514350" indent="-514350">
              <a:buFont typeface="+mj-lt"/>
              <a:buAutoNum type="arabicPeriod"/>
              <a:defRPr sz="2700" baseline="0">
                <a:ea typeface="+mj-ea"/>
              </a:defRPr>
            </a:lvl1pPr>
            <a:lvl2pPr marL="914400" indent="-384048">
              <a:buFont typeface="Wingdings" pitchFamily="2" charset="2"/>
              <a:buChar char="Ø"/>
              <a:defRPr sz="2500" baseline="0"/>
            </a:lvl2pPr>
            <a:lvl3pPr marL="1371600" indent="-384048">
              <a:buFont typeface="Wingdings" pitchFamily="2" charset="2"/>
              <a:buChar char="l"/>
              <a:defRPr sz="2500" baseline="0">
                <a:ea typeface="楷體-繁" panose="02010600040101010101" pitchFamily="2" charset="-120"/>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12/3/21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marL="514350" indent="-514350">
              <a:buFont typeface="+mj-lt"/>
              <a:buAutoNum type="arabicPeriod"/>
              <a:defRPr sz="2700" baseline="0">
                <a:solidFill>
                  <a:schemeClr val="tx2"/>
                </a:solidFill>
              </a:defRPr>
            </a:lvl1pPr>
            <a:lvl2pPr marL="914400" indent="-384048">
              <a:buFont typeface="Wingdings" pitchFamily="2" charset="2"/>
              <a:buChar char="Ø"/>
              <a:defRPr sz="2500"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marL="0" indent="0">
              <a:buFontTx/>
              <a:buNone/>
              <a:defRPr sz="2600" baseline="0">
                <a:solidFill>
                  <a:schemeClr val="tx2"/>
                </a:solidFill>
                <a:ea typeface="楷體-簡" panose="02010600040101010101" pitchFamily="2" charset="-122"/>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12/3/21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7EE990-3837-1E44-8939-596027456D26}"/>
              </a:ext>
            </a:extLst>
          </p:cNvPr>
          <p:cNvSpPr>
            <a:spLocks noGrp="1"/>
          </p:cNvSpPr>
          <p:nvPr>
            <p:ph type="ctrTitle"/>
          </p:nvPr>
        </p:nvSpPr>
        <p:spPr/>
        <p:txBody>
          <a:bodyPr/>
          <a:lstStyle/>
          <a:p>
            <a:r>
              <a:rPr kumimoji="1" lang="zh-TW" altLang="en-US" dirty="0"/>
              <a:t>創世紀</a:t>
            </a:r>
            <a:r>
              <a:rPr kumimoji="1" lang="en-US" altLang="zh-TW" dirty="0"/>
              <a:t>1-11</a:t>
            </a:r>
            <a:r>
              <a:rPr kumimoji="1" lang="zh-TW" altLang="en-US" dirty="0"/>
              <a:t>章研經</a:t>
            </a:r>
          </a:p>
        </p:txBody>
      </p:sp>
      <p:sp>
        <p:nvSpPr>
          <p:cNvPr id="3" name="副標題 2">
            <a:extLst>
              <a:ext uri="{FF2B5EF4-FFF2-40B4-BE49-F238E27FC236}">
                <a16:creationId xmlns:a16="http://schemas.microsoft.com/office/drawing/2014/main" id="{8BE0FA16-CE11-EB41-8DE2-BC36D13857AD}"/>
              </a:ext>
            </a:extLst>
          </p:cNvPr>
          <p:cNvSpPr>
            <a:spLocks noGrp="1"/>
          </p:cNvSpPr>
          <p:nvPr>
            <p:ph type="subTitle" idx="1"/>
          </p:nvPr>
        </p:nvSpPr>
        <p:spPr/>
        <p:txBody>
          <a:bodyPr>
            <a:normAutofit/>
          </a:bodyPr>
          <a:lstStyle/>
          <a:p>
            <a:r>
              <a:rPr kumimoji="1" lang="zh-TW" altLang="en-US" dirty="0"/>
              <a:t>主恩基督教會第四季度主日學第九講</a:t>
            </a:r>
            <a:endParaRPr kumimoji="1" lang="en-US" altLang="zh-TW" dirty="0"/>
          </a:p>
          <a:p>
            <a:r>
              <a:rPr kumimoji="1" lang="zh-TW" altLang="en-US" dirty="0"/>
              <a:t>日期：</a:t>
            </a:r>
            <a:r>
              <a:rPr kumimoji="1" lang="en-US" altLang="zh-TW" dirty="0"/>
              <a:t>12/05/2021</a:t>
            </a:r>
          </a:p>
        </p:txBody>
      </p:sp>
    </p:spTree>
    <p:extLst>
      <p:ext uri="{BB962C8B-B14F-4D97-AF65-F5344CB8AC3E}">
        <p14:creationId xmlns:p14="http://schemas.microsoft.com/office/powerpoint/2010/main" val="79210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1371600" y="685800"/>
            <a:ext cx="9601200" cy="883920"/>
          </a:xfrm>
        </p:spPr>
        <p:txBody>
          <a:bodyPr/>
          <a:lstStyle/>
          <a:p>
            <a:r>
              <a:rPr kumimoji="1" lang="zh-TW" altLang="en-US" dirty="0"/>
              <a:t>文化使命在墮落後的持續</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569720"/>
            <a:ext cx="10256520" cy="4861560"/>
          </a:xfrm>
        </p:spPr>
        <p:txBody>
          <a:bodyPr>
            <a:normAutofit fontScale="70000" lnSpcReduction="20000"/>
          </a:bodyPr>
          <a:lstStyle/>
          <a:p>
            <a:pPr marL="457200" indent="-457200">
              <a:buFont typeface="Arial" panose="020B0604020202020204" pitchFamily="34" charset="0"/>
              <a:buChar char="•"/>
            </a:pPr>
            <a:r>
              <a:rPr lang="zh-TW" altLang="en-US" b="1" dirty="0"/>
              <a:t>創</a:t>
            </a:r>
            <a:r>
              <a:rPr lang="en-US" altLang="zh-TW" b="1" dirty="0"/>
              <a:t>. 9:1</a:t>
            </a:r>
            <a:r>
              <a:rPr lang="en-US" altLang="zh-TW" dirty="0"/>
              <a:t>   </a:t>
            </a:r>
            <a:r>
              <a:rPr lang="zh-TW" altLang="en-US" dirty="0">
                <a:latin typeface="Kaiti SC" panose="02010600040101010101" pitchFamily="2" charset="-122"/>
                <a:ea typeface="Kaiti SC" panose="02010600040101010101" pitchFamily="2" charset="-122"/>
              </a:rPr>
              <a:t>上帝賜福給挪亞和他的兒子，對他們說：「你們要</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，遍滿了地。</a:t>
            </a:r>
            <a:br>
              <a:rPr lang="zh-TW" altLang="en-US" dirty="0">
                <a:latin typeface="Kaiti SC" panose="02010600040101010101" pitchFamily="2" charset="-122"/>
                <a:ea typeface="Kaiti SC" panose="02010600040101010101" pitchFamily="2" charset="-122"/>
              </a:rPr>
            </a:b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創</a:t>
            </a:r>
            <a:r>
              <a:rPr lang="en-US" altLang="zh-TW" b="1" dirty="0"/>
              <a:t>. 28:3</a:t>
            </a:r>
            <a:r>
              <a:rPr lang="zh-TW" altLang="en-US" dirty="0">
                <a:latin typeface="Kaiti SC" panose="02010600040101010101" pitchFamily="2" charset="-122"/>
                <a:ea typeface="Kaiti SC" panose="02010600040101010101" pitchFamily="2" charset="-122"/>
              </a:rPr>
              <a:t>以撒叫了雅各來，給他祝福。。。“願全能的上帝賜福給你，使你</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，成為多族，”</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創</a:t>
            </a:r>
            <a:r>
              <a:rPr lang="en-US" altLang="zh-TW" b="1" dirty="0"/>
              <a:t>. 35:11</a:t>
            </a:r>
            <a:r>
              <a:rPr lang="en-US" altLang="zh-TW" dirty="0"/>
              <a:t> </a:t>
            </a:r>
            <a:r>
              <a:rPr lang="zh-TW" altLang="en-US" dirty="0">
                <a:latin typeface="Kaiti SC" panose="02010600040101010101" pitchFamily="2" charset="-122"/>
                <a:ea typeface="Kaiti SC" panose="02010600040101010101" pitchFamily="2" charset="-122"/>
              </a:rPr>
              <a:t>上帝又對他</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雅各改名以色列後</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說：「我是全能的上帝；你要</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，將來有一族和多國的民從你而生，又有君王從你而出</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出</a:t>
            </a:r>
            <a:r>
              <a:rPr lang="en-US" altLang="zh-TW" b="1" dirty="0"/>
              <a:t>. 1:7</a:t>
            </a:r>
            <a:r>
              <a:rPr lang="en-US" altLang="zh-TW" dirty="0"/>
              <a:t> </a:t>
            </a:r>
            <a:r>
              <a:rPr lang="zh-TW" altLang="en-US" dirty="0">
                <a:latin typeface="Kaiti SC" panose="02010600040101010101" pitchFamily="2" charset="-122"/>
                <a:ea typeface="Kaiti SC" panose="02010600040101010101" pitchFamily="2" charset="-122"/>
              </a:rPr>
              <a:t>以色列人</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，並且繁茂，極其強盛，滿了那地。</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利</a:t>
            </a:r>
            <a:r>
              <a:rPr lang="en-US" altLang="zh-TW" b="1" dirty="0"/>
              <a:t>. 26:9</a:t>
            </a:r>
            <a:r>
              <a:rPr lang="en-US" altLang="zh-TW" dirty="0"/>
              <a:t> </a:t>
            </a:r>
            <a:r>
              <a:rPr lang="zh-TW" altLang="en-US" dirty="0">
                <a:latin typeface="Kaiti SC" panose="02010600040101010101" pitchFamily="2" charset="-122"/>
                <a:ea typeface="Kaiti SC" panose="02010600040101010101" pitchFamily="2" charset="-122"/>
              </a:rPr>
              <a:t>我要眷顧你們，使你們</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，也要與你們堅定所立的約。</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耶</a:t>
            </a:r>
            <a:r>
              <a:rPr lang="en-US" altLang="zh-TW" b="1" dirty="0"/>
              <a:t>. 3:16</a:t>
            </a:r>
            <a:r>
              <a:rPr lang="en-US" altLang="zh-TW" dirty="0"/>
              <a:t> </a:t>
            </a:r>
            <a:r>
              <a:rPr lang="zh-TW" altLang="en-US" dirty="0">
                <a:latin typeface="Kaiti SC" panose="02010600040101010101" pitchFamily="2" charset="-122"/>
                <a:ea typeface="Kaiti SC" panose="02010600040101010101" pitchFamily="2" charset="-122"/>
              </a:rPr>
              <a:t>耶和華說：「你們在國中</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；當那些日子，人必不再提說耶和華的約櫃，不追想，不記念，不覺缺少，也不再製造。</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耶</a:t>
            </a:r>
            <a:r>
              <a:rPr lang="en-US" altLang="zh-TW" b="1" dirty="0"/>
              <a:t>. 29:4-6 </a:t>
            </a:r>
            <a:r>
              <a:rPr lang="zh-TW" altLang="en-US" dirty="0">
                <a:latin typeface="Kaiti SC" panose="02010600040101010101" pitchFamily="2" charset="-122"/>
                <a:ea typeface="Kaiti SC" panose="02010600040101010101" pitchFamily="2" charset="-122"/>
              </a:rPr>
              <a:t>萬軍之耶和華－以色列的上帝對一切被擄去的（就是我使他們從耶路撒冷被擄到巴比倫的人）如此說： </a:t>
            </a:r>
            <a:r>
              <a:rPr lang="en-US" altLang="zh-TW" b="1" baseline="30000" dirty="0">
                <a:latin typeface="Kaiti SC" panose="02010600040101010101" pitchFamily="2" charset="-122"/>
                <a:ea typeface="Kaiti SC" panose="02010600040101010101" pitchFamily="2" charset="-122"/>
              </a:rPr>
              <a:t>5</a:t>
            </a:r>
            <a:r>
              <a:rPr lang="zh-TW" altLang="en-US" dirty="0">
                <a:latin typeface="Kaiti SC" panose="02010600040101010101" pitchFamily="2" charset="-122"/>
                <a:ea typeface="Kaiti SC" panose="02010600040101010101" pitchFamily="2" charset="-122"/>
              </a:rPr>
              <a:t> 你們要蓋造房屋，住在其中；栽種田園，吃其中所產的娶妻生兒女，為你們的兒子娶妻，使你們的女兒嫁人，生兒養女。在那裏</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，不致減少。</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結</a:t>
            </a:r>
            <a:r>
              <a:rPr lang="en-US" altLang="zh-TW" b="1" dirty="0"/>
              <a:t>. 36:8-11</a:t>
            </a:r>
            <a:r>
              <a:rPr lang="en-US" altLang="zh-TW" dirty="0"/>
              <a:t> </a:t>
            </a:r>
            <a:r>
              <a:rPr lang="zh-TW" altLang="en-US" dirty="0">
                <a:latin typeface="Kaiti SC" panose="02010600040101010101" pitchFamily="2" charset="-122"/>
                <a:ea typeface="Kaiti SC" panose="02010600040101010101" pitchFamily="2" charset="-122"/>
              </a:rPr>
              <a:t>「以色列山哪，你必發枝條，為我的民以色列結果子，因為他們快要來到。 </a:t>
            </a:r>
            <a:r>
              <a:rPr lang="en-US" altLang="zh-TW" b="1" baseline="30000" dirty="0">
                <a:latin typeface="Kaiti SC" panose="02010600040101010101" pitchFamily="2" charset="-122"/>
                <a:ea typeface="Kaiti SC" panose="02010600040101010101" pitchFamily="2" charset="-122"/>
              </a:rPr>
              <a:t>9</a:t>
            </a:r>
            <a:r>
              <a:rPr lang="zh-TW" altLang="en-US" dirty="0">
                <a:latin typeface="Kaiti SC" panose="02010600040101010101" pitchFamily="2" charset="-122"/>
                <a:ea typeface="Kaiti SC" panose="02010600040101010101" pitchFamily="2" charset="-122"/>
              </a:rPr>
              <a:t> 看哪，我是幫助你的，也必向你轉意，使你得以耕種。 </a:t>
            </a:r>
            <a:r>
              <a:rPr lang="en-US" altLang="zh-TW" b="1" baseline="30000" dirty="0">
                <a:latin typeface="Kaiti SC" panose="02010600040101010101" pitchFamily="2" charset="-122"/>
                <a:ea typeface="Kaiti SC" panose="02010600040101010101" pitchFamily="2" charset="-122"/>
              </a:rPr>
              <a:t>10</a:t>
            </a:r>
            <a:r>
              <a:rPr lang="zh-TW" altLang="en-US" dirty="0">
                <a:latin typeface="Kaiti SC" panose="02010600040101010101" pitchFamily="2" charset="-122"/>
                <a:ea typeface="Kaiti SC" panose="02010600040101010101" pitchFamily="2" charset="-122"/>
              </a:rPr>
              <a:t> 我必使以色列全家的人數在你上面增多，城邑有人居住，荒場再被建造。 我必使人和牲畜在你上面加增；他們必</a:t>
            </a:r>
            <a:r>
              <a:rPr lang="zh-TW" altLang="en-US" b="1" dirty="0">
                <a:latin typeface="Kaiti SC" panose="02010600040101010101" pitchFamily="2" charset="-122"/>
                <a:ea typeface="Kaiti SC" panose="02010600040101010101" pitchFamily="2" charset="-122"/>
              </a:rPr>
              <a:t>生養眾多</a:t>
            </a:r>
            <a:r>
              <a:rPr lang="zh-TW" altLang="en-US" dirty="0">
                <a:latin typeface="Kaiti SC" panose="02010600040101010101" pitchFamily="2" charset="-122"/>
                <a:ea typeface="Kaiti SC" panose="02010600040101010101" pitchFamily="2" charset="-122"/>
              </a:rPr>
              <a:t>。我要使你照舊有人居住，並要賜福與你比先前更多，你就知道我是耶和華。</a:t>
            </a:r>
          </a:p>
        </p:txBody>
      </p:sp>
    </p:spTree>
    <p:extLst>
      <p:ext uri="{BB962C8B-B14F-4D97-AF65-F5344CB8AC3E}">
        <p14:creationId xmlns:p14="http://schemas.microsoft.com/office/powerpoint/2010/main" val="310426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1371600" y="685800"/>
            <a:ext cx="9601200" cy="883920"/>
          </a:xfrm>
        </p:spPr>
        <p:txBody>
          <a:bodyPr/>
          <a:lstStyle/>
          <a:p>
            <a:r>
              <a:rPr kumimoji="1" lang="zh-TW" altLang="en-US" dirty="0"/>
              <a:t>威敏信條 </a:t>
            </a:r>
            <a:r>
              <a:rPr kumimoji="1" lang="en-US" altLang="zh-TW" dirty="0"/>
              <a:t>19</a:t>
            </a:r>
            <a:r>
              <a:rPr kumimoji="1" lang="zh-TW" altLang="en-US" dirty="0"/>
              <a:t>章</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569720"/>
            <a:ext cx="10256520" cy="4861560"/>
          </a:xfrm>
        </p:spPr>
        <p:txBody>
          <a:bodyPr>
            <a:normAutofit fontScale="92500" lnSpcReduction="20000"/>
          </a:bodyPr>
          <a:lstStyle/>
          <a:p>
            <a:pPr marL="457200" indent="-457200">
              <a:buFont typeface="Arial" panose="020B0604020202020204" pitchFamily="34" charset="0"/>
              <a:buChar char="•"/>
            </a:pPr>
            <a:r>
              <a:rPr lang="en-US" altLang="zh-TW" sz="2800" b="1" dirty="0">
                <a:latin typeface="Kaiti SC" panose="02010600040101010101" pitchFamily="2" charset="-122"/>
                <a:ea typeface="Kaiti SC" panose="02010600040101010101" pitchFamily="2" charset="-122"/>
              </a:rPr>
              <a:t>19.1</a:t>
            </a:r>
            <a:r>
              <a:rPr lang="zh-TW" altLang="en-US" sz="2800" b="1" dirty="0">
                <a:latin typeface="Kaiti SC" panose="02010600040101010101" pitchFamily="2" charset="-122"/>
                <a:ea typeface="Kaiti SC" panose="02010600040101010101" pitchFamily="2" charset="-122"/>
              </a:rPr>
              <a:t> </a:t>
            </a:r>
            <a:r>
              <a:rPr lang="zh-TW" altLang="en-US" sz="2800" dirty="0">
                <a:latin typeface="Kaiti SC" panose="02010600040101010101" pitchFamily="2" charset="-122"/>
                <a:ea typeface="Kaiti SC" panose="02010600040101010101" pitchFamily="2" charset="-122"/>
              </a:rPr>
              <a:t>上帝賜一個律法給亞當，這是</a:t>
            </a:r>
            <a:r>
              <a:rPr lang="en-US" altLang="zh-TW" sz="2800" dirty="0">
                <a:latin typeface="Kaiti SC" panose="02010600040101010101" pitchFamily="2" charset="-122"/>
                <a:ea typeface="Kaiti SC" panose="02010600040101010101" pitchFamily="2" charset="-122"/>
              </a:rPr>
              <a:t>『</a:t>
            </a:r>
            <a:r>
              <a:rPr lang="zh-TW" altLang="en-US" sz="2800" dirty="0">
                <a:latin typeface="Kaiti SC" panose="02010600040101010101" pitchFamily="2" charset="-122"/>
                <a:ea typeface="Kaiti SC" panose="02010600040101010101" pitchFamily="2" charset="-122"/>
              </a:rPr>
              <a:t>行為之約</a:t>
            </a:r>
            <a:r>
              <a:rPr lang="en-US" altLang="zh-TW" sz="2800" dirty="0">
                <a:latin typeface="Kaiti SC" panose="02010600040101010101" pitchFamily="2" charset="-122"/>
                <a:ea typeface="Kaiti SC" panose="02010600040101010101" pitchFamily="2" charset="-122"/>
              </a:rPr>
              <a:t>』</a:t>
            </a:r>
            <a:r>
              <a:rPr lang="zh-TW" altLang="en-US" sz="2800" dirty="0">
                <a:latin typeface="Kaiti SC" panose="02010600040101010101" pitchFamily="2" charset="-122"/>
                <a:ea typeface="Kaiti SC" panose="02010600040101010101" pitchFamily="2" charset="-122"/>
              </a:rPr>
              <a:t>，上帝藉這約使亞當和他的後裔 有義務個別，完全，切實，並永遠順服祂 </a:t>
            </a:r>
            <a:r>
              <a:rPr lang="en-US" altLang="zh-TW" sz="2800" dirty="0">
                <a:latin typeface="Kaiti SC" panose="02010600040101010101" pitchFamily="2" charset="-122"/>
                <a:ea typeface="Kaiti SC" panose="02010600040101010101" pitchFamily="2" charset="-122"/>
              </a:rPr>
              <a:t>; </a:t>
            </a:r>
            <a:r>
              <a:rPr lang="zh-TW" altLang="en-US" sz="2800" dirty="0">
                <a:latin typeface="Kaiti SC" panose="02010600040101010101" pitchFamily="2" charset="-122"/>
                <a:ea typeface="Kaiti SC" panose="02010600040101010101" pitchFamily="2" charset="-122"/>
              </a:rPr>
              <a:t>人若遵守這約，上帝就應許他得 生命 </a:t>
            </a:r>
            <a:r>
              <a:rPr lang="en-US" altLang="zh-TW" sz="2800" dirty="0">
                <a:latin typeface="Kaiti SC" panose="02010600040101010101" pitchFamily="2" charset="-122"/>
                <a:ea typeface="Kaiti SC" panose="02010600040101010101" pitchFamily="2" charset="-122"/>
              </a:rPr>
              <a:t>; </a:t>
            </a:r>
            <a:r>
              <a:rPr lang="zh-TW" altLang="en-US" sz="2800" dirty="0">
                <a:latin typeface="Kaiti SC" panose="02010600040101010101" pitchFamily="2" charset="-122"/>
                <a:ea typeface="Kaiti SC" panose="02010600040101010101" pitchFamily="2" charset="-122"/>
              </a:rPr>
              <a:t>人若違反這約，上帝就警告他要死亡。上帝也賜給亞當力量，使他有 權力，有能力遵守這律法 </a:t>
            </a:r>
            <a:r>
              <a:rPr lang="en-US" altLang="zh-TW" sz="2800" dirty="0">
                <a:latin typeface="Kaiti SC" panose="02010600040101010101" pitchFamily="2" charset="-122"/>
                <a:ea typeface="Kaiti SC" panose="02010600040101010101" pitchFamily="2" charset="-122"/>
              </a:rPr>
              <a:t>(a)</a:t>
            </a:r>
            <a:r>
              <a:rPr lang="zh-TW" altLang="en-US" sz="2800" dirty="0">
                <a:latin typeface="Kaiti SC" panose="02010600040101010101" pitchFamily="2" charset="-122"/>
                <a:ea typeface="Kaiti SC" panose="02010600040101010101" pitchFamily="2" charset="-122"/>
              </a:rPr>
              <a:t>。 </a:t>
            </a:r>
            <a:endParaRPr lang="en-US" altLang="zh-TW" sz="2800"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en-US" altLang="zh-TW" sz="2800" dirty="0">
                <a:latin typeface="Kaiti SC" panose="02010600040101010101" pitchFamily="2" charset="-122"/>
                <a:ea typeface="Kaiti SC" panose="02010600040101010101" pitchFamily="2" charset="-122"/>
              </a:rPr>
              <a:t>19.2-3</a:t>
            </a:r>
            <a:r>
              <a:rPr lang="zh-TW" altLang="en-US" sz="2800" dirty="0">
                <a:latin typeface="Kaiti SC" panose="02010600040101010101" pitchFamily="2" charset="-122"/>
                <a:ea typeface="Kaiti SC" panose="02010600040101010101" pitchFamily="2" charset="-122"/>
              </a:rPr>
              <a:t> 這律法在亞當墮落之後，仍為完全之義的準則，既是這樣，上帝就在西乃山 以十誡頒佈這律法，且刻於兩塊石版上 </a:t>
            </a:r>
            <a:r>
              <a:rPr lang="en-US" altLang="zh-TW" sz="2800" dirty="0">
                <a:latin typeface="Kaiti SC" panose="02010600040101010101" pitchFamily="2" charset="-122"/>
                <a:ea typeface="Kaiti SC" panose="02010600040101010101" pitchFamily="2" charset="-122"/>
              </a:rPr>
              <a:t>(b);</a:t>
            </a:r>
            <a:r>
              <a:rPr lang="zh-TW" altLang="en-US" sz="2800" dirty="0">
                <a:latin typeface="Kaiti SC" panose="02010600040101010101" pitchFamily="2" charset="-122"/>
                <a:ea typeface="Kaiti SC" panose="02010600040101010101" pitchFamily="2" charset="-122"/>
              </a:rPr>
              <a:t>前四誡是我們對上帝當盡的本 份，其餘六誡是人的本份 </a:t>
            </a:r>
            <a:r>
              <a:rPr lang="en-US" altLang="zh-TW" sz="2800" dirty="0">
                <a:latin typeface="Kaiti SC" panose="02010600040101010101" pitchFamily="2" charset="-122"/>
                <a:ea typeface="Kaiti SC" panose="02010600040101010101" pitchFamily="2" charset="-122"/>
              </a:rPr>
              <a:t>(c)</a:t>
            </a:r>
            <a:r>
              <a:rPr lang="zh-TW" altLang="en-US" sz="2800" dirty="0">
                <a:latin typeface="Kaiti SC" panose="02010600040101010101" pitchFamily="2" charset="-122"/>
                <a:ea typeface="Kaiti SC" panose="02010600040101010101" pitchFamily="2" charset="-122"/>
              </a:rPr>
              <a:t>。 </a:t>
            </a:r>
            <a:endParaRPr lang="en-US" altLang="zh-TW" sz="2800"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en-US" altLang="zh-TW" sz="2800" dirty="0">
                <a:latin typeface="Kaiti SC" panose="02010600040101010101" pitchFamily="2" charset="-122"/>
                <a:ea typeface="Kaiti SC" panose="02010600040101010101" pitchFamily="2" charset="-122"/>
              </a:rPr>
              <a:t>19.3</a:t>
            </a:r>
            <a:r>
              <a:rPr lang="zh-TW" altLang="en-US" sz="2800" dirty="0">
                <a:latin typeface="Kaiti SC" panose="02010600040101010101" pitchFamily="2" charset="-122"/>
                <a:ea typeface="Kaiti SC" panose="02010600040101010101" pitchFamily="2" charset="-122"/>
              </a:rPr>
              <a:t>  這律法通常稱為道德律。。。</a:t>
            </a:r>
            <a:endParaRPr lang="en-US" altLang="zh-TW" sz="2800"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en-US" altLang="zh-TW" sz="2800" dirty="0">
                <a:latin typeface="Kaiti SC" panose="02010600040101010101" pitchFamily="2" charset="-122"/>
                <a:ea typeface="Kaiti SC" panose="02010600040101010101" pitchFamily="2" charset="-122"/>
              </a:rPr>
              <a:t>Murray: “The probation prohibition was given in the context of a series of mandates (</a:t>
            </a:r>
            <a:r>
              <a:rPr lang="zh-TW" altLang="en-US" sz="2800" dirty="0">
                <a:latin typeface="Kaiti SC" panose="02010600040101010101" pitchFamily="2" charset="-122"/>
                <a:ea typeface="Kaiti SC" panose="02010600040101010101" pitchFamily="2" charset="-122"/>
              </a:rPr>
              <a:t>注：即作者稱為 </a:t>
            </a:r>
            <a:r>
              <a:rPr lang="en-US" altLang="zh-TW" sz="2800" dirty="0">
                <a:latin typeface="Kaiti SC" panose="02010600040101010101" pitchFamily="2" charset="-122"/>
                <a:ea typeface="Kaiti SC" panose="02010600040101010101" pitchFamily="2" charset="-122"/>
              </a:rPr>
              <a:t>creation</a:t>
            </a:r>
            <a:r>
              <a:rPr lang="zh-TW" altLang="en-US" sz="2800" dirty="0">
                <a:latin typeface="Kaiti SC" panose="02010600040101010101" pitchFamily="2" charset="-122"/>
                <a:ea typeface="Kaiti SC" panose="02010600040101010101" pitchFamily="2" charset="-122"/>
              </a:rPr>
              <a:t> </a:t>
            </a:r>
            <a:r>
              <a:rPr lang="en-US" altLang="zh-TW" sz="2800" dirty="0">
                <a:latin typeface="Kaiti SC" panose="02010600040101010101" pitchFamily="2" charset="-122"/>
                <a:ea typeface="Kaiti SC" panose="02010600040101010101" pitchFamily="2" charset="-122"/>
              </a:rPr>
              <a:t>ordinance</a:t>
            </a:r>
            <a:r>
              <a:rPr lang="zh-TW" altLang="en-US" sz="2800" dirty="0">
                <a:latin typeface="Kaiti SC" panose="02010600040101010101" pitchFamily="2" charset="-122"/>
                <a:ea typeface="Kaiti SC" panose="02010600040101010101" pitchFamily="2" charset="-122"/>
              </a:rPr>
              <a:t>的文化使命</a:t>
            </a:r>
            <a:r>
              <a:rPr lang="en-US" altLang="zh-TW" sz="2800" dirty="0">
                <a:latin typeface="Kaiti SC" panose="02010600040101010101" pitchFamily="2" charset="-122"/>
                <a:ea typeface="Kaiti SC" panose="02010600040101010101" pitchFamily="2" charset="-122"/>
              </a:rPr>
              <a:t>)</a:t>
            </a:r>
            <a:r>
              <a:rPr lang="zh-TW" altLang="en-US" sz="2800" dirty="0">
                <a:latin typeface="Kaiti SC" panose="02010600040101010101" pitchFamily="2" charset="-122"/>
                <a:ea typeface="Kaiti SC" panose="02010600040101010101" pitchFamily="2" charset="-122"/>
              </a:rPr>
              <a:t> </a:t>
            </a:r>
            <a:r>
              <a:rPr lang="en-US" altLang="zh-TW" sz="2800" dirty="0">
                <a:latin typeface="Kaiti SC" panose="02010600040101010101" pitchFamily="2" charset="-122"/>
                <a:ea typeface="Kaiti SC" panose="02010600040101010101" pitchFamily="2" charset="-122"/>
              </a:rPr>
              <a:t>… the purpose to be achieved by the probation commandment was </a:t>
            </a:r>
            <a:r>
              <a:rPr lang="en-US" altLang="zh-TW" sz="2800" b="1" dirty="0">
                <a:latin typeface="Kaiti SC" panose="02010600040101010101" pitchFamily="2" charset="-122"/>
                <a:ea typeface="Kaiti SC" panose="02010600040101010101" pitchFamily="2" charset="-122"/>
              </a:rPr>
              <a:t>NOT</a:t>
            </a:r>
            <a:r>
              <a:rPr lang="en-US" altLang="zh-TW" sz="2800" dirty="0">
                <a:latin typeface="Kaiti SC" panose="02010600040101010101" pitchFamily="2" charset="-122"/>
                <a:ea typeface="Kaiti SC" panose="02010600040101010101" pitchFamily="2" charset="-122"/>
              </a:rPr>
              <a:t> to fit man for translation to another realm in which these mandates and institutions would have had no relevance.”  (Principle of Conduct, 40)</a:t>
            </a:r>
          </a:p>
          <a:p>
            <a:pPr marL="0" indent="0">
              <a:buNone/>
            </a:pPr>
            <a:endParaRPr lang="zh-TW" altLang="en-US" dirty="0">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79055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723900" y="685800"/>
            <a:ext cx="3855720" cy="1066800"/>
          </a:xfrm>
        </p:spPr>
        <p:txBody>
          <a:bodyPr anchor="t">
            <a:normAutofit/>
          </a:bodyPr>
          <a:lstStyle/>
          <a:p>
            <a:r>
              <a:rPr kumimoji="1" lang="zh-TW" altLang="en-US" sz="3200" b="1" dirty="0"/>
              <a:t>文化使命與大使命關係的討論</a:t>
            </a:r>
          </a:p>
        </p:txBody>
      </p:sp>
      <p:pic>
        <p:nvPicPr>
          <p:cNvPr id="5" name="圖片 4" descr="一張含有 文字, 收據 的圖片&#10;&#10;自動產生的描述">
            <a:extLst>
              <a:ext uri="{FF2B5EF4-FFF2-40B4-BE49-F238E27FC236}">
                <a16:creationId xmlns:a16="http://schemas.microsoft.com/office/drawing/2014/main" id="{64CB696B-5068-C94C-A971-28F5FED89CB7}"/>
              </a:ext>
            </a:extLst>
          </p:cNvPr>
          <p:cNvPicPr>
            <a:picLocks noChangeAspect="1"/>
          </p:cNvPicPr>
          <p:nvPr/>
        </p:nvPicPr>
        <p:blipFill>
          <a:blip r:embed="rId2"/>
          <a:stretch>
            <a:fillRect/>
          </a:stretch>
        </p:blipFill>
        <p:spPr>
          <a:xfrm>
            <a:off x="5532120" y="1427064"/>
            <a:ext cx="6659880" cy="4044095"/>
          </a:xfrm>
          <a:prstGeom prst="rect">
            <a:avLst/>
          </a:prstGeom>
          <a:noFill/>
        </p:spPr>
      </p:pic>
      <p:sp>
        <p:nvSpPr>
          <p:cNvPr id="3" name="內容版面配置區 2">
            <a:extLst>
              <a:ext uri="{FF2B5EF4-FFF2-40B4-BE49-F238E27FC236}">
                <a16:creationId xmlns:a16="http://schemas.microsoft.com/office/drawing/2014/main" id="{B3D9C6D6-47C6-044F-A830-2585D28B7E5B}"/>
              </a:ext>
            </a:extLst>
          </p:cNvPr>
          <p:cNvSpPr>
            <a:spLocks noGrp="1"/>
          </p:cNvSpPr>
          <p:nvPr>
            <p:ph type="body" sz="half" idx="2"/>
          </p:nvPr>
        </p:nvSpPr>
        <p:spPr>
          <a:xfrm>
            <a:off x="723900" y="1823305"/>
            <a:ext cx="3855720" cy="4044095"/>
          </a:xfrm>
        </p:spPr>
        <p:txBody>
          <a:bodyPr>
            <a:normAutofit/>
          </a:bodyPr>
          <a:lstStyle/>
          <a:p>
            <a:pPr>
              <a:buFont typeface="Arial" panose="020B0604020202020204" pitchFamily="34" charset="0"/>
              <a:buChar char="•"/>
            </a:pPr>
            <a:r>
              <a:rPr lang="zh-TW" altLang="en-US" sz="2000" b="1" dirty="0">
                <a:solidFill>
                  <a:schemeClr val="tx1"/>
                </a:solidFill>
              </a:rPr>
              <a:t>解經上，結構的平行</a:t>
            </a:r>
            <a:endParaRPr lang="en-US" altLang="zh-TW" sz="2000" b="1" dirty="0">
              <a:solidFill>
                <a:schemeClr val="tx1"/>
              </a:solidFill>
            </a:endParaRPr>
          </a:p>
          <a:p>
            <a:pPr marL="342900" indent="-342900">
              <a:buFont typeface="+mj-lt"/>
              <a:buAutoNum type="arabicPeriod"/>
            </a:pPr>
            <a:r>
              <a:rPr lang="zh-TW" altLang="en-US" sz="2000" b="1" dirty="0"/>
              <a:t>福音使命取代文化使命</a:t>
            </a:r>
            <a:endParaRPr lang="en-US" altLang="zh-TW" sz="2000" b="1" dirty="0"/>
          </a:p>
          <a:p>
            <a:pPr marL="342900" indent="-342900">
              <a:buFont typeface="+mj-lt"/>
              <a:buAutoNum type="arabicPeriod"/>
            </a:pPr>
            <a:r>
              <a:rPr lang="zh-TW" altLang="en-US" sz="2000" b="1" dirty="0"/>
              <a:t>福音使命包含文化使命</a:t>
            </a:r>
            <a:endParaRPr lang="en-US" altLang="zh-TW" sz="2000" b="1" dirty="0"/>
          </a:p>
          <a:p>
            <a:pPr marL="342900" indent="-342900">
              <a:buFont typeface="+mj-lt"/>
              <a:buAutoNum type="arabicPeriod"/>
            </a:pPr>
            <a:r>
              <a:rPr lang="zh-TW" altLang="en-US" sz="2000" b="1" dirty="0"/>
              <a:t>兩國論：基督徒的兩個範疇</a:t>
            </a:r>
            <a:endParaRPr lang="en-US" altLang="zh-TW" sz="2000" b="1" dirty="0"/>
          </a:p>
          <a:p>
            <a:pPr marL="342900" indent="-342900">
              <a:buFont typeface="+mj-lt"/>
              <a:buAutoNum type="arabicPeriod"/>
            </a:pPr>
            <a:r>
              <a:rPr lang="zh-TW" altLang="en-US" sz="2000" b="1" dirty="0"/>
              <a:t>轉化論：福音轉化文化</a:t>
            </a:r>
            <a:endParaRPr lang="en-US" altLang="zh-TW" sz="2000" b="1" dirty="0"/>
          </a:p>
          <a:p>
            <a:pPr marL="342900" indent="-342900">
              <a:buFont typeface="+mj-lt"/>
              <a:buAutoNum type="arabicPeriod"/>
            </a:pPr>
            <a:r>
              <a:rPr lang="zh-TW" altLang="en-US" sz="2000" b="1" dirty="0"/>
              <a:t>平衡的理解？</a:t>
            </a:r>
            <a:endParaRPr lang="en-US" altLang="zh-TW" sz="2000" b="1" dirty="0"/>
          </a:p>
        </p:txBody>
      </p:sp>
    </p:spTree>
    <p:extLst>
      <p:ext uri="{BB962C8B-B14F-4D97-AF65-F5344CB8AC3E}">
        <p14:creationId xmlns:p14="http://schemas.microsoft.com/office/powerpoint/2010/main" val="106562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p:txBody>
          <a:bodyPr/>
          <a:lstStyle/>
          <a:p>
            <a:r>
              <a:rPr kumimoji="1" lang="zh-TW" altLang="en-US" dirty="0"/>
              <a:t>主要參考書目</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736035"/>
            <a:ext cx="9601200" cy="4131365"/>
          </a:xfrm>
        </p:spPr>
        <p:txBody>
          <a:bodyPr>
            <a:normAutofit fontScale="92500" lnSpcReduction="20000"/>
          </a:bodyPr>
          <a:lstStyle/>
          <a:p>
            <a:r>
              <a:rPr kumimoji="1" lang="en-US" altLang="zh-TW" dirty="0"/>
              <a:t>M Kline, Kingdom Prologue, WS. 2006.</a:t>
            </a:r>
          </a:p>
          <a:p>
            <a:r>
              <a:rPr kumimoji="1" lang="en-US" altLang="zh-TW" dirty="0"/>
              <a:t>A Kuyper, Wisdom and Wander.</a:t>
            </a:r>
          </a:p>
          <a:p>
            <a:r>
              <a:rPr kumimoji="1" lang="en-US" altLang="zh-TW" dirty="0"/>
              <a:t>W. Edgar, Created and Creating, 2017.</a:t>
            </a:r>
          </a:p>
          <a:p>
            <a:r>
              <a:rPr kumimoji="1" lang="en-US" altLang="zh-TW" dirty="0"/>
              <a:t>John Murray, Principle of Conduct.</a:t>
            </a:r>
          </a:p>
          <a:p>
            <a:r>
              <a:rPr lang="zh-TW" altLang="en-US" dirty="0"/>
              <a:t>洛维特，世界历史与救赎历史，商务印书馆，</a:t>
            </a:r>
            <a:r>
              <a:rPr lang="en-US" altLang="zh-TW" dirty="0"/>
              <a:t>2016.</a:t>
            </a:r>
          </a:p>
          <a:p>
            <a:r>
              <a:rPr lang="zh-TW" altLang="en-US" dirty="0"/>
              <a:t>巴文克，改革宗教义学，</a:t>
            </a:r>
            <a:r>
              <a:rPr lang="en-US" altLang="zh-TW" dirty="0"/>
              <a:t>CETS, 2016.</a:t>
            </a:r>
          </a:p>
          <a:p>
            <a:pPr marL="0" indent="0">
              <a:buNone/>
            </a:pPr>
            <a:r>
              <a:rPr lang="zh-TW" altLang="en-US" dirty="0"/>
              <a:t>延伸閱讀：</a:t>
            </a:r>
            <a:endParaRPr lang="en-US" altLang="zh-TW" dirty="0"/>
          </a:p>
          <a:p>
            <a:pPr marL="0" indent="0">
              <a:buNone/>
            </a:pPr>
            <a:r>
              <a:rPr lang="en-US" altLang="zh-TW" dirty="0"/>
              <a:t>1.</a:t>
            </a:r>
            <a:r>
              <a:rPr lang="zh-TW" altLang="en-US" dirty="0"/>
              <a:t> </a:t>
            </a:r>
            <a:r>
              <a:rPr lang="en-US" altLang="zh-TW" dirty="0"/>
              <a:t>Henry</a:t>
            </a:r>
            <a:r>
              <a:rPr lang="zh-TW" altLang="en-US" dirty="0"/>
              <a:t> </a:t>
            </a:r>
            <a:r>
              <a:rPr lang="en-US" altLang="zh-TW" dirty="0"/>
              <a:t>R. Van </a:t>
            </a:r>
            <a:r>
              <a:rPr lang="en-US" altLang="zh-TW" dirty="0" err="1"/>
              <a:t>Til</a:t>
            </a:r>
            <a:r>
              <a:rPr lang="en-US" altLang="zh-TW" dirty="0"/>
              <a:t>, The Calvinistic Concept of Culture. </a:t>
            </a:r>
            <a:r>
              <a:rPr lang="en-US" altLang="zh-TW"/>
              <a:t>Baker, 2001.</a:t>
            </a:r>
            <a:endParaRPr lang="en-US" altLang="zh-TW" dirty="0"/>
          </a:p>
          <a:p>
            <a:pPr marL="0" indent="0">
              <a:buNone/>
            </a:pPr>
            <a:r>
              <a:rPr lang="en-US" altLang="zh-TW" dirty="0"/>
              <a:t>2.</a:t>
            </a:r>
            <a:r>
              <a:rPr lang="zh-TW" altLang="en-US" dirty="0"/>
              <a:t> 大衛霍爾，加爾文與文化，團結，</a:t>
            </a:r>
            <a:r>
              <a:rPr lang="en-US" altLang="zh-TW" dirty="0"/>
              <a:t>2018.</a:t>
            </a:r>
          </a:p>
          <a:p>
            <a:endParaRPr kumimoji="1" lang="zh-TW" altLang="en-US" dirty="0"/>
          </a:p>
        </p:txBody>
      </p:sp>
    </p:spTree>
    <p:extLst>
      <p:ext uri="{BB962C8B-B14F-4D97-AF65-F5344CB8AC3E}">
        <p14:creationId xmlns:p14="http://schemas.microsoft.com/office/powerpoint/2010/main" val="197499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2E9EFD-35C2-FF47-A1A4-56CD3B46A34E}"/>
              </a:ext>
            </a:extLst>
          </p:cNvPr>
          <p:cNvSpPr>
            <a:spLocks noGrp="1"/>
          </p:cNvSpPr>
          <p:nvPr>
            <p:ph type="title"/>
          </p:nvPr>
        </p:nvSpPr>
        <p:spPr>
          <a:xfrm>
            <a:off x="1371600" y="685800"/>
            <a:ext cx="9601200" cy="838200"/>
          </a:xfrm>
        </p:spPr>
        <p:txBody>
          <a:bodyPr/>
          <a:lstStyle/>
          <a:p>
            <a:r>
              <a:rPr kumimoji="1" lang="zh-TW" altLang="en-US" dirty="0"/>
              <a:t>敬拜先於討論</a:t>
            </a:r>
          </a:p>
        </p:txBody>
      </p:sp>
      <p:sp>
        <p:nvSpPr>
          <p:cNvPr id="3" name="內容版面配置區 2">
            <a:extLst>
              <a:ext uri="{FF2B5EF4-FFF2-40B4-BE49-F238E27FC236}">
                <a16:creationId xmlns:a16="http://schemas.microsoft.com/office/drawing/2014/main" id="{03236996-16C5-0342-8C91-D249C7E70C87}"/>
              </a:ext>
            </a:extLst>
          </p:cNvPr>
          <p:cNvSpPr>
            <a:spLocks noGrp="1"/>
          </p:cNvSpPr>
          <p:nvPr>
            <p:ph idx="1"/>
          </p:nvPr>
        </p:nvSpPr>
        <p:spPr>
          <a:xfrm>
            <a:off x="1371600" y="1524000"/>
            <a:ext cx="9308969" cy="4343400"/>
          </a:xfrm>
        </p:spPr>
        <p:txBody>
          <a:bodyPr>
            <a:noAutofit/>
          </a:bodyPr>
          <a:lstStyle/>
          <a:p>
            <a:pPr marL="130302" indent="0">
              <a:buNone/>
            </a:pPr>
            <a:r>
              <a:rPr lang="en-US" altLang="zh-TW" sz="2400" b="1" dirty="0">
                <a:latin typeface="+mn-ea"/>
                <a:ea typeface="+mn-ea"/>
              </a:rPr>
              <a:t>Heb. 2:5-11</a:t>
            </a:r>
            <a:r>
              <a:rPr lang="en-US" altLang="zh-TW" sz="2400" dirty="0">
                <a:latin typeface="+mn-ea"/>
                <a:ea typeface="+mn-ea"/>
              </a:rPr>
              <a:t> </a:t>
            </a:r>
            <a:r>
              <a:rPr lang="zh-TW" altLang="en-US" sz="2400" dirty="0">
                <a:latin typeface="Kaiti SC" panose="02010600040101010101" pitchFamily="2" charset="-122"/>
                <a:ea typeface="Kaiti SC" panose="02010600040101010101" pitchFamily="2" charset="-122"/>
              </a:rPr>
              <a:t>我们所说将来的世界，神原没有交给天使管辖。 </a:t>
            </a:r>
            <a:r>
              <a:rPr lang="en-US" altLang="zh-TW" sz="2400" b="1" baseline="30000" dirty="0">
                <a:latin typeface="Kaiti SC" panose="02010600040101010101" pitchFamily="2" charset="-122"/>
                <a:ea typeface="Kaiti SC" panose="02010600040101010101" pitchFamily="2" charset="-122"/>
              </a:rPr>
              <a:t>6</a:t>
            </a:r>
            <a:r>
              <a:rPr lang="zh-TW" altLang="en-US" sz="2400" dirty="0">
                <a:latin typeface="Kaiti SC" panose="02010600040101010101" pitchFamily="2" charset="-122"/>
                <a:ea typeface="Kaiti SC" panose="02010600040101010101" pitchFamily="2" charset="-122"/>
              </a:rPr>
              <a:t> 但有人在经上某处证明说：人算甚么，你竟顾念他？世人算甚么，你竟眷顾他？ </a:t>
            </a:r>
            <a:r>
              <a:rPr lang="en-US" altLang="zh-TW" sz="2400" b="1" baseline="30000" dirty="0">
                <a:latin typeface="Kaiti SC" panose="02010600040101010101" pitchFamily="2" charset="-122"/>
                <a:ea typeface="Kaiti SC" panose="02010600040101010101" pitchFamily="2" charset="-122"/>
              </a:rPr>
              <a:t>7</a:t>
            </a:r>
            <a:r>
              <a:rPr lang="zh-TW" altLang="en-US" sz="2400" dirty="0">
                <a:latin typeface="Kaiti SC" panose="02010600040101010101" pitchFamily="2" charset="-122"/>
                <a:ea typeface="Kaiti SC" panose="02010600040101010101" pitchFamily="2" charset="-122"/>
              </a:rPr>
              <a:t> 你叫他比天使微小一点（或作：你叫他暂时比天使小），赐他荣耀尊贵为冠冕，并将你手所造的都派他管理， </a:t>
            </a:r>
            <a:r>
              <a:rPr lang="en-US" altLang="zh-TW" sz="2400" b="1" baseline="30000" dirty="0">
                <a:latin typeface="Kaiti SC" panose="02010600040101010101" pitchFamily="2" charset="-122"/>
                <a:ea typeface="Kaiti SC" panose="02010600040101010101" pitchFamily="2" charset="-122"/>
              </a:rPr>
              <a:t>8</a:t>
            </a:r>
            <a:r>
              <a:rPr lang="zh-TW" altLang="en-US" sz="2400" dirty="0">
                <a:latin typeface="Kaiti SC" panose="02010600040101010101" pitchFamily="2" charset="-122"/>
                <a:ea typeface="Kaiti SC" panose="02010600040101010101" pitchFamily="2" charset="-122"/>
              </a:rPr>
              <a:t> 叫万物都服在他的脚下。既叫万物都服他，就没有剩下一样不服他的。只是如今我们还不见万物都服他。</a:t>
            </a:r>
            <a:endParaRPr lang="en-US" altLang="zh-TW" sz="2400" dirty="0">
              <a:latin typeface="Kaiti SC" panose="02010600040101010101" pitchFamily="2" charset="-122"/>
              <a:ea typeface="Kaiti SC" panose="02010600040101010101" pitchFamily="2" charset="-122"/>
            </a:endParaRPr>
          </a:p>
          <a:p>
            <a:pPr marL="130302" indent="0">
              <a:buNone/>
            </a:pPr>
            <a:r>
              <a:rPr lang="zh-TW" altLang="en-US" sz="2400" dirty="0">
                <a:latin typeface="Kaiti SC" panose="02010600040101010101" pitchFamily="2" charset="-122"/>
                <a:ea typeface="Kaiti SC" panose="02010600040101010101" pitchFamily="2" charset="-122"/>
              </a:rPr>
              <a:t> </a:t>
            </a:r>
            <a:r>
              <a:rPr lang="en-US" altLang="zh-TW" sz="2400" b="1" baseline="30000" dirty="0">
                <a:latin typeface="Kaiti SC" panose="02010600040101010101" pitchFamily="2" charset="-122"/>
                <a:ea typeface="Kaiti SC" panose="02010600040101010101" pitchFamily="2" charset="-122"/>
              </a:rPr>
              <a:t>9</a:t>
            </a:r>
            <a:r>
              <a:rPr lang="zh-TW" altLang="en-US" sz="2400" dirty="0">
                <a:latin typeface="Kaiti SC" panose="02010600040101010101" pitchFamily="2" charset="-122"/>
                <a:ea typeface="Kaiti SC" panose="02010600040101010101" pitchFamily="2" charset="-122"/>
              </a:rPr>
              <a:t> 惟独见那成为比天使小一点的耶稣（或作：惟独见耶稣暂时比天使小）；因为受死的苦，就得了尊贵荣耀为冠冕，叫他因着神的恩，为人人尝了死味。 </a:t>
            </a:r>
            <a:r>
              <a:rPr lang="en-US" altLang="zh-TW" sz="2400" b="1" baseline="30000" dirty="0">
                <a:latin typeface="Kaiti SC" panose="02010600040101010101" pitchFamily="2" charset="-122"/>
                <a:ea typeface="Kaiti SC" panose="02010600040101010101" pitchFamily="2" charset="-122"/>
              </a:rPr>
              <a:t>10</a:t>
            </a:r>
            <a:r>
              <a:rPr lang="zh-TW" altLang="en-US" sz="2400" dirty="0">
                <a:latin typeface="Kaiti SC" panose="02010600040101010101" pitchFamily="2" charset="-122"/>
                <a:ea typeface="Kaiti SC" panose="02010600040101010101" pitchFamily="2" charset="-122"/>
              </a:rPr>
              <a:t> 原来那为万物所属为万物所本的，要领许多的儿子进荣耀里去，使救他们的元帅，因受苦难得以完全，本是合宜的。 </a:t>
            </a:r>
            <a:r>
              <a:rPr lang="en-US" altLang="zh-TW" sz="2400" b="1" baseline="30000" dirty="0">
                <a:latin typeface="Kaiti SC" panose="02010600040101010101" pitchFamily="2" charset="-122"/>
                <a:ea typeface="Kaiti SC" panose="02010600040101010101" pitchFamily="2" charset="-122"/>
              </a:rPr>
              <a:t>11</a:t>
            </a:r>
            <a:r>
              <a:rPr lang="zh-TW" altLang="en-US" sz="2400" dirty="0">
                <a:latin typeface="Kaiti SC" panose="02010600040101010101" pitchFamily="2" charset="-122"/>
                <a:ea typeface="Kaiti SC" panose="02010600040101010101" pitchFamily="2" charset="-122"/>
              </a:rPr>
              <a:t> 因那使人成圣的和那些得以成圣的，都是出于一。</a:t>
            </a:r>
          </a:p>
        </p:txBody>
      </p:sp>
    </p:spTree>
    <p:extLst>
      <p:ext uri="{BB962C8B-B14F-4D97-AF65-F5344CB8AC3E}">
        <p14:creationId xmlns:p14="http://schemas.microsoft.com/office/powerpoint/2010/main" val="35128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lstStyle/>
          <a:p>
            <a:r>
              <a:rPr kumimoji="1" lang="zh-TW" altLang="en-US" dirty="0"/>
              <a:t>第九課 提出問題</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754154"/>
            <a:ext cx="10972800" cy="4795936"/>
          </a:xfrm>
        </p:spPr>
        <p:txBody>
          <a:bodyPr/>
          <a:lstStyle/>
          <a:p>
            <a:pPr marL="587502" indent="-457200">
              <a:buFont typeface="Wingdings" pitchFamily="2" charset="2"/>
              <a:buChar char="Ø"/>
            </a:pPr>
            <a:r>
              <a:rPr lang="zh-TW" altLang="en-US" dirty="0">
                <a:latin typeface="Times New Roman" panose="02020603050405020304" pitchFamily="18" charset="0"/>
                <a:cs typeface="Times New Roman" panose="02020603050405020304" pitchFamily="18" charset="0"/>
              </a:rPr>
              <a:t>啟示錄</a:t>
            </a:r>
            <a:r>
              <a:rPr lang="en-US" altLang="zh-TW" dirty="0">
                <a:latin typeface="Times New Roman" panose="02020603050405020304" pitchFamily="18" charset="0"/>
                <a:cs typeface="Times New Roman" panose="02020603050405020304" pitchFamily="18" charset="0"/>
              </a:rPr>
              <a:t>20</a:t>
            </a:r>
            <a:r>
              <a:rPr lang="zh-TW" altLang="en-US" dirty="0">
                <a:latin typeface="Times New Roman" panose="02020603050405020304" pitchFamily="18" charset="0"/>
                <a:cs typeface="Times New Roman" panose="02020603050405020304" pitchFamily="18" charset="0"/>
              </a:rPr>
              <a:t>章的千禧年有幾種理解？</a:t>
            </a:r>
            <a:endParaRPr lang="en-US" altLang="zh-TW" dirty="0">
              <a:latin typeface="Times New Roman" panose="02020603050405020304" pitchFamily="18" charset="0"/>
              <a:cs typeface="Times New Roman" panose="02020603050405020304" pitchFamily="18" charset="0"/>
            </a:endParaRPr>
          </a:p>
          <a:p>
            <a:pPr marL="587502" indent="-457200">
              <a:buFont typeface="Wingdings" pitchFamily="2" charset="2"/>
              <a:buChar char="Ø"/>
            </a:pPr>
            <a:r>
              <a:rPr lang="zh-TW" altLang="en-US" dirty="0">
                <a:latin typeface="Times New Roman" panose="02020603050405020304" pitchFamily="18" charset="0"/>
                <a:cs typeface="Times New Roman" panose="02020603050405020304" pitchFamily="18" charset="0"/>
              </a:rPr>
              <a:t>啟蒙運動以來的歷史觀與千禧年有什麼關係？</a:t>
            </a:r>
            <a:endParaRPr lang="en-US" altLang="zh-TW" dirty="0">
              <a:latin typeface="Times New Roman" panose="02020603050405020304" pitchFamily="18" charset="0"/>
              <a:cs typeface="Times New Roman" panose="02020603050405020304" pitchFamily="18" charset="0"/>
            </a:endParaRPr>
          </a:p>
          <a:p>
            <a:pPr marL="587502" indent="-457200">
              <a:buFont typeface="Wingdings" pitchFamily="2" charset="2"/>
              <a:buChar char="Ø"/>
            </a:pPr>
            <a:r>
              <a:rPr lang="zh-TW" altLang="en-US" dirty="0">
                <a:latin typeface="Times New Roman" panose="02020603050405020304" pitchFamily="18" charset="0"/>
                <a:cs typeface="Times New Roman" panose="02020603050405020304" pitchFamily="18" charset="0"/>
              </a:rPr>
              <a:t>文化使命的基礎是什麼？</a:t>
            </a:r>
            <a:endParaRPr lang="en-US" altLang="zh-TW" dirty="0">
              <a:latin typeface="Times New Roman" panose="02020603050405020304" pitchFamily="18" charset="0"/>
              <a:cs typeface="Times New Roman" panose="02020603050405020304" pitchFamily="18" charset="0"/>
            </a:endParaRPr>
          </a:p>
          <a:p>
            <a:pPr marL="587502" indent="-457200">
              <a:buFont typeface="Wingdings" pitchFamily="2" charset="2"/>
              <a:buChar char="Ø"/>
            </a:pPr>
            <a:r>
              <a:rPr lang="zh-TW" altLang="en-US" dirty="0">
                <a:latin typeface="Times New Roman" panose="02020603050405020304" pitchFamily="18" charset="0"/>
                <a:cs typeface="Times New Roman" panose="02020603050405020304" pitchFamily="18" charset="0"/>
              </a:rPr>
              <a:t>末世的實現與文化使命的關係如何？</a:t>
            </a:r>
            <a:endParaRPr lang="en-US" altLang="zh-TW" dirty="0">
              <a:latin typeface="Times New Roman" panose="02020603050405020304" pitchFamily="18" charset="0"/>
              <a:cs typeface="Times New Roman" panose="02020603050405020304" pitchFamily="18" charset="0"/>
            </a:endParaRPr>
          </a:p>
          <a:p>
            <a:pPr marL="587502" indent="-457200">
              <a:buFont typeface="Wingdings" pitchFamily="2" charset="2"/>
              <a:buChar char="Ø"/>
            </a:pPr>
            <a:r>
              <a:rPr lang="zh-TW" altLang="en-US" dirty="0">
                <a:latin typeface="Times New Roman" panose="02020603050405020304" pitchFamily="18" charset="0"/>
                <a:cs typeface="Times New Roman" panose="02020603050405020304" pitchFamily="18" charset="0"/>
              </a:rPr>
              <a:t>基督的工作與整個工作之約的關係？</a:t>
            </a:r>
            <a:endParaRPr lang="en-US" altLang="zh-TW" dirty="0">
              <a:latin typeface="Times New Roman" panose="02020603050405020304" pitchFamily="18" charset="0"/>
              <a:cs typeface="Times New Roman" panose="02020603050405020304" pitchFamily="18" charset="0"/>
            </a:endParaRPr>
          </a:p>
          <a:p>
            <a:pPr lvl="1"/>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22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9912980-E3B2-2746-885B-306AAFAEDF36}"/>
              </a:ext>
            </a:extLst>
          </p:cNvPr>
          <p:cNvPicPr>
            <a:picLocks noChangeAspect="1"/>
          </p:cNvPicPr>
          <p:nvPr/>
        </p:nvPicPr>
        <p:blipFill>
          <a:blip r:embed="rId2"/>
          <a:stretch>
            <a:fillRect/>
          </a:stretch>
        </p:blipFill>
        <p:spPr>
          <a:xfrm>
            <a:off x="1765264" y="68263"/>
            <a:ext cx="9367909" cy="6721475"/>
          </a:xfrm>
          <a:prstGeom prst="rect">
            <a:avLst/>
          </a:prstGeom>
          <a:noFill/>
        </p:spPr>
      </p:pic>
    </p:spTree>
    <p:extLst>
      <p:ext uri="{BB962C8B-B14F-4D97-AF65-F5344CB8AC3E}">
        <p14:creationId xmlns:p14="http://schemas.microsoft.com/office/powerpoint/2010/main" val="329795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1485900"/>
          </a:xfrm>
        </p:spPr>
        <p:txBody>
          <a:bodyPr anchor="t">
            <a:normAutofit/>
          </a:bodyPr>
          <a:lstStyle/>
          <a:p>
            <a:r>
              <a:rPr kumimoji="1" lang="zh-TW" altLang="en-US" dirty="0"/>
              <a:t>千禧年：從古典到現代的觀念</a:t>
            </a:r>
          </a:p>
        </p:txBody>
      </p:sp>
      <p:graphicFrame>
        <p:nvGraphicFramePr>
          <p:cNvPr id="7" name="內容版面配置區 2">
            <a:extLst>
              <a:ext uri="{FF2B5EF4-FFF2-40B4-BE49-F238E27FC236}">
                <a16:creationId xmlns:a16="http://schemas.microsoft.com/office/drawing/2014/main" id="{573DA2F2-F1B4-442D-89E7-95AC1A41B8B8}"/>
              </a:ext>
            </a:extLst>
          </p:cNvPr>
          <p:cNvGraphicFramePr>
            <a:graphicFrameLocks noGrp="1"/>
          </p:cNvGraphicFramePr>
          <p:nvPr>
            <p:ph idx="1"/>
            <p:extLst>
              <p:ext uri="{D42A27DB-BD31-4B8C-83A1-F6EECF244321}">
                <p14:modId xmlns:p14="http://schemas.microsoft.com/office/powerpoint/2010/main" val="1665761061"/>
              </p:ext>
            </p:extLst>
          </p:nvPr>
        </p:nvGraphicFramePr>
        <p:xfrm>
          <a:off x="1371600" y="1539240"/>
          <a:ext cx="1037844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10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normAutofit/>
          </a:bodyPr>
          <a:lstStyle/>
          <a:p>
            <a:r>
              <a:rPr kumimoji="1" lang="zh-TW" altLang="en-US" dirty="0"/>
              <a:t>釋經：創 </a:t>
            </a:r>
            <a:r>
              <a:rPr kumimoji="1" lang="en-US" altLang="zh-TW" dirty="0"/>
              <a:t>1:26-28</a:t>
            </a:r>
            <a:r>
              <a:rPr kumimoji="1" lang="zh-TW" altLang="en-US" dirty="0"/>
              <a:t>；</a:t>
            </a:r>
            <a:r>
              <a:rPr kumimoji="1" lang="en-US" altLang="zh-TW" dirty="0"/>
              <a:t>2:18-25</a:t>
            </a:r>
            <a:endParaRPr kumimoji="1" lang="zh-TW" altLang="en-US" dirty="0"/>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524000"/>
            <a:ext cx="10972800" cy="5059680"/>
          </a:xfrm>
        </p:spPr>
        <p:txBody>
          <a:bodyPr>
            <a:normAutofit lnSpcReduction="10000"/>
          </a:bodyPr>
          <a:lstStyle/>
          <a:p>
            <a:pPr marL="0" indent="0" rtl="1">
              <a:buNone/>
            </a:pPr>
            <a:r>
              <a:rPr lang="zh-TW" altLang="en-US" sz="2200" b="1" dirty="0">
                <a:latin typeface="Hiragino Sans GB W3" panose="020B0300000000000000" pitchFamily="34" charset="-128"/>
                <a:ea typeface="Hiragino Sans GB W3" panose="020B0300000000000000" pitchFamily="34" charset="-128"/>
              </a:rPr>
              <a:t>創</a:t>
            </a:r>
            <a:r>
              <a:rPr lang="en-US" altLang="zh-TW" sz="2200" b="1" dirty="0">
                <a:latin typeface="Hiragino Sans GB W3" panose="020B0300000000000000" pitchFamily="34" charset="-128"/>
                <a:ea typeface="Hiragino Sans GB W3" panose="020B0300000000000000" pitchFamily="34" charset="-128"/>
              </a:rPr>
              <a:t>. 1:26   </a:t>
            </a:r>
            <a:r>
              <a:rPr lang="zh-TW" altLang="en-US" sz="2200" dirty="0">
                <a:latin typeface="Kaiti SC" panose="02010600040101010101" pitchFamily="2" charset="-122"/>
                <a:ea typeface="Kaiti SC" panose="02010600040101010101" pitchFamily="2" charset="-122"/>
              </a:rPr>
              <a:t>上帝說：「我們要照著我們的形像、按著我們的樣式造人，使他們管理海裏的魚、空中的鳥、地上的牲畜，和全地，並地上所爬的一切昆蟲。」 </a:t>
            </a:r>
            <a:r>
              <a:rPr lang="en-US" altLang="zh-TW" sz="2200" b="1" baseline="30000" dirty="0">
                <a:latin typeface="Kaiti SC" panose="02010600040101010101" pitchFamily="2" charset="-122"/>
                <a:ea typeface="Kaiti SC" panose="02010600040101010101" pitchFamily="2" charset="-122"/>
              </a:rPr>
              <a:t>27</a:t>
            </a:r>
            <a:r>
              <a:rPr lang="zh-TW" altLang="en-US" sz="2200" dirty="0">
                <a:latin typeface="Kaiti SC" panose="02010600040101010101" pitchFamily="2" charset="-122"/>
                <a:ea typeface="Kaiti SC" panose="02010600040101010101" pitchFamily="2" charset="-122"/>
              </a:rPr>
              <a:t> 上帝就照著自己的形像造人，乃是照著他的形像造男造女。 </a:t>
            </a:r>
            <a:r>
              <a:rPr lang="en-US" altLang="zh-TW" sz="2200" b="1" baseline="30000" dirty="0">
                <a:latin typeface="Kaiti SC" panose="02010600040101010101" pitchFamily="2" charset="-122"/>
                <a:ea typeface="Kaiti SC" panose="02010600040101010101" pitchFamily="2" charset="-122"/>
              </a:rPr>
              <a:t>28</a:t>
            </a:r>
            <a:r>
              <a:rPr lang="zh-TW" altLang="en-US" sz="2200" dirty="0">
                <a:latin typeface="Kaiti SC" panose="02010600040101010101" pitchFamily="2" charset="-122"/>
                <a:ea typeface="Kaiti SC" panose="02010600040101010101" pitchFamily="2" charset="-122"/>
              </a:rPr>
              <a:t> 上帝就賜福給他們，又對他們說：「要</a:t>
            </a:r>
            <a:r>
              <a:rPr lang="zh-TW" altLang="en-US" sz="2200" b="1" u="sng" dirty="0">
                <a:solidFill>
                  <a:srgbClr val="FF0000"/>
                </a:solidFill>
                <a:latin typeface="Kaiti SC" panose="02010600040101010101" pitchFamily="2" charset="-122"/>
                <a:ea typeface="Kaiti SC" panose="02010600040101010101" pitchFamily="2" charset="-122"/>
              </a:rPr>
              <a:t>生養眾多</a:t>
            </a:r>
            <a:r>
              <a:rPr lang="zh-TW" altLang="en-US" sz="2200" dirty="0">
                <a:latin typeface="Kaiti SC" panose="02010600040101010101" pitchFamily="2" charset="-122"/>
                <a:ea typeface="Kaiti SC" panose="02010600040101010101" pitchFamily="2" charset="-122"/>
              </a:rPr>
              <a:t>，遍滿地面，</a:t>
            </a:r>
            <a:r>
              <a:rPr lang="zh-TW" altLang="en-US" sz="2200" b="1" u="sng" dirty="0">
                <a:solidFill>
                  <a:srgbClr val="FF0000"/>
                </a:solidFill>
                <a:latin typeface="Kaiti SC" panose="02010600040101010101" pitchFamily="2" charset="-122"/>
                <a:ea typeface="Kaiti SC" panose="02010600040101010101" pitchFamily="2" charset="-122"/>
              </a:rPr>
              <a:t>治理這地</a:t>
            </a:r>
            <a:r>
              <a:rPr lang="zh-TW" altLang="en-US" sz="2200" dirty="0">
                <a:latin typeface="Kaiti SC" panose="02010600040101010101" pitchFamily="2" charset="-122"/>
                <a:ea typeface="Kaiti SC" panose="02010600040101010101" pitchFamily="2" charset="-122"/>
              </a:rPr>
              <a:t>，也要管理海裏的魚、空中的鳥，和地上各樣行動的活物。」</a:t>
            </a:r>
            <a:endParaRPr lang="en-US" altLang="zh-TW" sz="2200" dirty="0">
              <a:latin typeface="Kaiti SC" panose="02010600040101010101" pitchFamily="2" charset="-122"/>
              <a:ea typeface="Kaiti SC" panose="02010600040101010101" pitchFamily="2" charset="-122"/>
            </a:endParaRPr>
          </a:p>
          <a:p>
            <a:pPr marL="0" indent="0" rtl="1">
              <a:buNone/>
            </a:pPr>
            <a:r>
              <a:rPr lang="zh-TW" altLang="en-US" sz="2200" b="1" dirty="0"/>
              <a:t>創</a:t>
            </a:r>
            <a:r>
              <a:rPr lang="en-US" altLang="zh-TW" sz="2200" b="1" dirty="0"/>
              <a:t>. 2:18-20</a:t>
            </a:r>
            <a:r>
              <a:rPr lang="en-US" altLang="zh-TW" sz="2200" dirty="0"/>
              <a:t>   </a:t>
            </a:r>
            <a:r>
              <a:rPr lang="zh-TW" altLang="en-US" sz="2200" dirty="0">
                <a:latin typeface="Kaiti SC" panose="02010600040101010101" pitchFamily="2" charset="-122"/>
                <a:ea typeface="Kaiti SC" panose="02010600040101010101" pitchFamily="2" charset="-122"/>
              </a:rPr>
              <a:t>耶和華上帝說：「那人獨居不好，我要為他造一個配偶幫助他。」 </a:t>
            </a:r>
            <a:r>
              <a:rPr lang="en-US" altLang="zh-TW" sz="2200" b="1" baseline="30000" dirty="0">
                <a:latin typeface="Kaiti SC" panose="02010600040101010101" pitchFamily="2" charset="-122"/>
                <a:ea typeface="Kaiti SC" panose="02010600040101010101" pitchFamily="2" charset="-122"/>
              </a:rPr>
              <a:t>19</a:t>
            </a:r>
            <a:r>
              <a:rPr lang="zh-TW" altLang="en-US" sz="2200" dirty="0">
                <a:latin typeface="Kaiti SC" panose="02010600040101010101" pitchFamily="2" charset="-122"/>
                <a:ea typeface="Kaiti SC" panose="02010600040101010101" pitchFamily="2" charset="-122"/>
              </a:rPr>
              <a:t> 耶和華上帝用土所造成的野地各樣走獸和空中各樣飛鳥都帶到那人面前，看他叫甚麼。那人怎樣叫各樣的活物，那就是牠的名字。 </a:t>
            </a:r>
            <a:r>
              <a:rPr lang="en-US" altLang="zh-TW" sz="2200" b="1" baseline="30000" dirty="0">
                <a:latin typeface="Kaiti SC" panose="02010600040101010101" pitchFamily="2" charset="-122"/>
                <a:ea typeface="Kaiti SC" panose="02010600040101010101" pitchFamily="2" charset="-122"/>
              </a:rPr>
              <a:t>20</a:t>
            </a:r>
            <a:r>
              <a:rPr lang="zh-TW" altLang="en-US" sz="2200" dirty="0">
                <a:latin typeface="Kaiti SC" panose="02010600040101010101" pitchFamily="2" charset="-122"/>
                <a:ea typeface="Kaiti SC" panose="02010600040101010101" pitchFamily="2" charset="-122"/>
              </a:rPr>
              <a:t> 那人便給一切牲畜和空中飛鳥、野地走獸都起了名；只是那人沒有遇見配偶幫助他。</a:t>
            </a:r>
            <a:endParaRPr lang="en-US" altLang="zh-TW" sz="2200" dirty="0">
              <a:latin typeface="Kaiti SC" panose="02010600040101010101" pitchFamily="2" charset="-122"/>
              <a:ea typeface="Kaiti SC" panose="02010600040101010101" pitchFamily="2" charset="-122"/>
            </a:endParaRPr>
          </a:p>
          <a:p>
            <a:pPr marL="0" indent="0" rtl="1">
              <a:buNone/>
            </a:pPr>
            <a:r>
              <a:rPr lang="zh-TW" altLang="en-US" sz="2200" b="1" dirty="0"/>
              <a:t>創</a:t>
            </a:r>
            <a:r>
              <a:rPr lang="en-US" altLang="zh-TW" sz="2200" b="1" dirty="0"/>
              <a:t>. 2:21-25</a:t>
            </a:r>
            <a:r>
              <a:rPr lang="en-US" altLang="zh-TW" sz="2200" dirty="0"/>
              <a:t> </a:t>
            </a:r>
            <a:r>
              <a:rPr lang="zh-TW" altLang="en-US" sz="2200" dirty="0">
                <a:latin typeface="Kaiti SC" panose="02010600040101010101" pitchFamily="2" charset="-122"/>
                <a:ea typeface="Kaiti SC" panose="02010600040101010101" pitchFamily="2" charset="-122"/>
              </a:rPr>
              <a:t>耶和華上帝使他沉睡，他就睡了；於是取下他的一條肋骨，又把肉合起來。 </a:t>
            </a:r>
            <a:r>
              <a:rPr lang="en-US" altLang="zh-TW" sz="2200" b="1" baseline="30000" dirty="0">
                <a:latin typeface="Kaiti SC" panose="02010600040101010101" pitchFamily="2" charset="-122"/>
                <a:ea typeface="Kaiti SC" panose="02010600040101010101" pitchFamily="2" charset="-122"/>
              </a:rPr>
              <a:t>22</a:t>
            </a:r>
            <a:r>
              <a:rPr lang="zh-TW" altLang="en-US" sz="2200" dirty="0">
                <a:latin typeface="Kaiti SC" panose="02010600040101010101" pitchFamily="2" charset="-122"/>
                <a:ea typeface="Kaiti SC" panose="02010600040101010101" pitchFamily="2" charset="-122"/>
              </a:rPr>
              <a:t> 耶和華上帝就用那人身上所取的肋骨造成一個女人，領她到那人跟前。 </a:t>
            </a:r>
            <a:r>
              <a:rPr lang="en-US" altLang="zh-TW" sz="2200" b="1" baseline="30000" dirty="0">
                <a:latin typeface="Kaiti SC" panose="02010600040101010101" pitchFamily="2" charset="-122"/>
                <a:ea typeface="Kaiti SC" panose="02010600040101010101" pitchFamily="2" charset="-122"/>
              </a:rPr>
              <a:t>23</a:t>
            </a:r>
            <a:r>
              <a:rPr lang="zh-TW" altLang="en-US" sz="2200" dirty="0">
                <a:latin typeface="Kaiti SC" panose="02010600040101010101" pitchFamily="2" charset="-122"/>
                <a:ea typeface="Kaiti SC" panose="02010600040101010101" pitchFamily="2" charset="-122"/>
              </a:rPr>
              <a:t> 那人說：這是我骨中的骨，肉中的肉，可以稱她為「女人」，因為她是從「男人」 身上取出來的。 </a:t>
            </a:r>
            <a:r>
              <a:rPr lang="en-US" altLang="zh-TW" sz="2200" b="1" baseline="30000" dirty="0">
                <a:latin typeface="Kaiti SC" panose="02010600040101010101" pitchFamily="2" charset="-122"/>
                <a:ea typeface="Kaiti SC" panose="02010600040101010101" pitchFamily="2" charset="-122"/>
              </a:rPr>
              <a:t>24</a:t>
            </a:r>
            <a:r>
              <a:rPr lang="zh-TW" altLang="en-US" sz="2200" dirty="0">
                <a:latin typeface="Kaiti SC" panose="02010600040101010101" pitchFamily="2" charset="-122"/>
                <a:ea typeface="Kaiti SC" panose="02010600040101010101" pitchFamily="2" charset="-122"/>
              </a:rPr>
              <a:t>   因此，人要離開父母，與妻子連合，二人成為一體。 </a:t>
            </a:r>
            <a:r>
              <a:rPr lang="en-US" altLang="zh-TW" sz="2200" b="1" baseline="30000" dirty="0">
                <a:latin typeface="Kaiti SC" panose="02010600040101010101" pitchFamily="2" charset="-122"/>
                <a:ea typeface="Kaiti SC" panose="02010600040101010101" pitchFamily="2" charset="-122"/>
              </a:rPr>
              <a:t>25</a:t>
            </a:r>
            <a:r>
              <a:rPr lang="zh-TW" altLang="en-US" sz="2200" dirty="0">
                <a:latin typeface="Kaiti SC" panose="02010600040101010101" pitchFamily="2" charset="-122"/>
                <a:ea typeface="Kaiti SC" panose="02010600040101010101" pitchFamily="2" charset="-122"/>
              </a:rPr>
              <a:t> 當時夫妻二人赤身露體，並不羞恥。</a:t>
            </a:r>
            <a:endParaRPr lang="en-US" altLang="zh-TW" sz="2200" dirty="0">
              <a:latin typeface="Kaiti SC" panose="02010600040101010101" pitchFamily="2" charset="-122"/>
              <a:ea typeface="Kaiti SC" panose="02010600040101010101" pitchFamily="2" charset="-122"/>
            </a:endParaRPr>
          </a:p>
          <a:p>
            <a:pPr marL="0" indent="0" rtl="1">
              <a:buNone/>
            </a:pPr>
            <a:r>
              <a:rPr lang="zh-TW" altLang="en-US" sz="2400" dirty="0">
                <a:latin typeface="Hiragino Sans GB W3" panose="020B0300000000000000" pitchFamily="34" charset="-128"/>
                <a:ea typeface="Hiragino Sans GB W3" panose="020B0300000000000000" pitchFamily="34" charset="-128"/>
              </a:rPr>
              <a:t>文化使命的兩個要素</a:t>
            </a:r>
            <a:r>
              <a:rPr lang="zh-TW" altLang="en-US" sz="2400" dirty="0">
                <a:latin typeface="Hiragino Sans GB W3" panose="020B0300000000000000" pitchFamily="34" charset="-128"/>
                <a:ea typeface="Hiragino Sans GB W3" panose="020B0300000000000000" pitchFamily="34" charset="-128"/>
                <a:sym typeface="Wingdings" pitchFamily="2" charset="2"/>
              </a:rPr>
              <a:t>：（</a:t>
            </a:r>
            <a:r>
              <a:rPr lang="en-US" altLang="zh-TW" sz="2400" dirty="0">
                <a:latin typeface="Hiragino Sans GB W3" panose="020B0300000000000000" pitchFamily="34" charset="-128"/>
                <a:ea typeface="Hiragino Sans GB W3" panose="020B0300000000000000" pitchFamily="34" charset="-128"/>
                <a:sym typeface="Wingdings" pitchFamily="2" charset="2"/>
              </a:rPr>
              <a:t>1</a:t>
            </a:r>
            <a:r>
              <a:rPr lang="zh-TW" altLang="en-US" sz="2400" dirty="0">
                <a:latin typeface="Hiragino Sans GB W3" panose="020B0300000000000000" pitchFamily="34" charset="-128"/>
                <a:ea typeface="Hiragino Sans GB W3" panose="020B0300000000000000" pitchFamily="34" charset="-128"/>
                <a:sym typeface="Wingdings" pitchFamily="2" charset="2"/>
              </a:rPr>
              <a:t>）</a:t>
            </a:r>
            <a:r>
              <a:rPr lang="zh-TW" altLang="en-US" sz="2400" dirty="0">
                <a:latin typeface="Hiragino Sans GB W3" panose="020B0300000000000000" pitchFamily="34" charset="-128"/>
                <a:ea typeface="Hiragino Sans GB W3" panose="020B0300000000000000" pitchFamily="34" charset="-128"/>
              </a:rPr>
              <a:t>聖潔的婚姻；（</a:t>
            </a:r>
            <a:r>
              <a:rPr lang="en-US" altLang="zh-TW" sz="2400" dirty="0">
                <a:latin typeface="Hiragino Sans GB W3" panose="020B0300000000000000" pitchFamily="34" charset="-128"/>
                <a:ea typeface="Hiragino Sans GB W3" panose="020B0300000000000000" pitchFamily="34" charset="-128"/>
              </a:rPr>
              <a:t>2</a:t>
            </a:r>
            <a:r>
              <a:rPr lang="zh-TW" altLang="en-US" sz="2400" dirty="0">
                <a:latin typeface="Hiragino Sans GB W3" panose="020B0300000000000000" pitchFamily="34" charset="-128"/>
                <a:ea typeface="Hiragino Sans GB W3" panose="020B0300000000000000" pitchFamily="34" charset="-128"/>
              </a:rPr>
              <a:t>）透過啟示獲得的科學知識</a:t>
            </a:r>
            <a:endParaRPr lang="en-US" altLang="zh-TW" sz="2400" dirty="0">
              <a:latin typeface="Hiragino Sans GB W3" panose="020B0300000000000000" pitchFamily="34" charset="-128"/>
              <a:ea typeface="Hiragino Sans GB W3" panose="020B0300000000000000" pitchFamily="34" charset="-128"/>
            </a:endParaRPr>
          </a:p>
        </p:txBody>
      </p:sp>
    </p:spTree>
    <p:extLst>
      <p:ext uri="{BB962C8B-B14F-4D97-AF65-F5344CB8AC3E}">
        <p14:creationId xmlns:p14="http://schemas.microsoft.com/office/powerpoint/2010/main" val="270563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1371600" y="685800"/>
            <a:ext cx="9601200" cy="883920"/>
          </a:xfrm>
        </p:spPr>
        <p:txBody>
          <a:bodyPr/>
          <a:lstStyle/>
          <a:p>
            <a:r>
              <a:rPr kumimoji="1" lang="zh-TW" altLang="en-US" dirty="0"/>
              <a:t>墮落前的科學</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569720"/>
            <a:ext cx="10256520" cy="4861560"/>
          </a:xfrm>
        </p:spPr>
        <p:txBody>
          <a:bodyPr/>
          <a:lstStyle/>
          <a:p>
            <a:r>
              <a:rPr lang="zh-TW" altLang="en-US" dirty="0">
                <a:latin typeface="Kaiti SC" panose="02010600040101010101" pitchFamily="2" charset="-122"/>
                <a:ea typeface="Kaiti SC" panose="02010600040101010101" pitchFamily="2" charset="-122"/>
              </a:rPr>
              <a:t>当上帝把动物带到亚当面前时，他第一眼见到它们，立即感受到这些动物的本质，并以和本质相对应的方式来为他们命名</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这种直接的对受造界的理解是在一种对其起源、目的和互相之间的联系中完成的。</a:t>
            </a:r>
          </a:p>
          <a:p>
            <a:r>
              <a:rPr lang="zh-TW" altLang="en-US" dirty="0">
                <a:latin typeface="Kaiti SC" panose="02010600040101010101" pitchFamily="2" charset="-122"/>
                <a:ea typeface="Kaiti SC" panose="02010600040101010101" pitchFamily="2" charset="-122"/>
              </a:rPr>
              <a:t>对亚当而言，事物的概念与事物的本质共存，而（译加：命名的宣告使用的）词语则存在于与这概念的有机联系之中。</a:t>
            </a:r>
          </a:p>
          <a:p>
            <a:r>
              <a:rPr lang="zh-TW" altLang="en-US" dirty="0">
                <a:latin typeface="Kaiti SC" panose="02010600040101010101" pitchFamily="2" charset="-122"/>
                <a:ea typeface="Kaiti SC" panose="02010600040101010101" pitchFamily="2" charset="-122"/>
              </a:rPr>
              <a:t>我们在目前状态下只能依靠观察和分析来获得知识，但这并不是乐园里的情形。现在我们失去这种能力，我们如果要理解一棵植物或一只动物，必须经久地观察，并逐渐小心地得出结论。</a:t>
            </a:r>
          </a:p>
          <a:p>
            <a:pPr marL="2359152" lvl="5" indent="0">
              <a:buNone/>
            </a:pPr>
            <a:r>
              <a:rPr lang="en-US" altLang="zh-TW" sz="1800" dirty="0"/>
              <a:t>			—</a:t>
            </a:r>
            <a:r>
              <a:rPr lang="zh-TW" altLang="en-US" sz="1800" dirty="0"/>
              <a:t>亚伯拉罕</a:t>
            </a:r>
            <a:r>
              <a:rPr lang="en-US" altLang="zh-TW" sz="1800" dirty="0"/>
              <a:t>.</a:t>
            </a:r>
            <a:r>
              <a:rPr lang="zh-TW" altLang="en-US" sz="1800" dirty="0"/>
              <a:t>凯波尔，</a:t>
            </a:r>
            <a:r>
              <a:rPr lang="en-US" altLang="zh-TW" sz="1800" dirty="0"/>
              <a:t>Wisdom and Wonder, Ch2.</a:t>
            </a:r>
          </a:p>
        </p:txBody>
      </p:sp>
    </p:spTree>
    <p:extLst>
      <p:ext uri="{BB962C8B-B14F-4D97-AF65-F5344CB8AC3E}">
        <p14:creationId xmlns:p14="http://schemas.microsoft.com/office/powerpoint/2010/main" val="184720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1371600" y="685800"/>
            <a:ext cx="9601200" cy="883920"/>
          </a:xfrm>
        </p:spPr>
        <p:txBody>
          <a:bodyPr/>
          <a:lstStyle/>
          <a:p>
            <a:r>
              <a:rPr kumimoji="1" lang="zh-TW" altLang="en-US" dirty="0"/>
              <a:t>墮落前的婚姻</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569720"/>
            <a:ext cx="10256520" cy="4861560"/>
          </a:xfrm>
        </p:spPr>
        <p:txBody>
          <a:bodyPr/>
          <a:lstStyle/>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一男一女、一夫一妻、一生一世</a:t>
            </a:r>
            <a:endParaRPr lang="en-US" altLang="zh-TW" sz="2400"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赤身露體，不覺得羞恥</a:t>
            </a:r>
            <a:endParaRPr lang="en-US" altLang="zh-TW" sz="2400"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盟約關係：連同為動物命名，一同為進入試探作好預備</a:t>
            </a:r>
            <a:endParaRPr lang="en-US" altLang="zh-TW" sz="2400"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蛇的出現，既是對治理權柄、也是聖潔婚姻的挑戰</a:t>
            </a:r>
            <a:endParaRPr lang="en-US" altLang="zh-TW" sz="2400"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預表與基督聯合</a:t>
            </a:r>
            <a:endParaRPr lang="en-US" altLang="zh-TW" sz="2400" dirty="0">
              <a:latin typeface="Hiragino Sans GB W3" panose="020B0300000000000000" pitchFamily="34" charset="-128"/>
              <a:ea typeface="Hiragino Sans GB W3" panose="020B0300000000000000" pitchFamily="34" charset="-128"/>
            </a:endParaRPr>
          </a:p>
          <a:p>
            <a:endParaRPr lang="en-US" altLang="zh-TW" sz="1800" dirty="0"/>
          </a:p>
        </p:txBody>
      </p:sp>
    </p:spTree>
    <p:extLst>
      <p:ext uri="{BB962C8B-B14F-4D97-AF65-F5344CB8AC3E}">
        <p14:creationId xmlns:p14="http://schemas.microsoft.com/office/powerpoint/2010/main" val="91319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a:xfrm>
            <a:off x="1371600" y="685800"/>
            <a:ext cx="9601200" cy="883920"/>
          </a:xfrm>
        </p:spPr>
        <p:txBody>
          <a:bodyPr>
            <a:normAutofit fontScale="90000"/>
          </a:bodyPr>
          <a:lstStyle/>
          <a:p>
            <a:r>
              <a:rPr kumimoji="1" lang="zh-TW" altLang="en-US" dirty="0"/>
              <a:t>文化使命與分別善惡樹的關係（個人觀點）</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a:xfrm>
            <a:off x="1371600" y="1569720"/>
            <a:ext cx="10256520" cy="4861560"/>
          </a:xfrm>
        </p:spPr>
        <p:txBody>
          <a:bodyPr>
            <a:normAutofit fontScale="92500"/>
          </a:bodyPr>
          <a:lstStyle/>
          <a:p>
            <a:pPr>
              <a:buFont typeface="Arial" panose="020B0604020202020204" pitchFamily="34" charset="0"/>
              <a:buChar char="•"/>
            </a:pPr>
            <a:r>
              <a:rPr lang="zh-TW" altLang="en-US" sz="2400" dirty="0">
                <a:latin typeface="Hiragino Sans GB W3" panose="020B0300000000000000" pitchFamily="34" charset="-128"/>
                <a:ea typeface="Hiragino Sans GB W3" panose="020B0300000000000000" pitchFamily="34" charset="-128"/>
              </a:rPr>
              <a:t>如果亞當通過分別善惡樹試驗，末世如何成就？</a:t>
            </a:r>
            <a:endParaRPr lang="en-US" altLang="zh-TW" sz="2400" dirty="0">
              <a:latin typeface="Hiragino Sans GB W3" panose="020B0300000000000000" pitchFamily="34" charset="-128"/>
              <a:ea typeface="Hiragino Sans GB W3" panose="020B0300000000000000" pitchFamily="34" charset="-128"/>
            </a:endParaRPr>
          </a:p>
          <a:p>
            <a:pPr lvl="1">
              <a:buFont typeface="Arial" panose="020B0604020202020204" pitchFamily="34" charset="0"/>
              <a:buChar char="•"/>
            </a:pPr>
            <a:r>
              <a:rPr lang="zh-TW" altLang="en-US" sz="2400" i="0" dirty="0">
                <a:latin typeface="Kaiti SC" panose="02010600040101010101" pitchFamily="2" charset="-122"/>
                <a:ea typeface="Kaiti SC" panose="02010600040101010101" pitchFamily="2" charset="-122"/>
              </a:rPr>
              <a:t>立即成就：新天新地裡也有文化使命</a:t>
            </a:r>
            <a:endParaRPr lang="en-US" altLang="zh-TW" sz="2400"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sz="2400" i="0" dirty="0">
                <a:latin typeface="Kaiti SC" panose="02010600040101010101" pitchFamily="2" charset="-122"/>
                <a:ea typeface="Kaiti SC" panose="02010600040101010101" pitchFamily="2" charset="-122"/>
              </a:rPr>
              <a:t>尚未成就：還有一個條件，即水平方向的條件</a:t>
            </a:r>
            <a:endParaRPr lang="en-US" altLang="zh-TW" sz="2400"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sz="2400" i="0" dirty="0">
                <a:latin typeface="Kaiti SC" panose="02010600040101010101" pitchFamily="2" charset="-122"/>
                <a:ea typeface="Kaiti SC" panose="02010600040101010101" pitchFamily="2" charset="-122"/>
              </a:rPr>
              <a:t>已然未然：“稱義”作為文化使命的基礎，千禧年的展開</a:t>
            </a:r>
            <a:endParaRPr lang="en-US" altLang="zh-TW" sz="2400"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sz="2400" i="0" dirty="0">
                <a:latin typeface="Kaiti SC" panose="02010600040101010101" pitchFamily="2" charset="-122"/>
                <a:ea typeface="Kaiti SC" panose="02010600040101010101" pitchFamily="2" charset="-122"/>
              </a:rPr>
              <a:t>聖經觀念：敬虔作為文化的前提</a:t>
            </a:r>
            <a:r>
              <a:rPr lang="en-US" altLang="zh-TW" sz="2400" i="0" dirty="0">
                <a:latin typeface="Kaiti SC" panose="02010600040101010101" pitchFamily="2" charset="-122"/>
                <a:ea typeface="Kaiti SC" panose="02010600040101010101" pitchFamily="2" charset="-122"/>
              </a:rPr>
              <a:t> vs. </a:t>
            </a:r>
            <a:r>
              <a:rPr lang="zh-TW" altLang="en-US" sz="2400" i="0" dirty="0">
                <a:latin typeface="Kaiti SC" panose="02010600040101010101" pitchFamily="2" charset="-122"/>
                <a:ea typeface="Kaiti SC" panose="02010600040101010101" pitchFamily="2" charset="-122"/>
              </a:rPr>
              <a:t>現代觀念：宗教作為文化的一部分</a:t>
            </a:r>
            <a:endParaRPr lang="en-US" altLang="zh-TW" sz="2400" i="0" dirty="0">
              <a:latin typeface="Kaiti SC" panose="02010600040101010101" pitchFamily="2" charset="-122"/>
              <a:ea typeface="Kaiti SC" panose="02010600040101010101" pitchFamily="2" charset="-122"/>
            </a:endParaRPr>
          </a:p>
          <a:p>
            <a:pPr>
              <a:buFont typeface="Arial" panose="020B0604020202020204" pitchFamily="34" charset="0"/>
              <a:buChar char="•"/>
            </a:pPr>
            <a:r>
              <a:rPr lang="zh-TW" altLang="en-US" sz="2600" dirty="0">
                <a:latin typeface="Times New Roman" panose="02020603050405020304" pitchFamily="18" charset="0"/>
                <a:ea typeface="Hiragino Sans GB W3" panose="020B0300000000000000" pitchFamily="34" charset="-128"/>
                <a:cs typeface="Times New Roman" panose="02020603050405020304" pitchFamily="18" charset="0"/>
              </a:rPr>
              <a:t>“</a:t>
            </a:r>
            <a:r>
              <a:rPr lang="en-US" altLang="zh-TW" sz="2600" dirty="0">
                <a:latin typeface="Times New Roman" panose="02020603050405020304" pitchFamily="18" charset="0"/>
                <a:ea typeface="Hiragino Sans GB W3" panose="020B0300000000000000" pitchFamily="34" charset="-128"/>
                <a:cs typeface="Times New Roman" panose="02020603050405020304" pitchFamily="18" charset="0"/>
              </a:rPr>
              <a:t>While the ethical glory of the imago Dei would at once be confirmed forever, the perfecting of the glory of dominion and the transfiguring realization of the physical glory would not be realized immediately… The actual consummation would await man’s passage through a semi-eschatological stage of history devoted to the fulfilling of the assigned historical task of building the kingdom-city by filling and subduing the earth </a:t>
            </a:r>
            <a:r>
              <a:rPr lang="zh-TW" altLang="en-US" sz="2600" dirty="0">
                <a:latin typeface="Hiragino Sans GB W3" panose="020B0300000000000000" pitchFamily="34" charset="-128"/>
                <a:ea typeface="Hiragino Sans GB W3" panose="020B0300000000000000" pitchFamily="34" charset="-128"/>
              </a:rPr>
              <a:t>”</a:t>
            </a:r>
            <a:endParaRPr lang="en-US" altLang="zh-TW" sz="2600" dirty="0">
              <a:latin typeface="Hiragino Sans GB W3" panose="020B0300000000000000" pitchFamily="34" charset="-128"/>
              <a:ea typeface="Hiragino Sans GB W3" panose="020B0300000000000000" pitchFamily="34" charset="-128"/>
            </a:endParaRPr>
          </a:p>
          <a:p>
            <a:pPr lvl="8" algn="r">
              <a:buFont typeface="Arial" panose="020B0604020202020204" pitchFamily="34" charset="0"/>
              <a:buChar char="•"/>
            </a:pPr>
            <a:r>
              <a:rPr lang="en-US" altLang="zh-TW" sz="1800" b="1" i="0" dirty="0">
                <a:latin typeface="Hiragino Sans GB W3" panose="020B0300000000000000" pitchFamily="34" charset="-128"/>
                <a:ea typeface="Hiragino Sans GB W3" panose="020B0300000000000000" pitchFamily="34" charset="-128"/>
              </a:rPr>
              <a:t>-- Kline, Kingdom prologue, 96.</a:t>
            </a:r>
          </a:p>
          <a:p>
            <a:pPr lvl="1">
              <a:buFont typeface="Arial" panose="020B0604020202020204" pitchFamily="34" charset="0"/>
              <a:buChar char="•"/>
            </a:pPr>
            <a:endParaRPr lang="en-US" altLang="zh-TW" sz="1600" dirty="0"/>
          </a:p>
        </p:txBody>
      </p:sp>
    </p:spTree>
    <p:extLst>
      <p:ext uri="{BB962C8B-B14F-4D97-AF65-F5344CB8AC3E}">
        <p14:creationId xmlns:p14="http://schemas.microsoft.com/office/powerpoint/2010/main" val="3243929582"/>
      </p:ext>
    </p:extLst>
  </p:cSld>
  <p:clrMapOvr>
    <a:masterClrMapping/>
  </p:clrMapOvr>
</p:sld>
</file>

<file path=ppt/theme/theme1.xml><?xml version="1.0" encoding="utf-8"?>
<a:theme xmlns:a="http://schemas.openxmlformats.org/drawingml/2006/main" name="裁剪">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督徒生活與靈修" id="{7F46FE8E-4746-2346-A209-A4A1C54421B0}" vid="{922C551F-BF2A-9A4A-A2EA-9BE8899946BF}"/>
    </a:ext>
  </a:extLst>
</a:theme>
</file>

<file path=docProps/app.xml><?xml version="1.0" encoding="utf-8"?>
<Properties xmlns="http://schemas.openxmlformats.org/officeDocument/2006/extended-properties" xmlns:vt="http://schemas.openxmlformats.org/officeDocument/2006/docPropsVTypes">
  <Template>裁剪</Template>
  <TotalTime>2251</TotalTime>
  <Words>2092</Words>
  <Application>Microsoft Macintosh PowerPoint</Application>
  <PresentationFormat>寬螢幕</PresentationFormat>
  <Paragraphs>73</Paragraphs>
  <Slides>13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微軟正黑體</vt:lpstr>
      <vt:lpstr>Hiragino Sans GB W3</vt:lpstr>
      <vt:lpstr>Kaiti SC</vt:lpstr>
      <vt:lpstr>Arial</vt:lpstr>
      <vt:lpstr>Franklin Gothic Book</vt:lpstr>
      <vt:lpstr>Times New Roman</vt:lpstr>
      <vt:lpstr>Wingdings</vt:lpstr>
      <vt:lpstr>裁剪</vt:lpstr>
      <vt:lpstr>創世紀1-11章研經</vt:lpstr>
      <vt:lpstr>敬拜先於討論</vt:lpstr>
      <vt:lpstr>第九課 提出問題</vt:lpstr>
      <vt:lpstr>PowerPoint 簡報</vt:lpstr>
      <vt:lpstr>千禧年：從古典到現代的觀念</vt:lpstr>
      <vt:lpstr>釋經：創 1:26-28；2:18-25</vt:lpstr>
      <vt:lpstr>墮落前的科學</vt:lpstr>
      <vt:lpstr>墮落前的婚姻</vt:lpstr>
      <vt:lpstr>文化使命與分別善惡樹的關係（個人觀點）</vt:lpstr>
      <vt:lpstr>文化使命在墮落後的持續</vt:lpstr>
      <vt:lpstr>威敏信條 19章</vt:lpstr>
      <vt:lpstr>文化使命與大使命關係的討論</vt:lpstr>
      <vt:lpstr>主要參考書目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基督徒生活與靈修</dc:title>
  <dc:creator>ChenZhongming</dc:creator>
  <cp:lastModifiedBy>ChenZhongming</cp:lastModifiedBy>
  <cp:revision>41</cp:revision>
  <cp:lastPrinted>2021-10-16T19:36:19Z</cp:lastPrinted>
  <dcterms:created xsi:type="dcterms:W3CDTF">2021-09-27T02:26:24Z</dcterms:created>
  <dcterms:modified xsi:type="dcterms:W3CDTF">2021-12-03T15:43:36Z</dcterms:modified>
</cp:coreProperties>
</file>