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9" r:id="rId3"/>
    <p:sldId id="281" r:id="rId4"/>
    <p:sldId id="284" r:id="rId5"/>
    <p:sldId id="290" r:id="rId6"/>
    <p:sldId id="291" r:id="rId7"/>
    <p:sldId id="286" r:id="rId8"/>
    <p:sldId id="287" r:id="rId9"/>
    <p:sldId id="292" r:id="rId10"/>
    <p:sldId id="28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3"/>
    <p:restoredTop sz="95781"/>
  </p:normalViewPr>
  <p:slideViewPr>
    <p:cSldViewPr snapToGrid="0" snapToObjects="1">
      <p:cViewPr varScale="1">
        <p:scale>
          <a:sx n="128" d="100"/>
          <a:sy n="128" d="100"/>
        </p:scale>
        <p:origin x="3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14350" indent="-514350">
              <a:buFont typeface="+mj-lt"/>
              <a:buAutoNum type="arabicPeriod"/>
              <a:defRPr sz="2700" baseline="0">
                <a:ea typeface="+mj-ea"/>
              </a:defRPr>
            </a:lvl1pPr>
            <a:lvl2pPr marL="914400" indent="-384048">
              <a:buFont typeface="Wingdings" pitchFamily="2" charset="2"/>
              <a:buChar char="Ø"/>
              <a:defRPr sz="2500" baseline="0"/>
            </a:lvl2pPr>
            <a:lvl3pPr marL="1371600" indent="-384048">
              <a:buFont typeface="Wingdings" pitchFamily="2" charset="2"/>
              <a:buChar char="l"/>
              <a:defRPr sz="2500" baseline="0">
                <a:ea typeface="楷體-繁" panose="02010600040101010101" pitchFamily="2" charset="-120"/>
              </a:defRPr>
            </a:lvl3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 marL="514350" indent="-514350">
              <a:buFont typeface="+mj-lt"/>
              <a:buAutoNum type="arabicPeriod"/>
              <a:defRPr sz="2700" baseline="0">
                <a:solidFill>
                  <a:schemeClr val="tx2"/>
                </a:solidFill>
              </a:defRPr>
            </a:lvl1pPr>
            <a:lvl2pPr marL="914400" indent="-384048">
              <a:buFont typeface="Wingdings" pitchFamily="2" charset="2"/>
              <a:buChar char="Ø"/>
              <a:defRPr sz="2500"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 marL="0" indent="0">
              <a:buFontTx/>
              <a:buNone/>
              <a:defRPr sz="2600" baseline="0">
                <a:solidFill>
                  <a:schemeClr val="tx2"/>
                </a:solidFill>
                <a:ea typeface="楷體-簡" panose="02010600040101010101" pitchFamily="2" charset="-122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11/25/21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7EE990-3837-1E44-8939-596027456D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TW" altLang="en-US" dirty="0"/>
              <a:t>創世紀</a:t>
            </a:r>
            <a:r>
              <a:rPr kumimoji="1" lang="en-US" altLang="zh-TW" dirty="0"/>
              <a:t>1-11</a:t>
            </a:r>
            <a:r>
              <a:rPr kumimoji="1" lang="zh-TW" altLang="en-US" dirty="0"/>
              <a:t>章研經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BE0FA16-CE11-EB41-8DE2-BC36D13857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zh-TW" altLang="en-US" dirty="0"/>
              <a:t>主恩基督教會第四季度主日學第八講</a:t>
            </a:r>
            <a:endParaRPr kumimoji="1" lang="en-US" altLang="zh-TW" dirty="0"/>
          </a:p>
          <a:p>
            <a:r>
              <a:rPr kumimoji="1" lang="zh-TW" altLang="en-US" dirty="0"/>
              <a:t>日期：</a:t>
            </a:r>
            <a:r>
              <a:rPr kumimoji="1" lang="en-US" altLang="zh-TW" dirty="0"/>
              <a:t>11/28/2021</a:t>
            </a:r>
          </a:p>
        </p:txBody>
      </p:sp>
    </p:spTree>
    <p:extLst>
      <p:ext uri="{BB962C8B-B14F-4D97-AF65-F5344CB8AC3E}">
        <p14:creationId xmlns:p14="http://schemas.microsoft.com/office/powerpoint/2010/main" val="792107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23011E-0857-0E43-BFAC-F7BEC85A2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下集預告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3D9C6D6-47C6-044F-A830-2585D28B7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422880"/>
            <a:ext cx="10277062" cy="4928224"/>
          </a:xfrm>
        </p:spPr>
        <p:txBody>
          <a:bodyPr/>
          <a:lstStyle/>
          <a:p>
            <a:pPr marL="0" indent="0">
              <a:buNone/>
            </a:pPr>
            <a:r>
              <a:rPr lang="zh-TW" altLang="en-US" b="1" dirty="0"/>
              <a:t>啟</a:t>
            </a:r>
            <a:r>
              <a:rPr lang="en-US" altLang="zh-TW" b="1" dirty="0"/>
              <a:t>. 20:1</a:t>
            </a:r>
            <a:r>
              <a:rPr lang="en-US" altLang="zh-TW" dirty="0"/>
              <a:t>   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我又看見一位天使從天降下，手裏拿著無底坑的鑰匙和一條大鍊子。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2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他捉住那龍，就是古蛇，又叫魔鬼，也叫撒但，把牠捆綁一千年，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3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扔在無底坑裏，將無底坑關閉，用印封上，使牠不得再迷惑列國。等到那一千年完了，以後必須暫時釋放牠。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4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  我又看見幾個寶座，也有坐在上面的，並有審判的權柄賜給他們。我又看見那些因為給耶穌作見證，並為上帝之道被斬者的靈魂，和那沒有拜過獸與獸像，也沒有在額上和手上受過他印記之人的靈魂，他們都復活了，與基督一同作王一千年。</a:t>
            </a:r>
            <a:endParaRPr lang="en-US" altLang="zh-TW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zh-TW" altLang="en-US" dirty="0"/>
              <a:t>千禧年、黃金時代與大同世界</a:t>
            </a:r>
            <a:endParaRPr lang="en-US" altLang="zh-TW" dirty="0"/>
          </a:p>
          <a:p>
            <a:pPr marL="457200" indent="-457200">
              <a:buFont typeface="Wingdings" pitchFamily="2" charset="2"/>
              <a:buChar char="Ø"/>
            </a:pPr>
            <a:r>
              <a:rPr lang="zh-TW" altLang="en-US" dirty="0"/>
              <a:t>千禧年、文化使命與末世的關係？</a:t>
            </a:r>
            <a:endParaRPr lang="en-US" altLang="zh-TW" dirty="0"/>
          </a:p>
          <a:p>
            <a:pPr marL="457200" indent="-457200">
              <a:buFont typeface="Wingdings" pitchFamily="2" charset="2"/>
              <a:buChar char="Ø"/>
            </a:pPr>
            <a:r>
              <a:rPr lang="zh-TW" altLang="en-US" dirty="0"/>
              <a:t>如何從千禧</a:t>
            </a:r>
            <a:r>
              <a:rPr lang="zh-TW" altLang="en-US"/>
              <a:t>年理解工作之約？</a:t>
            </a: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  <a:p>
            <a:endParaRPr kumimoji="1" lang="zh-TW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0E18D45B-7BBE-574B-A5DB-89764C3B0C5D}"/>
              </a:ext>
            </a:extLst>
          </p:cNvPr>
          <p:cNvSpPr txBox="1"/>
          <p:nvPr/>
        </p:nvSpPr>
        <p:spPr>
          <a:xfrm>
            <a:off x="4045226" y="10535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47201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F2E9EFD-35C2-FF47-A1A4-56CD3B46A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/>
          <a:lstStyle/>
          <a:p>
            <a:r>
              <a:rPr kumimoji="1" lang="zh-TW" altLang="en-US" dirty="0"/>
              <a:t>敬拜先於討論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3236996-16C5-0342-8C91-D249C7E70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23999"/>
            <a:ext cx="9781309" cy="50153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400" b="1" dirty="0"/>
              <a:t>詩篇第八篇</a:t>
            </a:r>
            <a:endParaRPr lang="en-US" altLang="zh-TW" sz="2400" dirty="0"/>
          </a:p>
          <a:p>
            <a:pPr marL="0" indent="0">
              <a:buNone/>
            </a:pPr>
            <a:r>
              <a:rPr lang="en-US" altLang="zh-TW" sz="2400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</a:t>
            </a:r>
            <a:r>
              <a:rPr lang="zh-TW" altLang="en-US" sz="2400" dirty="0">
                <a:latin typeface="Kaiti SC" panose="02010600040101010101" pitchFamily="2" charset="-122"/>
                <a:ea typeface="Kaiti SC" panose="02010600040101010101" pitchFamily="2" charset="-122"/>
              </a:rPr>
              <a:t> 耶和华</a:t>
            </a:r>
            <a:r>
              <a:rPr lang="en-US" altLang="zh-TW" sz="2400" dirty="0">
                <a:latin typeface="Kaiti SC" panose="02010600040101010101" pitchFamily="2" charset="-122"/>
                <a:ea typeface="Kaiti SC" panose="02010600040101010101" pitchFamily="2" charset="-122"/>
              </a:rPr>
              <a:t>―</a:t>
            </a:r>
            <a:r>
              <a:rPr lang="zh-TW" altLang="en-US" sz="2400" dirty="0">
                <a:latin typeface="Kaiti SC" panose="02010600040101010101" pitchFamily="2" charset="-122"/>
                <a:ea typeface="Kaiti SC" panose="02010600040101010101" pitchFamily="2" charset="-122"/>
              </a:rPr>
              <a:t>我们的主啊，你的名在全地何其美！你将你的荣耀彰显于天。 </a:t>
            </a:r>
            <a:endParaRPr lang="en-US" altLang="zh-TW" sz="240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0" indent="0">
              <a:buNone/>
            </a:pPr>
            <a:r>
              <a:rPr lang="en-US" altLang="zh-TW" sz="2400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2</a:t>
            </a:r>
            <a:r>
              <a:rPr lang="zh-TW" altLang="en-US" sz="2400" dirty="0">
                <a:latin typeface="Kaiti SC" panose="02010600040101010101" pitchFamily="2" charset="-122"/>
                <a:ea typeface="Kaiti SC" panose="02010600040101010101" pitchFamily="2" charset="-122"/>
              </a:rPr>
              <a:t> 你因敌人的缘故，从婴孩和吃奶的口中，建立了能力，使仇敌和报仇的闭口无言。 </a:t>
            </a:r>
            <a:endParaRPr lang="en-US" altLang="zh-TW" sz="240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0" indent="0">
              <a:buNone/>
            </a:pPr>
            <a:r>
              <a:rPr lang="en-US" altLang="zh-TW" sz="2400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3</a:t>
            </a:r>
            <a:r>
              <a:rPr lang="zh-TW" altLang="en-US" sz="2400" dirty="0">
                <a:latin typeface="Kaiti SC" panose="02010600040101010101" pitchFamily="2" charset="-122"/>
                <a:ea typeface="Kaiti SC" panose="02010600040101010101" pitchFamily="2" charset="-122"/>
              </a:rPr>
              <a:t> 我观看你指头所造的天，并你所陈设的月亮星宿， </a:t>
            </a:r>
            <a:endParaRPr lang="en-US" altLang="zh-TW" sz="240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0" indent="0">
              <a:buNone/>
            </a:pPr>
            <a:r>
              <a:rPr lang="en-US" altLang="zh-TW" sz="2400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4</a:t>
            </a:r>
            <a:r>
              <a:rPr lang="zh-TW" altLang="en-US" sz="2400" dirty="0">
                <a:latin typeface="Kaiti SC" panose="02010600040101010101" pitchFamily="2" charset="-122"/>
                <a:ea typeface="Kaiti SC" panose="02010600040101010101" pitchFamily="2" charset="-122"/>
              </a:rPr>
              <a:t> 便说：人算甚么，你竟顾念他？世人算甚么，你竟眷顾他？ </a:t>
            </a:r>
            <a:endParaRPr lang="en-US" altLang="zh-TW" sz="240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0" indent="0">
              <a:buNone/>
            </a:pPr>
            <a:r>
              <a:rPr lang="en-US" altLang="zh-TW" sz="2400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5</a:t>
            </a:r>
            <a:r>
              <a:rPr lang="zh-TW" altLang="en-US" sz="2400" dirty="0">
                <a:latin typeface="Kaiti SC" panose="02010600040101010101" pitchFamily="2" charset="-122"/>
                <a:ea typeface="Kaiti SC" panose="02010600040101010101" pitchFamily="2" charset="-122"/>
              </a:rPr>
              <a:t> 你叫他比天使（或译：神）微小一点，并赐他荣耀尊贵为冠冕。 </a:t>
            </a:r>
            <a:endParaRPr lang="en-US" altLang="zh-TW" sz="240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0" indent="0">
              <a:buNone/>
            </a:pPr>
            <a:r>
              <a:rPr lang="en-US" altLang="zh-TW" sz="2400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6</a:t>
            </a:r>
            <a:r>
              <a:rPr lang="zh-TW" altLang="en-US" sz="2400" dirty="0"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  <a:r>
              <a:rPr lang="en-US" altLang="zh-TW" sz="2400" dirty="0">
                <a:latin typeface="Kaiti SC" panose="02010600040101010101" pitchFamily="2" charset="-122"/>
                <a:ea typeface="Kaiti SC" panose="02010600040101010101" pitchFamily="2" charset="-122"/>
              </a:rPr>
              <a:t>[6-8] </a:t>
            </a:r>
            <a:r>
              <a:rPr lang="zh-TW" altLang="en-US" sz="2400" dirty="0">
                <a:latin typeface="Kaiti SC" panose="02010600040101010101" pitchFamily="2" charset="-122"/>
                <a:ea typeface="Kaiti SC" panose="02010600040101010101" pitchFamily="2" charset="-122"/>
              </a:rPr>
              <a:t>你派他管理你手所造的，使万物，就是一切的牛羊、田野的兽、空中的鸟、海里的鱼，凡经行海道的，都服在他的脚下。 </a:t>
            </a:r>
            <a:endParaRPr lang="en-US" altLang="zh-TW" sz="240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0" indent="0">
              <a:buNone/>
            </a:pPr>
            <a:r>
              <a:rPr lang="en-US" altLang="zh-TW" sz="2400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9</a:t>
            </a:r>
            <a:r>
              <a:rPr lang="zh-TW" altLang="en-US" sz="2400" dirty="0">
                <a:latin typeface="Kaiti SC" panose="02010600040101010101" pitchFamily="2" charset="-122"/>
                <a:ea typeface="Kaiti SC" panose="02010600040101010101" pitchFamily="2" charset="-122"/>
              </a:rPr>
              <a:t> 耶和华</a:t>
            </a:r>
            <a:r>
              <a:rPr lang="en-US" altLang="zh-TW" sz="2400" dirty="0">
                <a:latin typeface="Kaiti SC" panose="02010600040101010101" pitchFamily="2" charset="-122"/>
                <a:ea typeface="Kaiti SC" panose="02010600040101010101" pitchFamily="2" charset="-122"/>
              </a:rPr>
              <a:t>―</a:t>
            </a:r>
            <a:r>
              <a:rPr lang="zh-TW" altLang="en-US" sz="2400" dirty="0">
                <a:latin typeface="Kaiti SC" panose="02010600040101010101" pitchFamily="2" charset="-122"/>
                <a:ea typeface="Kaiti SC" panose="02010600040101010101" pitchFamily="2" charset="-122"/>
              </a:rPr>
              <a:t>我们的主啊，你的名在全地何其美！</a:t>
            </a:r>
          </a:p>
        </p:txBody>
      </p:sp>
    </p:spTree>
    <p:extLst>
      <p:ext uri="{BB962C8B-B14F-4D97-AF65-F5344CB8AC3E}">
        <p14:creationId xmlns:p14="http://schemas.microsoft.com/office/powerpoint/2010/main" val="4151098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6DE4EE-1AA0-7049-B5D4-402F1CDF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68354"/>
          </a:xfrm>
        </p:spPr>
        <p:txBody>
          <a:bodyPr>
            <a:normAutofit fontScale="90000"/>
          </a:bodyPr>
          <a:lstStyle/>
          <a:p>
            <a:r>
              <a:rPr kumimoji="1" lang="zh-TW" altLang="en-US" dirty="0"/>
              <a:t>第八課 工作之約（上）工作之約與末世</a:t>
            </a:r>
            <a:br>
              <a:rPr kumimoji="1" lang="en-US" altLang="zh-TW" dirty="0"/>
            </a:br>
            <a:r>
              <a:rPr kumimoji="1" lang="zh-TW" altLang="en-US" dirty="0"/>
              <a:t>概覽及問題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1C29D1-03FD-FE48-9D1D-5E3179269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1754154"/>
            <a:ext cx="10972800" cy="479593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回顧：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大背景：宇宙時空的創造與上帝的安息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小背景：人的受造與伊甸園的預備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焦點：進入盟約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本課主要問題：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工作之約是否存在？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末世是什麼？何時到來？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文化使命的意義是什麼？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文化使命與末世的關係如何？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228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6DE4EE-1AA0-7049-B5D4-402F1CDF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/>
          <a:lstStyle/>
          <a:p>
            <a:r>
              <a:rPr kumimoji="1" lang="zh-TW" altLang="en-US" dirty="0"/>
              <a:t>釋經： </a:t>
            </a:r>
            <a:r>
              <a:rPr kumimoji="1" lang="en-US" altLang="zh-TW" dirty="0"/>
              <a:t>2:</a:t>
            </a:r>
            <a:r>
              <a:rPr kumimoji="1" lang="zh-TW" altLang="en-US" dirty="0"/>
              <a:t> </a:t>
            </a:r>
            <a:r>
              <a:rPr kumimoji="1" lang="en-US" altLang="zh-TW" dirty="0"/>
              <a:t>15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1C29D1-03FD-FE48-9D1D-5E3179269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1523999"/>
            <a:ext cx="10972800" cy="5191125"/>
          </a:xfrm>
        </p:spPr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he" altLang="zh-TW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he" altLang="zh-TW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‏ </a:t>
            </a:r>
            <a:r>
              <a:rPr lang="he" altLang="zh-TW" sz="3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וַיִּקַּ֛ח</a:t>
            </a:r>
            <a:r>
              <a:rPr lang="he" altLang="zh-TW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יְהוָ֥ה אֱלֹהִ֖ים אֶת־הָֽאָדָ֑ם וַיַּנִּחֵ֣הוּ בְגַן־עֵ֔דֶן </a:t>
            </a:r>
            <a:r>
              <a:rPr lang="he" altLang="zh-TW" sz="3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לְעָבְדָ֖הּ וּלְשָׁמְרָֽהּ</a:t>
            </a:r>
            <a:r>
              <a:rPr lang="he" altLang="zh-TW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׃ </a:t>
            </a:r>
            <a:endParaRPr lang="en-US" altLang="zh-TW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rtl="1">
              <a:buNone/>
            </a:pPr>
            <a:r>
              <a:rPr lang="he" altLang="zh-TW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‎</a:t>
            </a:r>
            <a:r>
              <a:rPr lang="zh-TW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創</a:t>
            </a:r>
            <a:r>
              <a:rPr lang="en-US" altLang="zh-TW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2:15</a:t>
            </a:r>
            <a:r>
              <a:rPr lang="zh-TW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3200" dirty="0"/>
              <a:t>耶和華上帝將那人安置在伊甸園，使他修理，看守。</a:t>
            </a:r>
            <a:endParaRPr lang="en-US" altLang="zh-TW" sz="32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rtl="1">
              <a:buNone/>
            </a:pPr>
            <a:r>
              <a:rPr lang="zh-TW" altLang="en-US" sz="3200" dirty="0">
                <a:latin typeface="Hiragino Sans GB W3" panose="020B0300000000000000" pitchFamily="34" charset="-128"/>
                <a:ea typeface="Hiragino Sans GB W3" panose="020B0300000000000000" pitchFamily="34" charset="-128"/>
                <a:cs typeface="Times New Roman" panose="02020603050405020304" pitchFamily="18" charset="0"/>
              </a:rPr>
              <a:t>修理、看守：神的形象顯明在君王</a:t>
            </a:r>
            <a:r>
              <a:rPr lang="en-US" altLang="zh-TW" sz="3200" dirty="0">
                <a:latin typeface="Hiragino Sans GB W3" panose="020B0300000000000000" pitchFamily="34" charset="-128"/>
                <a:ea typeface="Hiragino Sans GB W3" panose="020B0300000000000000" pitchFamily="34" charset="-128"/>
                <a:cs typeface="Times New Roman" panose="02020603050405020304" pitchFamily="18" charset="0"/>
              </a:rPr>
              <a:t>-</a:t>
            </a:r>
            <a:r>
              <a:rPr lang="zh-TW" altLang="en-US" sz="3200" dirty="0">
                <a:latin typeface="Hiragino Sans GB W3" panose="020B0300000000000000" pitchFamily="34" charset="-128"/>
                <a:ea typeface="Hiragino Sans GB W3" panose="020B0300000000000000" pitchFamily="34" charset="-128"/>
                <a:cs typeface="Times New Roman" panose="02020603050405020304" pitchFamily="18" charset="0"/>
              </a:rPr>
              <a:t>祭司的職分（</a:t>
            </a:r>
            <a:r>
              <a:rPr lang="en-US" altLang="zh-TW" sz="3200" dirty="0">
                <a:latin typeface="Hiragino Sans GB W3" panose="020B0300000000000000" pitchFamily="34" charset="-128"/>
                <a:ea typeface="Hiragino Sans GB W3" panose="020B0300000000000000" pitchFamily="34" charset="-128"/>
                <a:cs typeface="Times New Roman" panose="02020603050405020304" pitchFamily="18" charset="0"/>
              </a:rPr>
              <a:t>Ordination</a:t>
            </a:r>
            <a:r>
              <a:rPr lang="zh-TW" altLang="en-US" sz="3200" dirty="0">
                <a:latin typeface="Hiragino Sans GB W3" panose="020B0300000000000000" pitchFamily="34" charset="-128"/>
                <a:ea typeface="Hiragino Sans GB W3" panose="020B0300000000000000" pitchFamily="34" charset="-128"/>
                <a:cs typeface="Times New Roman" panose="02020603050405020304" pitchFamily="18" charset="0"/>
              </a:rPr>
              <a:t>）</a:t>
            </a:r>
            <a:endParaRPr lang="en-US" altLang="zh-TW" sz="3200" dirty="0">
              <a:latin typeface="Hiragino Sans GB W3" panose="020B0300000000000000" pitchFamily="34" charset="-128"/>
              <a:ea typeface="Hiragino Sans GB W3" panose="020B0300000000000000" pitchFamily="34" charset="-128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en-US" sz="3200" i="0" dirty="0">
                <a:latin typeface="Hiragino Sans GB W3" panose="020B0300000000000000" pitchFamily="34" charset="-128"/>
                <a:ea typeface="Hiragino Sans GB W3" panose="020B0300000000000000" pitchFamily="34" charset="-128"/>
                <a:cs typeface="Times New Roman" panose="02020603050405020304" pitchFamily="18" charset="0"/>
              </a:rPr>
              <a:t>原文的語法表示目的</a:t>
            </a:r>
            <a:endParaRPr lang="en-US" altLang="zh-TW" sz="3200" i="0" dirty="0">
              <a:latin typeface="Hiragino Sans GB W3" panose="020B0300000000000000" pitchFamily="34" charset="-128"/>
              <a:ea typeface="Hiragino Sans GB W3" panose="020B0300000000000000" pitchFamily="34" charset="-128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en-US" sz="3200" i="0" dirty="0">
                <a:latin typeface="Hiragino Sans GB W3" panose="020B0300000000000000" pitchFamily="34" charset="-128"/>
                <a:ea typeface="Hiragino Sans GB W3" panose="020B0300000000000000" pitchFamily="34" charset="-128"/>
                <a:cs typeface="Times New Roman" panose="02020603050405020304" pitchFamily="18" charset="0"/>
              </a:rPr>
              <a:t>修理</a:t>
            </a:r>
            <a:r>
              <a:rPr lang="zh-TW" altLang="en-US" sz="3200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：</a:t>
            </a:r>
            <a:r>
              <a:rPr lang="he" altLang="zh-TW" sz="3200" i="0" dirty="0">
                <a:latin typeface="Times New Roman" panose="02020603050405020304" pitchFamily="18" charset="0"/>
                <a:ea typeface="Kaiti SC" panose="02010600040101010101" pitchFamily="2" charset="-122"/>
                <a:cs typeface="Times New Roman" panose="02020603050405020304" pitchFamily="18" charset="0"/>
              </a:rPr>
              <a:t> עָבַד</a:t>
            </a:r>
            <a:r>
              <a:rPr lang="zh-TW" altLang="en-US" sz="3200" i="0" dirty="0">
                <a:latin typeface="Times New Roman" panose="02020603050405020304" pitchFamily="18" charset="0"/>
                <a:ea typeface="Kaiti SC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3200" i="0" dirty="0">
                <a:latin typeface="Heiti SC Medium" pitchFamily="2" charset="-128"/>
                <a:ea typeface="Heiti SC Medium" pitchFamily="2" charset="-128"/>
                <a:cs typeface="Times New Roman" panose="02020603050405020304" pitchFamily="18" charset="0"/>
              </a:rPr>
              <a:t>創</a:t>
            </a:r>
            <a:r>
              <a:rPr lang="en-US" altLang="zh-TW" sz="3200" b="1" i="0" dirty="0">
                <a:latin typeface="HEITI SC MEDIUM" pitchFamily="2" charset="-128"/>
                <a:ea typeface="HEITI SC MEDIUM" pitchFamily="2" charset="-128"/>
              </a:rPr>
              <a:t>3:23</a:t>
            </a:r>
            <a:r>
              <a:rPr lang="zh-TW" altLang="en-US" sz="3200" b="1" i="0" dirty="0">
                <a:latin typeface="HEITI SC MEDIUM" pitchFamily="2" charset="-128"/>
                <a:ea typeface="HEITI SC MEDIUM" pitchFamily="2" charset="-128"/>
              </a:rPr>
              <a:t> </a:t>
            </a:r>
            <a:r>
              <a:rPr lang="zh-TW" altLang="en-US" sz="3200" i="0" dirty="0">
                <a:latin typeface="Heiti SC Medium" pitchFamily="2" charset="-128"/>
                <a:ea typeface="Heiti SC Medium" pitchFamily="2" charset="-128"/>
              </a:rPr>
              <a:t> </a:t>
            </a:r>
            <a:r>
              <a:rPr lang="zh-TW" altLang="en-US" sz="3200" i="0" dirty="0">
                <a:latin typeface="Kaiti SC" panose="02010600040101010101" pitchFamily="2" charset="-122"/>
                <a:ea typeface="Kaiti SC" panose="02010600040101010101" pitchFamily="2" charset="-122"/>
              </a:rPr>
              <a:t>耶和华 神便打发他出伊甸园去，</a:t>
            </a:r>
            <a:r>
              <a:rPr lang="zh-TW" altLang="en-US" sz="3200" i="0" u="sng" dirty="0">
                <a:solidFill>
                  <a:srgbClr val="FF0000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耕种</a:t>
            </a:r>
            <a:r>
              <a:rPr lang="zh-TW" altLang="en-US" sz="3200" i="0" dirty="0">
                <a:latin typeface="Kaiti SC" panose="02010600040101010101" pitchFamily="2" charset="-122"/>
                <a:ea typeface="Kaiti SC" panose="02010600040101010101" pitchFamily="2" charset="-122"/>
              </a:rPr>
              <a:t>他所自出之土。</a:t>
            </a:r>
            <a:endParaRPr lang="he" altLang="zh-TW" sz="3200" i="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en-US" sz="3200" i="0" dirty="0">
                <a:latin typeface="Hiragino Sans GB W3" panose="020B0300000000000000" pitchFamily="34" charset="-128"/>
                <a:ea typeface="Hiragino Sans GB W3" panose="020B0300000000000000" pitchFamily="34" charset="-128"/>
                <a:cs typeface="Times New Roman" panose="02020603050405020304" pitchFamily="18" charset="0"/>
              </a:rPr>
              <a:t>看守</a:t>
            </a:r>
            <a:r>
              <a:rPr lang="zh-TW" altLang="en-US" sz="3200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：</a:t>
            </a:r>
            <a:r>
              <a:rPr lang="he" altLang="zh-TW" sz="3200" i="0" dirty="0">
                <a:latin typeface="Times New Roman" panose="02020603050405020304" pitchFamily="18" charset="0"/>
                <a:ea typeface="Kaiti SC" panose="02010600040101010101" pitchFamily="2" charset="-122"/>
                <a:cs typeface="Times New Roman" panose="02020603050405020304" pitchFamily="18" charset="0"/>
              </a:rPr>
              <a:t>שֹׁמֵר</a:t>
            </a:r>
            <a:r>
              <a:rPr lang="zh-TW" altLang="en-US" sz="3200" b="1" i="0" dirty="0"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  <a:r>
              <a:rPr lang="zh-TW" altLang="en-US" sz="3200" b="1" i="0" dirty="0">
                <a:latin typeface="HEITI SC MEDIUM" pitchFamily="2" charset="-128"/>
                <a:ea typeface="HEITI SC MEDIUM" pitchFamily="2" charset="-128"/>
              </a:rPr>
              <a:t>創</a:t>
            </a:r>
            <a:r>
              <a:rPr lang="en-US" altLang="zh-TW" sz="3200" b="1" i="0" dirty="0">
                <a:latin typeface="HEITI SC MEDIUM" pitchFamily="2" charset="-128"/>
                <a:ea typeface="HEITI SC MEDIUM" pitchFamily="2" charset="-128"/>
              </a:rPr>
              <a:t>3:24</a:t>
            </a:r>
            <a:r>
              <a:rPr lang="zh-TW" altLang="en-US" sz="3200" b="1" i="0" baseline="30000" dirty="0">
                <a:latin typeface="HEITI SC MEDIUM" pitchFamily="2" charset="-128"/>
                <a:ea typeface="HEITI SC MEDIUM" pitchFamily="2" charset="-128"/>
              </a:rPr>
              <a:t> </a:t>
            </a:r>
            <a:r>
              <a:rPr lang="zh-TW" altLang="en-US" sz="3200" i="0" dirty="0">
                <a:latin typeface="Heiti SC Medium" pitchFamily="2" charset="-128"/>
                <a:ea typeface="Heiti SC Medium" pitchFamily="2" charset="-128"/>
              </a:rPr>
              <a:t> </a:t>
            </a:r>
            <a:r>
              <a:rPr lang="zh-TW" altLang="en-US" sz="3200" i="0" dirty="0">
                <a:latin typeface="Kaiti SC" panose="02010600040101010101" pitchFamily="2" charset="-122"/>
                <a:ea typeface="Kaiti SC" panose="02010600040101010101" pitchFamily="2" charset="-122"/>
              </a:rPr>
              <a:t>于是把他赶出去了；又在伊甸园的东边安设基路伯和四面转动发火焰的剑，</a:t>
            </a:r>
            <a:r>
              <a:rPr lang="zh-TW" altLang="en-US" sz="3200" i="0" u="sng" dirty="0">
                <a:solidFill>
                  <a:srgbClr val="FF0000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要把</a:t>
            </a:r>
            <a:r>
              <a:rPr lang="zh-TW" altLang="en-US" sz="3200" i="0" dirty="0">
                <a:latin typeface="Kaiti SC" panose="02010600040101010101" pitchFamily="2" charset="-122"/>
                <a:ea typeface="Kaiti SC" panose="02010600040101010101" pitchFamily="2" charset="-122"/>
              </a:rPr>
              <a:t>守生命树的道路。</a:t>
            </a:r>
            <a:endParaRPr lang="en-US" altLang="zh-TW" sz="3200" i="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zh-TW" altLang="en-US" sz="3200" b="1" dirty="0">
                <a:latin typeface="HEITI SC MEDIUM" pitchFamily="2" charset="-128"/>
                <a:ea typeface="HEITI SC MEDIUM" pitchFamily="2" charset="-128"/>
              </a:rPr>
              <a:t>民</a:t>
            </a:r>
            <a:r>
              <a:rPr lang="en-US" altLang="zh-TW" sz="3200" b="1" dirty="0">
                <a:latin typeface="HEITI SC MEDIUM" pitchFamily="2" charset="-128"/>
                <a:ea typeface="HEITI SC MEDIUM" pitchFamily="2" charset="-128"/>
              </a:rPr>
              <a:t> 1:53</a:t>
            </a:r>
            <a:r>
              <a:rPr lang="en-US" altLang="zh-TW" sz="3200" dirty="0">
                <a:latin typeface="Heiti SC Medium" pitchFamily="2" charset="-128"/>
                <a:ea typeface="Heiti SC Medium" pitchFamily="2" charset="-128"/>
              </a:rPr>
              <a:t> </a:t>
            </a:r>
            <a:r>
              <a:rPr lang="zh-TW" altLang="en-US" sz="3200" dirty="0">
                <a:latin typeface="Kaiti SC" panose="02010600040101010101" pitchFamily="2" charset="-122"/>
                <a:ea typeface="Kaiti SC" panose="02010600040101010101" pitchFamily="2" charset="-122"/>
              </a:rPr>
              <a:t>但利未人要在法柜帐幕的四围安营，免得忿怒临到以色列会众；利未人并要</a:t>
            </a:r>
            <a:r>
              <a:rPr lang="zh-TW" altLang="en-US" sz="3200" u="sng" dirty="0">
                <a:solidFill>
                  <a:srgbClr val="FF0000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谨守</a:t>
            </a:r>
            <a:r>
              <a:rPr lang="zh-TW" altLang="en-US" sz="3200" dirty="0">
                <a:latin typeface="Kaiti SC" panose="02010600040101010101" pitchFamily="2" charset="-122"/>
                <a:ea typeface="Kaiti SC" panose="02010600040101010101" pitchFamily="2" charset="-122"/>
              </a:rPr>
              <a:t>法柜的帐幕。”</a:t>
            </a:r>
            <a:endParaRPr lang="en-US" altLang="zh-TW" sz="3200" b="1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zh-TW" altLang="en-US" sz="3200" b="1" dirty="0">
                <a:latin typeface="HEITI SC MEDIUM" pitchFamily="2" charset="-128"/>
                <a:ea typeface="HEITI SC MEDIUM" pitchFamily="2" charset="-128"/>
              </a:rPr>
              <a:t>民</a:t>
            </a:r>
            <a:r>
              <a:rPr lang="en-US" altLang="zh-TW" sz="3200" b="1" dirty="0">
                <a:latin typeface="HEITI SC MEDIUM" pitchFamily="2" charset="-128"/>
                <a:ea typeface="HEITI SC MEDIUM" pitchFamily="2" charset="-128"/>
              </a:rPr>
              <a:t> 18:3</a:t>
            </a:r>
            <a:r>
              <a:rPr lang="en-US" altLang="zh-TW" sz="3200" dirty="0">
                <a:latin typeface="Heiti SC Medium" pitchFamily="2" charset="-128"/>
                <a:ea typeface="Heiti SC Medium" pitchFamily="2" charset="-128"/>
              </a:rPr>
              <a:t> </a:t>
            </a:r>
            <a:r>
              <a:rPr lang="zh-TW" altLang="en-US" sz="3200" dirty="0">
                <a:latin typeface="Kaiti SC" panose="02010600040101010101" pitchFamily="2" charset="-122"/>
                <a:ea typeface="Kaiti SC" panose="02010600040101010101" pitchFamily="2" charset="-122"/>
              </a:rPr>
              <a:t>他们要守所吩咐你的，并</a:t>
            </a:r>
            <a:r>
              <a:rPr lang="zh-TW" altLang="en-US" sz="3200" u="sng" dirty="0">
                <a:solidFill>
                  <a:srgbClr val="FF0000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守全</a:t>
            </a:r>
            <a:r>
              <a:rPr lang="zh-TW" altLang="en-US" sz="3200" dirty="0">
                <a:latin typeface="Kaiti SC" panose="02010600040101010101" pitchFamily="2" charset="-122"/>
                <a:ea typeface="Kaiti SC" panose="02010600040101010101" pitchFamily="2" charset="-122"/>
              </a:rPr>
              <a:t>帐幕，只是不可挨近圣所的器具和坛，免得他们和你们都死亡。</a:t>
            </a:r>
            <a:endParaRPr lang="en-US" altLang="zh-TW" sz="320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zh-TW" altLang="en-US" sz="3200" b="1" dirty="0">
                <a:latin typeface="HEITI SC MEDIUM" pitchFamily="2" charset="-128"/>
                <a:ea typeface="HEITI SC MEDIUM" pitchFamily="2" charset="-128"/>
              </a:rPr>
              <a:t>代上</a:t>
            </a:r>
            <a:r>
              <a:rPr lang="en-US" altLang="zh-TW" sz="3200" b="1" dirty="0">
                <a:latin typeface="HEITI SC MEDIUM" pitchFamily="2" charset="-128"/>
                <a:ea typeface="HEITI SC MEDIUM" pitchFamily="2" charset="-128"/>
              </a:rPr>
              <a:t>. 23:27-32</a:t>
            </a:r>
            <a:r>
              <a:rPr lang="en-US" altLang="zh-TW" sz="3200" dirty="0">
                <a:latin typeface="Heiti SC Medium" pitchFamily="2" charset="-128"/>
                <a:ea typeface="Heiti SC Medium" pitchFamily="2" charset="-128"/>
              </a:rPr>
              <a:t> </a:t>
            </a:r>
            <a:r>
              <a:rPr lang="zh-TW" altLang="en-US" sz="3200" dirty="0">
                <a:latin typeface="Kaiti SC" panose="02010600040101010101" pitchFamily="2" charset="-122"/>
                <a:ea typeface="Kaiti SC" panose="02010600040101010101" pitchFamily="2" charset="-122"/>
              </a:rPr>
              <a:t>照着大卫临终所吩咐的，利未人从二十岁以外的都被数点。又</a:t>
            </a:r>
            <a:r>
              <a:rPr lang="zh-TW" altLang="en-US" sz="3200" u="sng" dirty="0">
                <a:solidFill>
                  <a:srgbClr val="FF0000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看守</a:t>
            </a:r>
            <a:r>
              <a:rPr lang="zh-TW" altLang="en-US" sz="3200" dirty="0">
                <a:latin typeface="Kaiti SC" panose="02010600040101010101" pitchFamily="2" charset="-122"/>
                <a:ea typeface="Kaiti SC" panose="02010600040101010101" pitchFamily="2" charset="-122"/>
              </a:rPr>
              <a:t>会幕和圣所，并守耶和华吩咐他们弟兄亚伦子孙的，办耶和华殿的事。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zh-TW" altLang="en-US" sz="3200" b="1" dirty="0">
                <a:latin typeface="HEITI SC MEDIUM" pitchFamily="2" charset="-128"/>
                <a:ea typeface="HEITI SC MEDIUM" pitchFamily="2" charset="-128"/>
              </a:rPr>
              <a:t>結</a:t>
            </a:r>
            <a:r>
              <a:rPr lang="en-US" altLang="zh-TW" sz="3200" b="1" dirty="0">
                <a:latin typeface="HEITI SC MEDIUM" pitchFamily="2" charset="-128"/>
                <a:ea typeface="HEITI SC MEDIUM" pitchFamily="2" charset="-128"/>
              </a:rPr>
              <a:t>. 44:15</a:t>
            </a:r>
            <a:r>
              <a:rPr lang="en-US" altLang="zh-TW" sz="3200" dirty="0">
                <a:latin typeface="Heiti SC Medium" pitchFamily="2" charset="-128"/>
                <a:ea typeface="Heiti SC Medium" pitchFamily="2" charset="-128"/>
              </a:rPr>
              <a:t>   </a:t>
            </a:r>
            <a:r>
              <a:rPr lang="en-US" altLang="zh-TW" sz="3200" dirty="0">
                <a:latin typeface="Kaiti SC" panose="02010600040101010101" pitchFamily="2" charset="-122"/>
                <a:ea typeface="Kaiti SC" panose="02010600040101010101" pitchFamily="2" charset="-122"/>
              </a:rPr>
              <a:t>“</a:t>
            </a:r>
            <a:r>
              <a:rPr lang="zh-TW" altLang="en-US" sz="3200" dirty="0">
                <a:latin typeface="Kaiti SC" panose="02010600040101010101" pitchFamily="2" charset="-122"/>
                <a:ea typeface="Kaiti SC" panose="02010600040101010101" pitchFamily="2" charset="-122"/>
              </a:rPr>
              <a:t>以色列人走迷离开我的时候，祭司利未人撒督的子孙仍</a:t>
            </a:r>
            <a:r>
              <a:rPr lang="zh-TW" altLang="en-US" sz="3200" u="sng" dirty="0">
                <a:solidFill>
                  <a:srgbClr val="FF0000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看守</a:t>
            </a:r>
            <a:r>
              <a:rPr lang="zh-TW" altLang="en-US" sz="3200" dirty="0">
                <a:latin typeface="Kaiti SC" panose="02010600040101010101" pitchFamily="2" charset="-122"/>
                <a:ea typeface="Kaiti SC" panose="02010600040101010101" pitchFamily="2" charset="-122"/>
              </a:rPr>
              <a:t>我的圣所</a:t>
            </a:r>
            <a:endParaRPr lang="en-US" altLang="zh-TW" sz="3200" dirty="0">
              <a:latin typeface="Kaiti SC" panose="02010600040101010101" pitchFamily="2" charset="-122"/>
              <a:ea typeface="Kaiti SC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100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6DE4EE-1AA0-7049-B5D4-402F1CDF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/>
          <a:lstStyle/>
          <a:p>
            <a:r>
              <a:rPr kumimoji="1" lang="zh-TW" altLang="en-US" dirty="0"/>
              <a:t>釋經： </a:t>
            </a:r>
            <a:r>
              <a:rPr kumimoji="1" lang="en-US" altLang="zh-TW" dirty="0"/>
              <a:t>2:</a:t>
            </a:r>
            <a:r>
              <a:rPr kumimoji="1" lang="zh-TW" altLang="en-US" dirty="0"/>
              <a:t> </a:t>
            </a:r>
            <a:r>
              <a:rPr kumimoji="1" lang="en-US" altLang="zh-TW" dirty="0"/>
              <a:t>16-17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1C29D1-03FD-FE48-9D1D-5E3179269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1524000"/>
            <a:ext cx="10972800" cy="5062538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he" altLang="zh-TW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‎16</a:t>
            </a:r>
            <a:r>
              <a:rPr lang="he" altLang="zh-TW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‏ וַיְצַו֙ </a:t>
            </a:r>
            <a:r>
              <a:rPr lang="he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יְהוָ֣ה אֱלֹהִ֔ים עַל־הָֽאָדָ֖ם </a:t>
            </a:r>
            <a:r>
              <a:rPr lang="he" altLang="zh-TW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לֵאמֹ֑ר</a:t>
            </a:r>
            <a:r>
              <a:rPr lang="he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מִכֹּ֥ל עֵֽץ־הַגָּ֖ן אָכֹ֥ל תֹּאכֵֽל׃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" altLang="zh-TW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‎17</a:t>
            </a:r>
            <a:r>
              <a:rPr lang="he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‏ וּמֵעֵ֗ץ הַדַּ֙עַת֙ ט֣וֹב וָרָ֔ע </a:t>
            </a:r>
            <a:r>
              <a:rPr lang="he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לֹ</a:t>
            </a:r>
            <a:r>
              <a:rPr lang="he" altLang="zh-TW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֥א תֹאכַ֖ל </a:t>
            </a:r>
            <a:r>
              <a:rPr lang="he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מִמֶּ֑נּוּ כִּ֗י בְּי֛וֹם אֲכָלְךָ֥ מִמֶּ֖נּוּ מ֥וֹת תָּמֽוּת׃</a:t>
            </a:r>
          </a:p>
          <a:p>
            <a:pPr marL="0" indent="0">
              <a:buNone/>
            </a:pPr>
            <a:r>
              <a:rPr lang="en-US" altLang="zh-TW" dirty="0"/>
              <a:t>2:16</a:t>
            </a:r>
            <a:r>
              <a:rPr lang="zh-TW" altLang="en-US" dirty="0"/>
              <a:t> </a:t>
            </a:r>
            <a:r>
              <a:rPr lang="en-US" altLang="zh-TW" dirty="0"/>
              <a:t>And the LORD God </a:t>
            </a:r>
            <a:r>
              <a:rPr lang="en-US" altLang="zh-TW" i="1" u="sng" dirty="0">
                <a:solidFill>
                  <a:srgbClr val="FF0000"/>
                </a:solidFill>
              </a:rPr>
              <a:t>commanded</a:t>
            </a:r>
            <a:r>
              <a:rPr lang="en-US" altLang="zh-TW" dirty="0"/>
              <a:t> the man, saying, “You may surely eat of every tree of the garden, </a:t>
            </a:r>
            <a:r>
              <a:rPr lang="en-US" altLang="zh-TW" b="1" baseline="30000" dirty="0"/>
              <a:t>17</a:t>
            </a:r>
            <a:r>
              <a:rPr lang="en-US" altLang="zh-TW" dirty="0"/>
              <a:t> but of the tree of the knowledge of good and evil </a:t>
            </a:r>
            <a:r>
              <a:rPr lang="en-US" altLang="zh-TW" i="1" u="sng" dirty="0">
                <a:solidFill>
                  <a:srgbClr val="FF0000"/>
                </a:solidFill>
              </a:rPr>
              <a:t>you shall not eat</a:t>
            </a:r>
            <a:r>
              <a:rPr lang="en-US" altLang="zh-TW" dirty="0"/>
              <a:t>, for in the day that you eat of it you shall surely die.”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工作之約是否存在？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什麼是約？</a:t>
            </a:r>
            <a:endParaRPr lang="en-US" altLang="zh-TW" i="0" dirty="0">
              <a:latin typeface="Kaiti SC" panose="02010600040101010101" pitchFamily="2" charset="-122"/>
              <a:ea typeface="Kaiti SC" panose="02010600040101010101" pitchFamily="2" charset="-122"/>
              <a:cs typeface="Times New Roman" panose="02020603050405020304" pitchFamily="18" charset="0"/>
            </a:endParaRPr>
          </a:p>
          <a:p>
            <a:pPr lvl="1"/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約是否僅限救贖性的範疇？</a:t>
            </a:r>
            <a:endParaRPr lang="en-US" altLang="zh-TW" i="0" dirty="0">
              <a:latin typeface="Kaiti SC" panose="02010600040101010101" pitchFamily="2" charset="-122"/>
              <a:ea typeface="Kaiti SC" panose="02010600040101010101" pitchFamily="2" charset="-122"/>
              <a:cs typeface="Times New Roman" panose="02020603050405020304" pitchFamily="18" charset="0"/>
            </a:endParaRPr>
          </a:p>
          <a:p>
            <a:pPr lvl="1"/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工作之約是否違反“上帝白白的恩典”？</a:t>
            </a:r>
            <a:endParaRPr lang="en-US" altLang="zh-TW" i="0" dirty="0">
              <a:latin typeface="Kaiti SC" panose="02010600040101010101" pitchFamily="2" charset="-122"/>
              <a:ea typeface="Kaiti SC" panose="0201060004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重要性：和恩典之約的關係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zh-TW" altLang="en-US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希伯來書</a:t>
            </a:r>
            <a:r>
              <a:rPr lang="en-US" altLang="zh-TW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9-10 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惟独见那成为比天使小一点的耶稣；因为受死的苦，就得了尊贵荣耀为冠冕，叫他因着 神的恩，为人人尝了死味。 </a:t>
            </a:r>
            <a:r>
              <a:rPr lang="en-US" altLang="zh-TW" b="1" i="0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10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 原来那为万物所属、为万物所本的，要领许多的儿子进荣耀里去，使救他们的元帅，因受苦难得以完全，本是合宜的。</a:t>
            </a:r>
            <a:endParaRPr lang="en-US" altLang="zh-TW" i="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102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6DE4EE-1AA0-7049-B5D4-402F1CDF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/>
          <a:lstStyle/>
          <a:p>
            <a:r>
              <a:rPr kumimoji="1" lang="zh-TW" altLang="en-US" dirty="0"/>
              <a:t>釋經： </a:t>
            </a:r>
            <a:r>
              <a:rPr kumimoji="1" lang="en-US" altLang="zh-TW" dirty="0"/>
              <a:t>2:</a:t>
            </a:r>
            <a:r>
              <a:rPr kumimoji="1" lang="zh-TW" altLang="en-US" dirty="0"/>
              <a:t> </a:t>
            </a:r>
            <a:r>
              <a:rPr kumimoji="1" lang="en-US" altLang="zh-TW" dirty="0"/>
              <a:t>16-17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1C29D1-03FD-FE48-9D1D-5E3179269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1524000"/>
            <a:ext cx="10972800" cy="5062538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" altLang="zh-TW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‎16</a:t>
            </a:r>
            <a:r>
              <a:rPr lang="he" altLang="zh-TW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‏ וַיְצַו֙ </a:t>
            </a:r>
            <a:r>
              <a:rPr lang="he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יְהוָ֣ה אֱלֹהִ֔ים עַל־הָֽאָדָ֖ם </a:t>
            </a:r>
            <a:r>
              <a:rPr lang="he" altLang="zh-TW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לֵאמֹ֑ר</a:t>
            </a:r>
            <a:r>
              <a:rPr lang="he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מִכֹּ֥ל עֵֽץ־הַגָּ֖ן אָכֹ֥ל תֹּאכֵֽל׃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" altLang="zh-TW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‎17</a:t>
            </a:r>
            <a:r>
              <a:rPr lang="he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‏ וּמֵעֵ֗ץ הַדַּ֙עַת֙ ט֣וֹב וָרָ֔ע </a:t>
            </a:r>
            <a:r>
              <a:rPr lang="he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לֹ</a:t>
            </a:r>
            <a:r>
              <a:rPr lang="he" altLang="zh-TW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֥א תֹאכַ֖ל </a:t>
            </a:r>
            <a:r>
              <a:rPr lang="he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מִמֶּ֑נּוּ כִּ֗י בְּי֛וֹם אֲכָלְךָ֥ מִמֶּ֖נּוּ מ֥וֹת תָּמֽוּת׃</a:t>
            </a:r>
          </a:p>
          <a:p>
            <a:pPr marL="0" indent="0">
              <a:buNone/>
            </a:pPr>
            <a:r>
              <a:rPr lang="en-US" altLang="zh-TW" dirty="0"/>
              <a:t>2:16</a:t>
            </a:r>
            <a:r>
              <a:rPr lang="zh-TW" altLang="en-US" dirty="0"/>
              <a:t> </a:t>
            </a:r>
            <a:r>
              <a:rPr lang="en-US" altLang="zh-TW" dirty="0"/>
              <a:t>And the LORD God </a:t>
            </a:r>
            <a:r>
              <a:rPr lang="en-US" altLang="zh-TW" i="1" u="sng" dirty="0">
                <a:solidFill>
                  <a:srgbClr val="FF0000"/>
                </a:solidFill>
              </a:rPr>
              <a:t>commanded</a:t>
            </a:r>
            <a:r>
              <a:rPr lang="en-US" altLang="zh-TW" dirty="0"/>
              <a:t> the man, saying, “You may surely eat of every tree of the garden, </a:t>
            </a:r>
            <a:r>
              <a:rPr lang="en-US" altLang="zh-TW" b="1" baseline="30000" dirty="0"/>
              <a:t>17</a:t>
            </a:r>
            <a:r>
              <a:rPr lang="en-US" altLang="zh-TW" dirty="0"/>
              <a:t> but of the tree of the knowledge of good and evil </a:t>
            </a:r>
            <a:r>
              <a:rPr lang="en-US" altLang="zh-TW" i="1" u="sng" dirty="0">
                <a:solidFill>
                  <a:srgbClr val="FF0000"/>
                </a:solidFill>
              </a:rPr>
              <a:t>you shall not eat</a:t>
            </a:r>
            <a:r>
              <a:rPr lang="en-US" altLang="zh-TW" dirty="0"/>
              <a:t>, for in the day that you eat of it you shall surely die.”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小要理問答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問：</a:t>
            </a:r>
            <a:r>
              <a:rPr lang="zh-TW" altLang="zh-TW" b="1" u="sng" dirty="0"/>
              <a:t>神造人的時候，怎樣突顯護理之工？</a:t>
            </a:r>
            <a:r>
              <a:rPr lang="zh-TW" altLang="zh-TW" dirty="0"/>
              <a:t> </a:t>
            </a:r>
            <a:r>
              <a:rPr lang="zh-TW" altLang="en-US" dirty="0"/>
              <a:t>（</a:t>
            </a:r>
            <a:r>
              <a:rPr lang="en-US" altLang="zh-TW" dirty="0"/>
              <a:t>special act of providence</a:t>
            </a:r>
            <a:r>
              <a:rPr lang="zh-TW" altLang="en-US" dirty="0"/>
              <a:t>）</a:t>
            </a:r>
            <a:r>
              <a:rPr lang="zh-TW" altLang="zh-TW" dirty="0"/>
              <a:t> 答：神既造了人，就以完全順服為條件，與人立了</a:t>
            </a:r>
            <a:r>
              <a:rPr lang="zh-TW" altLang="zh-TW" u="sng" dirty="0"/>
              <a:t>生命之約</a:t>
            </a:r>
            <a:r>
              <a:rPr lang="zh-TW" altLang="zh-TW" dirty="0"/>
              <a:t>，禁止人吃分別善惡樹的果子，說明若吃，必受死亡的刑罰。</a:t>
            </a:r>
            <a:endParaRPr lang="en-US" altLang="zh-TW" dirty="0"/>
          </a:p>
          <a:p>
            <a:pPr>
              <a:buFont typeface="Wingdings" pitchFamily="2" charset="2"/>
              <a:buChar char="Ø"/>
            </a:pPr>
            <a:r>
              <a:rPr lang="zh-TW" altLang="en-US" dirty="0"/>
              <a:t>威敏準則將特殊啟示界定為“護理之工中的特殊行動”，區分於創造之工中的普遍啟示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>
              <a:buFont typeface="Wingdings" pitchFamily="2" charset="2"/>
              <a:buChar char="Ø"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960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6DE4EE-1AA0-7049-B5D4-402F1CDF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>
            <a:normAutofit/>
          </a:bodyPr>
          <a:lstStyle/>
          <a:p>
            <a:r>
              <a:rPr kumimoji="1" lang="zh-TW" altLang="en-US" dirty="0"/>
              <a:t>系統神學：作為特殊啟示的盟約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1C29D1-03FD-FE48-9D1D-5E3179269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1523999"/>
            <a:ext cx="10972800" cy="496252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TW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威敏信條</a:t>
            </a: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7.1</a:t>
            </a:r>
            <a:r>
              <a:rPr lang="zh-TW" altLang="en-US" dirty="0"/>
              <a:t>上帝與受造者之間的差距大到一個地步，雖然有理性的人都當以上帝為他的 創造主而順服祂，但是他們絕不能從上帝得著什麼作為他們的祝福與獎賞， 除非上帝自願開恩降卑</a:t>
            </a:r>
            <a:r>
              <a:rPr lang="en-US" altLang="zh-TW" dirty="0"/>
              <a:t>; </a:t>
            </a:r>
            <a:r>
              <a:rPr lang="zh-TW" altLang="en-US" dirty="0"/>
              <a:t>上帝也確實願意這樣做， 而祂降卑的方式是立約。 </a:t>
            </a:r>
            <a:endParaRPr lang="en-US" altLang="zh-TW" dirty="0"/>
          </a:p>
          <a:p>
            <a:pPr>
              <a:buFont typeface="Wingdings" pitchFamily="2" charset="2"/>
              <a:buChar char="Ø"/>
            </a:pP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從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2:7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到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2:16-17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， 上帝對人的創造與立約是幾乎同時的、緊密關聯的，但也是相互區分的兩個範疇：在受造當中，亞當作為神的形象和造物主有本性上順服的關係（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natural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obedience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）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, 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但如果不是上帝自願的降卑，以言辭性特別的啟示（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verbal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revelation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）將亞當帶進工作之約，亞當不能憑藉自身的本性超越受造的狀態，進入更高的，屬天的，與造物主更深的團契。</a:t>
            </a:r>
            <a:endParaRPr lang="en-US" altLang="zh-TW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問題：如果沒有這條誡命，亞當會不會因為違反內在的良心而墮落？</a:t>
            </a:r>
            <a:endParaRPr lang="en-US" altLang="zh-TW" dirty="0">
              <a:latin typeface="Kaiti SC" panose="02010600040101010101" pitchFamily="2" charset="-122"/>
              <a:ea typeface="Kaiti SC" panose="0201060004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66679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6DE4EE-1AA0-7049-B5D4-402F1CDF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>
            <a:normAutofit/>
          </a:bodyPr>
          <a:lstStyle/>
          <a:p>
            <a:r>
              <a:rPr kumimoji="1" lang="zh-TW" altLang="en-US" dirty="0"/>
              <a:t>進一步思考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1C29D1-03FD-FE48-9D1D-5E3179269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1523999"/>
            <a:ext cx="10972800" cy="48053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/>
              <a:t>2:</a:t>
            </a:r>
            <a:r>
              <a:rPr lang="zh-TW" altLang="en-US" dirty="0"/>
              <a:t> </a:t>
            </a:r>
            <a:r>
              <a:rPr lang="en-US" altLang="zh-TW" dirty="0"/>
              <a:t>16</a:t>
            </a:r>
            <a:r>
              <a:rPr lang="zh-TW" altLang="en-US" b="1" baseline="30000" dirty="0"/>
              <a:t> </a:t>
            </a:r>
            <a:r>
              <a:rPr lang="zh-TW" altLang="en-US" dirty="0"/>
              <a:t>耶和華上帝吩咐他說：「園中各樣樹上的果子，你可以隨意吃， 只是分別善惡樹上的果子，你不可吃，因為你吃的日子必定死！」</a:t>
            </a:r>
          </a:p>
          <a:p>
            <a:pPr>
              <a:buFont typeface="Wingdings" pitchFamily="2" charset="2"/>
              <a:buChar char="Ø"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墮落前的自由：可變的狀態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咒詛條款：“吃的日子必定死”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隱含的應許：末世、安息、與神親密的關係、不會失落的榮耀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隱含的條件：君王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祭司職分的完成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與文化使命的關係？為什麼和亞當立約，再造夏娃？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351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6DE4EE-1AA0-7049-B5D4-402F1CDF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>
            <a:normAutofit/>
          </a:bodyPr>
          <a:lstStyle/>
          <a:p>
            <a:r>
              <a:rPr kumimoji="1" lang="zh-TW" altLang="en-US" dirty="0"/>
              <a:t>關於律法的再思考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1C29D1-03FD-FE48-9D1D-5E3179269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1524000"/>
            <a:ext cx="10972800" cy="5085522"/>
          </a:xfrm>
        </p:spPr>
        <p:txBody>
          <a:bodyPr/>
          <a:lstStyle/>
          <a:p>
            <a:pPr marL="0" indent="0">
              <a:buNone/>
            </a:pPr>
            <a:r>
              <a:rPr lang="zh-TW" altLang="en-US" b="1" dirty="0"/>
              <a:t>羅</a:t>
            </a:r>
            <a:r>
              <a:rPr lang="en-US" altLang="zh-TW" b="1" dirty="0"/>
              <a:t>7:7-14</a:t>
            </a:r>
            <a:r>
              <a:rPr lang="en-US" altLang="zh-TW" dirty="0"/>
              <a:t>   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這樣，我們可說甚麼呢？ 律法是罪嗎？ 斷乎不是！ </a:t>
            </a:r>
            <a:r>
              <a:rPr lang="zh-TW" altLang="en-US" dirty="0">
                <a:solidFill>
                  <a:srgbClr val="FF0000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只是</a:t>
            </a:r>
            <a:r>
              <a:rPr lang="zh-TW" altLang="en-US" u="sng" dirty="0">
                <a:solidFill>
                  <a:srgbClr val="FF0000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非因律法，我就不知何為罪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。非律法說「不可起貪心」，我就不知何為貪心。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8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然而，罪趁著機會，就藉著誡命叫諸般的貪心在我裏頭發動；因為沒有律法，罪是死的</a:t>
            </a:r>
            <a:r>
              <a:rPr lang="zh-TW" altLang="en-US" u="sng" dirty="0">
                <a:solidFill>
                  <a:srgbClr val="FF0000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。 </a:t>
            </a:r>
            <a:r>
              <a:rPr lang="en-US" altLang="zh-TW" b="1" u="sng" baseline="30000" dirty="0">
                <a:solidFill>
                  <a:srgbClr val="FF0000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9</a:t>
            </a:r>
            <a:r>
              <a:rPr lang="zh-TW" altLang="en-US" u="sng" dirty="0">
                <a:solidFill>
                  <a:srgbClr val="FF0000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 我以前沒有律法是活著的；但是誡命來到，罪又活了，我就死了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。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10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那本來叫人活的誡命，反倒叫我死；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11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因為罪趁著機會，就藉著誡命引誘我，並且殺了我。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12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這樣看來，律法是聖潔的，誡命也是聖潔、公義、良善的。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13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既然如此，那良善的是叫我死嗎？ 斷乎不是！ 叫我死的乃是罪。但罪藉著那良善的叫我死，就顯出真是罪，叫罪因著誡命更顯出是惡極了。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14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  <a:r>
              <a:rPr lang="zh-TW" altLang="en-US" u="sng" dirty="0">
                <a:solidFill>
                  <a:srgbClr val="FF0000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我們原曉得律法是屬乎靈的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，但我是屬乎肉體的，是已經賣給罪了。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150426"/>
      </p:ext>
    </p:extLst>
  </p:cSld>
  <p:clrMapOvr>
    <a:masterClrMapping/>
  </p:clrMapOvr>
</p:sld>
</file>

<file path=ppt/theme/theme1.xml><?xml version="1.0" encoding="utf-8"?>
<a:theme xmlns:a="http://schemas.openxmlformats.org/drawingml/2006/main" name="裁剪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基督徒生活與靈修" id="{7F46FE8E-4746-2346-A209-A4A1C54421B0}" vid="{922C551F-BF2A-9A4A-A2EA-9BE8899946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裁剪</Template>
  <TotalTime>2678</TotalTime>
  <Words>1723</Words>
  <Application>Microsoft Macintosh PowerPoint</Application>
  <PresentationFormat>寬螢幕</PresentationFormat>
  <Paragraphs>69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Heiti SC Medium</vt:lpstr>
      <vt:lpstr>Heiti SC Medium</vt:lpstr>
      <vt:lpstr>Hiragino Sans GB W3</vt:lpstr>
      <vt:lpstr>Kaiti SC</vt:lpstr>
      <vt:lpstr>Arial</vt:lpstr>
      <vt:lpstr>Franklin Gothic Book</vt:lpstr>
      <vt:lpstr>Times New Roman</vt:lpstr>
      <vt:lpstr>Wingdings</vt:lpstr>
      <vt:lpstr>裁剪</vt:lpstr>
      <vt:lpstr>創世紀1-11章研經</vt:lpstr>
      <vt:lpstr>敬拜先於討論</vt:lpstr>
      <vt:lpstr>第八課 工作之約（上）工作之約與末世 概覽及問題</vt:lpstr>
      <vt:lpstr>釋經： 2: 15</vt:lpstr>
      <vt:lpstr>釋經： 2: 16-17</vt:lpstr>
      <vt:lpstr>釋經： 2: 16-17</vt:lpstr>
      <vt:lpstr>系統神學：作為特殊啟示的盟約</vt:lpstr>
      <vt:lpstr>進一步思考</vt:lpstr>
      <vt:lpstr>關於律法的再思考</vt:lpstr>
      <vt:lpstr>下集預告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基督徒生活與靈修</dc:title>
  <dc:creator>ChenZhongming</dc:creator>
  <cp:lastModifiedBy>ChenZhongming</cp:lastModifiedBy>
  <cp:revision>42</cp:revision>
  <cp:lastPrinted>2021-10-16T19:36:19Z</cp:lastPrinted>
  <dcterms:created xsi:type="dcterms:W3CDTF">2021-09-27T02:26:24Z</dcterms:created>
  <dcterms:modified xsi:type="dcterms:W3CDTF">2021-11-26T04:08:23Z</dcterms:modified>
</cp:coreProperties>
</file>