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81" r:id="rId4"/>
    <p:sldId id="285" r:id="rId5"/>
    <p:sldId id="297" r:id="rId6"/>
    <p:sldId id="300" r:id="rId7"/>
    <p:sldId id="301" r:id="rId8"/>
    <p:sldId id="288" r:id="rId9"/>
    <p:sldId id="304" r:id="rId10"/>
    <p:sldId id="295" r:id="rId11"/>
    <p:sldId id="298" r:id="rId12"/>
    <p:sldId id="296" r:id="rId13"/>
    <p:sldId id="302" r:id="rId14"/>
    <p:sldId id="303" r:id="rId15"/>
    <p:sldId id="2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4"/>
    <p:restoredTop sz="95781"/>
  </p:normalViewPr>
  <p:slideViewPr>
    <p:cSldViewPr snapToGrid="0" snapToObjects="1">
      <p:cViewPr varScale="1">
        <p:scale>
          <a:sx n="112" d="100"/>
          <a:sy n="112" d="100"/>
        </p:scale>
        <p:origin x="4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ea typeface="+mj-ea"/>
              </a:defRPr>
            </a:lvl1pPr>
            <a:lvl2pPr marL="914400" indent="-384048">
              <a:buFont typeface="Wingdings" pitchFamily="2" charset="2"/>
              <a:buChar char="Ø"/>
              <a:defRPr sz="2500" baseline="0"/>
            </a:lvl2pPr>
            <a:lvl3pPr marL="1371600" indent="-384048">
              <a:buFont typeface="Wingdings" pitchFamily="2" charset="2"/>
              <a:buChar char="l"/>
              <a:defRPr sz="2500" baseline="0">
                <a:ea typeface="楷體-繁" panose="02010600040101010101" pitchFamily="2" charset="-120"/>
              </a:defRPr>
            </a:lvl3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 marL="514350" indent="-514350">
              <a:buFont typeface="+mj-lt"/>
              <a:buAutoNum type="arabicPeriod"/>
              <a:defRPr sz="2700" baseline="0">
                <a:solidFill>
                  <a:schemeClr val="tx2"/>
                </a:solidFill>
              </a:defRPr>
            </a:lvl1pPr>
            <a:lvl2pPr marL="914400" indent="-384048">
              <a:buFont typeface="Wingdings" pitchFamily="2" charset="2"/>
              <a:buChar char="Ø"/>
              <a:defRPr sz="2500"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 marL="0" indent="0">
              <a:buFontTx/>
              <a:buNone/>
              <a:defRPr sz="2600" baseline="0">
                <a:solidFill>
                  <a:schemeClr val="tx2"/>
                </a:solidFill>
                <a:ea typeface="楷體-簡" panose="02010600040101010101" pitchFamily="2" charset="-122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7EE990-3837-1E44-8939-596027456D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創世紀</a:t>
            </a:r>
            <a:r>
              <a:rPr kumimoji="1" lang="en-US" altLang="zh-TW" dirty="0"/>
              <a:t>1-11</a:t>
            </a:r>
            <a:r>
              <a:rPr kumimoji="1" lang="zh-TW" altLang="en-US" dirty="0"/>
              <a:t>章研經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BE0FA16-CE11-EB41-8DE2-BC36D1385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/>
              <a:t>主恩基督教會第四季度主日學第十講</a:t>
            </a:r>
            <a:endParaRPr kumimoji="1" lang="en-US" altLang="zh-TW" dirty="0"/>
          </a:p>
          <a:p>
            <a:r>
              <a:rPr kumimoji="1" lang="zh-TW" altLang="en-US" dirty="0"/>
              <a:t>日期：</a:t>
            </a:r>
            <a:r>
              <a:rPr kumimoji="1" lang="en-US" altLang="zh-TW" dirty="0"/>
              <a:t>12/12/2021</a:t>
            </a:r>
          </a:p>
        </p:txBody>
      </p:sp>
    </p:spTree>
    <p:extLst>
      <p:ext uri="{BB962C8B-B14F-4D97-AF65-F5344CB8AC3E}">
        <p14:creationId xmlns:p14="http://schemas.microsoft.com/office/powerpoint/2010/main" val="79210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3011E-0857-0E43-BFAC-F7BEC85A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3920"/>
          </a:xfrm>
        </p:spPr>
        <p:txBody>
          <a:bodyPr/>
          <a:lstStyle/>
          <a:p>
            <a:r>
              <a:rPr kumimoji="1" lang="zh-TW" altLang="en-US" dirty="0"/>
              <a:t>系統神學：罪的本質與後果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9C6D6-47C6-044F-A830-2585D28B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9720"/>
            <a:ext cx="10256520" cy="4861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b="1" dirty="0"/>
              <a:t>威敏信條 六</a:t>
            </a:r>
            <a:r>
              <a:rPr lang="zh-TW" altLang="en-US" dirty="0"/>
              <a:t>（</a:t>
            </a:r>
            <a:r>
              <a:rPr lang="en-US" altLang="zh-TW" dirty="0"/>
              <a:t>6</a:t>
            </a:r>
            <a:r>
              <a:rPr lang="zh-TW" altLang="en-US" dirty="0"/>
              <a:t>）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凡是罪 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不拘原罪抑或本罪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)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就干犯上帝公義的律法，也是違背上帝的律法 ，在其本性上就將罪歸給罪人 ，為了這個緣故就遭受上帝的忿怒， 與律法的咒詛，如此服在死權之下，就受精神的，暫時的，與永遠的一切痛 苦。 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zh-TW" altLang="en-US" b="1" dirty="0"/>
              <a:t>各</a:t>
            </a:r>
            <a:r>
              <a:rPr lang="en-US" altLang="zh-TW" b="1" dirty="0"/>
              <a:t> 1:14-15</a:t>
            </a:r>
            <a:r>
              <a:rPr lang="en-US" altLang="zh-TW" dirty="0"/>
              <a:t>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但各人被試探，乃是被自己的</a:t>
            </a: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私慾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牽引誘惑的。</a:t>
            </a: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私慾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既懷了胎，就生出罪來；罪既長成，就生出死來。</a:t>
            </a:r>
          </a:p>
          <a:p>
            <a:pPr marL="0" indent="0">
              <a:buNone/>
            </a:pP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卡森：亞當和夏娃犯罪後發現自己的羞恥有那麼深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0" indent="0">
              <a:buNone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背約與屬靈的淫亂：無花果樹葉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0" indent="0">
              <a:buNone/>
            </a:pP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	</a:t>
            </a: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罪疚感：永遠不安的良心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0" indent="0">
              <a:buNone/>
            </a:pP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	</a:t>
            </a: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敗壞：原本聖潔的文化使命被玷汙為驕傲和遮蓋羞恥的裙子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0" indent="0">
              <a:buNone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薩特：存在先於本質、自由是獨自承擔的重負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0" indent="0">
              <a:buNone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鮑曼：現代性與大屠殺、現代社會的官僚制度與現代科學主義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0" indent="0">
              <a:buNone/>
            </a:pPr>
            <a:endParaRPr lang="zh-TW" altLang="en-US" dirty="0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2656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3011E-0857-0E43-BFAC-F7BEC85A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3920"/>
          </a:xfrm>
        </p:spPr>
        <p:txBody>
          <a:bodyPr/>
          <a:lstStyle/>
          <a:p>
            <a:r>
              <a:rPr kumimoji="1" lang="zh-TW" altLang="en-US" dirty="0"/>
              <a:t>系統神學：罪的歸算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9C6D6-47C6-044F-A830-2585D28B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9720"/>
            <a:ext cx="10256520" cy="4861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羅 </a:t>
            </a:r>
            <a:r>
              <a:rPr lang="en-US" altLang="zh-TW" dirty="0"/>
              <a:t>5:12-19</a:t>
            </a:r>
            <a:r>
              <a:rPr lang="zh-TW" altLang="en-US" dirty="0"/>
              <a:t>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這就如</a:t>
            </a:r>
            <a:r>
              <a:rPr lang="zh-TW" altLang="en-US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罪是從一人入了世界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，死又是從罪來的，於是死就臨到眾人，</a:t>
            </a:r>
            <a:r>
              <a:rPr lang="zh-TW" altLang="en-US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因為眾人都犯了罪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13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沒有律法之先，罪已經在世上；但沒有律法，罪也不算罪。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14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然而從亞當到摩西，死就作了王，連那些不與亞當犯一樣罪過的，也在他的權下。</a:t>
            </a:r>
            <a:r>
              <a:rPr lang="zh-TW" altLang="en-US" b="1" u="sng" dirty="0">
                <a:latin typeface="Kaiti SC" panose="02010600040101010101" pitchFamily="2" charset="-122"/>
                <a:ea typeface="Kaiti SC" panose="02010600040101010101" pitchFamily="2" charset="-122"/>
              </a:rPr>
              <a:t>亞當乃是那以後要來之人的預像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15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只是過犯不如恩賜，若因一人的過犯，眾人都死了，何況上帝的恩典，與那因耶穌基督一人恩典中的賞賜，豈不更加倍地臨到眾人嗎？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16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因一人犯罪就定罪，也不如恩賜，原來審判是由一人而定罪，恩賜乃是由許多過犯而稱義。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17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若因一人的過犯，死就因這一人作了王，何況那些受洪恩又蒙所賜之義的，豈不更要因耶穌基督一人在生命中作王嗎？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18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如此說來，</a:t>
            </a:r>
            <a:r>
              <a:rPr lang="zh-TW" altLang="en-US" u="sng" dirty="0">
                <a:solidFill>
                  <a:srgbClr val="0432FF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因一次的過犯，眾人都被定罪；照樣，因一次的義行，眾人也就被稱義得生命了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。</a:t>
            </a:r>
            <a:r>
              <a:rPr lang="en-US" altLang="zh-TW" sz="24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19</a:t>
            </a:r>
            <a:r>
              <a:rPr lang="zh-TW" altLang="en-US" sz="2400" dirty="0">
                <a:latin typeface="Kaiti SC" panose="02010600040101010101" pitchFamily="2" charset="-122"/>
                <a:ea typeface="Kaiti SC" panose="02010600040101010101" pitchFamily="2" charset="-122"/>
              </a:rPr>
              <a:t> 因一人的悖逆，眾人成為罪人；照樣，因一人的順從，眾人也成為義了。</a:t>
            </a:r>
          </a:p>
          <a:p>
            <a:pPr marL="0" indent="0">
              <a:buNone/>
            </a:pPr>
            <a:endParaRPr lang="zh-TW" altLang="en-US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168136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3011E-0857-0E43-BFAC-F7BEC85A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系統神學：罪的歸算（三種觀點）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C0280DF5-4C1D-674B-8C7C-4D557AF346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487586"/>
              </p:ext>
            </p:extLst>
          </p:nvPr>
        </p:nvGraphicFramePr>
        <p:xfrm>
          <a:off x="1371600" y="1417982"/>
          <a:ext cx="9601200" cy="4754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226">
                  <a:extLst>
                    <a:ext uri="{9D8B030D-6E8A-4147-A177-3AD203B41FA5}">
                      <a16:colId xmlns:a16="http://schemas.microsoft.com/office/drawing/2014/main" val="1887038721"/>
                    </a:ext>
                  </a:extLst>
                </a:gridCol>
                <a:gridCol w="7460974">
                  <a:extLst>
                    <a:ext uri="{9D8B030D-6E8A-4147-A177-3AD203B41FA5}">
                      <a16:colId xmlns:a16="http://schemas.microsoft.com/office/drawing/2014/main" val="1679365173"/>
                    </a:ext>
                  </a:extLst>
                </a:gridCol>
              </a:tblGrid>
              <a:tr h="1471977">
                <a:tc>
                  <a:txBody>
                    <a:bodyPr/>
                    <a:lstStyle/>
                    <a:p>
                      <a:r>
                        <a:rPr lang="zh-TW" altLang="en-US" dirty="0"/>
                        <a:t>伯拉糾主義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（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）</a:t>
                      </a:r>
                      <a:r>
                        <a:rPr lang="en-US" altLang="zh-TW" dirty="0"/>
                        <a:t>Rom 5 </a:t>
                      </a:r>
                      <a:r>
                        <a:rPr lang="zh-TW" altLang="en-US" dirty="0"/>
                        <a:t>的罪指“實際罪行（</a:t>
                      </a:r>
                      <a:r>
                        <a:rPr lang="en-US" altLang="zh-TW" dirty="0"/>
                        <a:t>actual sin</a:t>
                      </a:r>
                      <a:r>
                        <a:rPr lang="zh-TW" altLang="en-US" dirty="0"/>
                        <a:t>）”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（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）眾人都在“和亞當一樣的方式”中犯了罪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（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）否認約的群體性，高舉自由意志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56736"/>
                  </a:ext>
                </a:extLst>
              </a:tr>
              <a:tr h="1810263">
                <a:tc>
                  <a:txBody>
                    <a:bodyPr/>
                    <a:lstStyle/>
                    <a:p>
                      <a:r>
                        <a:rPr lang="zh-TW" altLang="en-US" dirty="0"/>
                        <a:t>羅馬天主教（天特會議）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（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）亞當的原罪依靠生殖傳播給下一代（</a:t>
                      </a:r>
                      <a:r>
                        <a:rPr lang="en-US" altLang="zh-TW" dirty="0"/>
                        <a:t>transfusion</a:t>
                      </a:r>
                      <a:r>
                        <a:rPr lang="zh-TW" altLang="en-US" dirty="0"/>
                        <a:t>）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（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）性慾，儘管其本身並不真實的犯罪，卻包含在罪的領域之中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（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）由此推出瑪麗亞終身童貞的教義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（</a:t>
                      </a:r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）與此平行，推出“成義”（</a:t>
                      </a:r>
                      <a:r>
                        <a:rPr lang="en-US" altLang="zh-TW" dirty="0"/>
                        <a:t>infusion of righteousness</a:t>
                      </a:r>
                      <a:r>
                        <a:rPr lang="zh-TW" altLang="en-US" dirty="0"/>
                        <a:t>）教義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561362"/>
                  </a:ext>
                </a:extLst>
              </a:tr>
              <a:tr h="1471977">
                <a:tc>
                  <a:txBody>
                    <a:bodyPr/>
                    <a:lstStyle/>
                    <a:p>
                      <a:r>
                        <a:rPr lang="zh-TW" altLang="en-US" dirty="0"/>
                        <a:t>經典改革宗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（</a:t>
                      </a:r>
                      <a:r>
                        <a:rPr lang="en-US" altLang="zh-TW" dirty="0"/>
                        <a:t>1</a:t>
                      </a:r>
                      <a:r>
                        <a:rPr lang="zh-TW" altLang="en-US" dirty="0"/>
                        <a:t>）</a:t>
                      </a:r>
                      <a:r>
                        <a:rPr lang="en-US" altLang="zh-TW" dirty="0"/>
                        <a:t>Rom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/>
                        <a:t>5:12-19</a:t>
                      </a:r>
                      <a:r>
                        <a:rPr lang="zh-TW" altLang="en-US" dirty="0"/>
                        <a:t> 為一個整體，</a:t>
                      </a:r>
                      <a:r>
                        <a:rPr lang="en-US" altLang="zh-TW" dirty="0"/>
                        <a:t>12</a:t>
                      </a:r>
                      <a:r>
                        <a:rPr lang="zh-TW" altLang="en-US" dirty="0"/>
                        <a:t>節開始了一個未完成的對比；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（</a:t>
                      </a:r>
                      <a:r>
                        <a:rPr lang="en-US" altLang="zh-TW" dirty="0"/>
                        <a:t>2</a:t>
                      </a:r>
                      <a:r>
                        <a:rPr lang="zh-TW" altLang="en-US" dirty="0"/>
                        <a:t>）</a:t>
                      </a:r>
                      <a:r>
                        <a:rPr lang="en-US" altLang="zh-TW" dirty="0"/>
                        <a:t>14</a:t>
                      </a:r>
                      <a:r>
                        <a:rPr lang="zh-TW" altLang="en-US" dirty="0"/>
                        <a:t>節表明“眾人”沒有實際地犯與亞當一樣的罪，也都在罪的權下；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（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）</a:t>
                      </a:r>
                      <a:r>
                        <a:rPr lang="en-US" altLang="zh-TW" dirty="0"/>
                        <a:t>15-19</a:t>
                      </a:r>
                      <a:r>
                        <a:rPr lang="zh-TW" altLang="en-US" dirty="0"/>
                        <a:t> 表明在約中，“一人”（盟約的頭）與“眾人”之間的一致性（</a:t>
                      </a:r>
                      <a:r>
                        <a:rPr lang="en-US" altLang="zh-TW" dirty="0"/>
                        <a:t>solidarity</a:t>
                      </a:r>
                      <a:r>
                        <a:rPr lang="zh-TW" altLang="en-US" dirty="0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151084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915EF2E3-CB34-F144-9D93-FB7DFA194A64}"/>
              </a:ext>
            </a:extLst>
          </p:cNvPr>
          <p:cNvSpPr txBox="1"/>
          <p:nvPr/>
        </p:nvSpPr>
        <p:spPr>
          <a:xfrm>
            <a:off x="5897217" y="6334539"/>
            <a:ext cx="5075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參考：</a:t>
            </a:r>
            <a:r>
              <a:rPr kumimoji="1" lang="en-US" altLang="zh-TW" dirty="0"/>
              <a:t>John Murray, </a:t>
            </a:r>
            <a:r>
              <a:rPr kumimoji="1" lang="en-US" altLang="zh-TW" i="1" dirty="0"/>
              <a:t>The Imputation of Adam’s Sin</a:t>
            </a:r>
            <a:endParaRPr kumimoji="1" lang="zh-TW" altLang="en-US" i="1" dirty="0"/>
          </a:p>
        </p:txBody>
      </p:sp>
    </p:spTree>
    <p:extLst>
      <p:ext uri="{BB962C8B-B14F-4D97-AF65-F5344CB8AC3E}">
        <p14:creationId xmlns:p14="http://schemas.microsoft.com/office/powerpoint/2010/main" val="3708304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3011E-0857-0E43-BFAC-F7BEC85A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3920"/>
          </a:xfrm>
        </p:spPr>
        <p:txBody>
          <a:bodyPr/>
          <a:lstStyle/>
          <a:p>
            <a:r>
              <a:rPr kumimoji="1" lang="zh-TW" altLang="en-US" dirty="0"/>
              <a:t>護教學：神義論（</a:t>
            </a:r>
            <a:r>
              <a:rPr kumimoji="1" lang="en-US" altLang="zh-TW" dirty="0"/>
              <a:t>Theodicy</a:t>
            </a:r>
            <a:r>
              <a:rPr kumimoji="1" lang="zh-TW" altLang="en-US" dirty="0"/>
              <a:t>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9C6D6-47C6-044F-A830-2585D28B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9720"/>
            <a:ext cx="10256520" cy="486156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罪惡問題（</a:t>
            </a:r>
            <a:r>
              <a:rPr lang="en-US" altLang="zh-TW" b="1" dirty="0">
                <a:latin typeface="Kaiti SC" panose="02010600040101010101" pitchFamily="2" charset="-122"/>
                <a:ea typeface="Kaiti SC" panose="02010600040101010101" pitchFamily="2" charset="-122"/>
              </a:rPr>
              <a:t>Problem of Evil</a:t>
            </a: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）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: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全知全能全善的上帝為何容許罪惡存在？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1710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萊布尼茨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《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神義論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》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：儘管這個世界上存在罪惡，但仍是“所有可能的世界中最好的一個”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巴文克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：罪並不在聖潔上帝的謀略和統管之外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…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對於善，我們必須把關係理解為上帝的靈運行在其中，並且主動使善成為可能　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…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說罪不在上帝的護理之外，意思首先是說上帝是以罪的本性來對付罪 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--《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改革宗教義學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》12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章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b="1" dirty="0"/>
              <a:t>威敏信條 五</a:t>
            </a:r>
            <a:r>
              <a:rPr lang="zh-TW" altLang="en-US" dirty="0"/>
              <a:t>（</a:t>
            </a:r>
            <a:r>
              <a:rPr lang="en-US" altLang="zh-TW" dirty="0"/>
              <a:t>4</a:t>
            </a:r>
            <a:r>
              <a:rPr lang="zh-TW" altLang="en-US" dirty="0"/>
              <a:t>）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上帝的護理彰顯祂全備的能力、 莫測的智慧、 無限的善良， 而且彰顯到一 個地步，甚至涵蓋到人類的第一次墮落， 和人類與天使所犯的其他罪。 而且上帝不是僅僅允許罪發生而已， 更是以最高智慧、最有能力的方式 使罪受到限制 ， 即使不限制罪， 也用各種方法支配罪、 管轄罪， 以達 成祂最神聖的目的 。但這一切都仍使罪是出於受造物，而不是出於上帝。 上帝既然最聖潔、最公義， 所以沒有創始罪惡、認可罪惡， 也不能創始罪 惡、認可罪惡 。 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TW" altLang="en-US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2897875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3011E-0857-0E43-BFAC-F7BEC85A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3920"/>
          </a:xfrm>
        </p:spPr>
        <p:txBody>
          <a:bodyPr/>
          <a:lstStyle/>
          <a:p>
            <a:r>
              <a:rPr kumimoji="1" lang="zh-TW" altLang="en-US" dirty="0"/>
              <a:t>護教學：神義論（</a:t>
            </a:r>
            <a:r>
              <a:rPr kumimoji="1" lang="en-US" altLang="zh-TW" dirty="0"/>
              <a:t>Theodicy</a:t>
            </a:r>
            <a:r>
              <a:rPr kumimoji="1" lang="zh-TW" altLang="en-US" dirty="0"/>
              <a:t>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9C6D6-47C6-044F-A830-2585D28B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9720"/>
            <a:ext cx="10256520" cy="4861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b="1" dirty="0"/>
              <a:t>威敏信條 五</a:t>
            </a:r>
            <a:r>
              <a:rPr lang="zh-TW" altLang="en-US" dirty="0"/>
              <a:t>（</a:t>
            </a:r>
            <a:r>
              <a:rPr lang="en-US" altLang="zh-TW" dirty="0"/>
              <a:t>5</a:t>
            </a:r>
            <a:r>
              <a:rPr lang="zh-TW" altLang="en-US" dirty="0"/>
              <a:t>）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最智慧、 最公義、 最恩慈的上帝，確實時常讓祂的兒女暫時受各種試探， 和他們自己內心敗壞的影響，好使他們因過去的罪受懲罰，或使他們發現他 們內心敗壞詭詐的潛力，好使他們謙卑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;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又提高他們到 「更深， 更常依 靠上帝托住他們」的光景， 使他們更儆醒防備將來一切犯罪的時機，並達成 其他各種公義聖潔的目的 。 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zh-TW" altLang="en-US" b="1" dirty="0"/>
              <a:t>威敏信條 五</a:t>
            </a:r>
            <a:r>
              <a:rPr lang="zh-TW" altLang="en-US" dirty="0"/>
              <a:t>（</a:t>
            </a:r>
            <a:r>
              <a:rPr lang="en-US" altLang="zh-TW" dirty="0"/>
              <a:t>6</a:t>
            </a:r>
            <a:r>
              <a:rPr lang="zh-TW" altLang="en-US" dirty="0"/>
              <a:t>）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至於那些不敬虔的邪惡人，就是因過去的罪，被上帝這位最公義的審判者， 弄成眼盲心硬之輩，上帝不但不向他們施恩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(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他們若有這恩典，悟性就能 被開啟，而運行在他們心中；而且有時也收回他們已得的恩賜，使他 們受自己敗壞的影響，以致有機會犯罪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;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並且任憑他們逞著自己的私慾， 受世界的引誘，在撒但的權勢之下，因此即使上帝用使別人軟化的方法對 待他們，反倒使他們剛硬。 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endParaRPr lang="en-US" altLang="zh-TW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TW" altLang="en-US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1509653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3011E-0857-0E43-BFAC-F7BEC85A2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主要參考書目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9C6D6-47C6-044F-A830-2585D28B7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M Kline, Kingdom Prologue, WS. 2006.</a:t>
            </a:r>
          </a:p>
          <a:p>
            <a:r>
              <a:rPr kumimoji="1" lang="en-US" altLang="zh-TW" dirty="0"/>
              <a:t>John Murray, The Imputation of Adam’s Sin. P&amp;R. 1959.</a:t>
            </a:r>
          </a:p>
          <a:p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Cornelius Van </a:t>
            </a:r>
            <a:r>
              <a:rPr lang="en-US" altLang="zh-TW" dirty="0" err="1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Til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, , Christian Theistic Evidences. P&amp;R. 2016.</a:t>
            </a:r>
            <a:endParaRPr kumimoji="1" lang="en-US" altLang="zh-TW" dirty="0"/>
          </a:p>
          <a:p>
            <a:r>
              <a:rPr lang="zh-TW" altLang="en-US" dirty="0"/>
              <a:t>巴文克，改革宗教义学，</a:t>
            </a:r>
            <a:r>
              <a:rPr lang="en-US" altLang="zh-TW" dirty="0"/>
              <a:t>CETS, 2016.</a:t>
            </a:r>
          </a:p>
          <a:p>
            <a:endParaRPr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499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2E9EFD-35C2-FF47-A1A4-56CD3B46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73157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敬拜先於討論 羅馬書第五章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236996-16C5-0342-8C91-D249C7E7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5"/>
            <a:ext cx="10157791" cy="52478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800" b="1" dirty="0">
                <a:latin typeface="Kaiti SC" panose="02010600040101010101" pitchFamily="2" charset="-122"/>
                <a:ea typeface="Kaiti SC" panose="02010600040101010101" pitchFamily="2" charset="-122"/>
              </a:rPr>
              <a:t>5:1</a:t>
            </a:r>
            <a:r>
              <a:rPr lang="en-US" altLang="zh-TW" sz="1800" dirty="0">
                <a:latin typeface="Kaiti SC" panose="02010600040101010101" pitchFamily="2" charset="-122"/>
                <a:ea typeface="Kaiti SC" panose="02010600040101010101" pitchFamily="2" charset="-122"/>
              </a:rPr>
              <a:t>   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我们既因信称义，就借着我们的主耶稣基督得与 神相和。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我们又借着他，因信得进入现在所站的这恩典中，并且欢欢喜喜盼望 神的荣耀。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3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不但如此，就是在患难中也是欢欢喜喜的；因为知道患难生忍耐，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忍耐生老练，老练生盼望；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5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盼望不至于羞耻，因为所赐给我们的圣灵将 神的爱浇灌在我们心里。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6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因我们还软弱的时候，基督就按所定的日期为罪人死。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7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为义人死，是少有的；为仁人死，或者有敢做的。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8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惟有基督在我们还作罪人的时候为我们死，神的爱就在此向我们显明了。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9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现在我们既靠着他的血称义，就更要借着他免去 神的忿怒。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10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因为我们作仇敌的时候，且借着 神儿子的死，得与 神和好；既已和好，就更要因他的生得救了。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11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不但如此，我们既借着我主耶稣基督得与 神和好，也就借着他以 神为乐。</a:t>
            </a:r>
            <a:endParaRPr lang="en-US" altLang="zh-TW" sz="18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12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  这就如罪是从一人入了世界，死又是从罪来的，于是死就临到众人，因为众人都犯了罪。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13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没有律法之先，罪已经在世上；但没有律法，罪也不算罪。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14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然而从亚当到摩西，死就作了王，连那些不与亚当犯一样罪过的，也在他的权下。亚当乃是那以后要来之人的预像。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15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只是过犯不如恩赐，若因一人的过犯，众人都死了，何况 神的恩典，与那因耶稣基督一人恩典中的赏赐，岂不更加倍地临到众人吗？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16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因一人犯罪就定罪，也不如恩赐，原来审判是由一人而定罪，恩赐乃是由许多过犯而称义。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17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若因一人的过犯，死就因这一人作了王，何况那些受洪恩又蒙所赐之义的，岂不更要因耶稣基督一人在生命中作王吗？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18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如此说来，因一次的过犯，众人都被定罪；照样，因一次的义行，众人也就被称义得生命了。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19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因一人的悖逆，众人成为罪人；照样，因一人的顺从，众人也成为义了。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20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律法本是外添的，叫过犯显多；只是罪在哪里显多，恩典就更显多了。 </a:t>
            </a:r>
            <a:r>
              <a:rPr lang="en-US" altLang="zh-TW" sz="1800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21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就如罪作王叫人死；照样，恩典也借着义作王，叫人因我们的主耶稣基督得永生。</a:t>
            </a:r>
          </a:p>
        </p:txBody>
      </p:sp>
    </p:spTree>
    <p:extLst>
      <p:ext uri="{BB962C8B-B14F-4D97-AF65-F5344CB8AC3E}">
        <p14:creationId xmlns:p14="http://schemas.microsoft.com/office/powerpoint/2010/main" val="351280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第十課 罪從一人獨了世界 提出問題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754154"/>
            <a:ext cx="10972800" cy="4795936"/>
          </a:xfrm>
        </p:spPr>
        <p:txBody>
          <a:bodyPr/>
          <a:lstStyle/>
          <a:p>
            <a:pPr marL="587502" indent="-457200">
              <a:buFont typeface="Wingdings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7502" indent="-457200"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如何從本課程之前對“約”的討論深入理解蛇的三個問題？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7502" indent="-457200"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墮落對人的理性，以及全人產生什麼影響？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7502" indent="-457200"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罪的歸算公平嗎？為什麼？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7502" indent="-457200"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為什麼我們直接被歸算為“犯罪”，卻需要“因信稱義”？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7502" indent="-457200"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當代文化的挑戰與回答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0302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2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釋經：創 </a:t>
            </a:r>
            <a:r>
              <a:rPr kumimoji="1" lang="en-US" altLang="zh-TW" dirty="0"/>
              <a:t>3:1-7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5059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2200" b="1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創</a:t>
            </a:r>
            <a:r>
              <a:rPr lang="en-US" altLang="zh-TW" sz="2200" b="1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. 3:1-7   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耶和華上帝所造的，惟有蛇比田野一切的活物更</a:t>
            </a:r>
            <a:r>
              <a:rPr lang="zh-TW" altLang="en-US" u="sng" dirty="0">
                <a:latin typeface="Kaiti SC" panose="02010600040101010101" pitchFamily="2" charset="-122"/>
                <a:ea typeface="Kaiti SC" panose="02010600040101010101" pitchFamily="2" charset="-122"/>
              </a:rPr>
              <a:t>狡猾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。蛇對女人說：「</a:t>
            </a:r>
            <a:r>
              <a:rPr lang="zh-TW" altLang="en-US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上帝豈是真說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不許你們吃園中所有樹上的果子嗎？」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女人對蛇說：「園中樹上的果子，我們可以吃，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3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惟有園當中那棵樹上的果子，上帝曾說：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『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你們不可吃，也不可摸，免得你們死。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』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」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蛇對女人說：「你們</a:t>
            </a:r>
            <a:r>
              <a:rPr lang="zh-TW" altLang="en-US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不一定死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；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5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因為上帝知道，你們吃的日子眼睛就明亮了，你們</a:t>
            </a:r>
            <a:r>
              <a:rPr lang="zh-TW" altLang="en-US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便如上帝能知道善惡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。」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6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於是女人見那棵樹的果子好作食物，也悅人的眼目，且是可喜愛的，能使人有智慧，就摘下果子來吃了，又給她丈夫，她丈夫也吃了。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7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TW" altLang="en-US" i="1" u="sng" dirty="0">
                <a:latin typeface="Kaiti SC" panose="02010600040101010101" pitchFamily="2" charset="-122"/>
                <a:ea typeface="Kaiti SC" panose="02010600040101010101" pitchFamily="2" charset="-122"/>
              </a:rPr>
              <a:t>他們二人的眼睛就明亮了，才知道自己是赤身露體，便拿無花果樹的葉子為自己編做裙子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。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希伯來文“狡猾”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=</a:t>
            </a:r>
            <a:r>
              <a:rPr lang="he" altLang="zh-TW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עָרוֹם</a:t>
            </a:r>
            <a:r>
              <a:rPr lang="zh-TW" altLang="en-US" b="1" dirty="0"/>
              <a:t>  “</a:t>
            </a:r>
            <a:r>
              <a:rPr lang="zh-TW" altLang="en-US" dirty="0"/>
              <a:t>赤裸”</a:t>
            </a:r>
            <a:r>
              <a:rPr lang="en-US" altLang="zh-TW" dirty="0"/>
              <a:t>=</a:t>
            </a:r>
            <a:r>
              <a:rPr lang="he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עִירָם</a:t>
            </a:r>
            <a:r>
              <a:rPr lang="zh-TW" altLang="en-US" dirty="0"/>
              <a:t> 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約壹 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2:16</a:t>
            </a: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 “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因為，凡世界上的事，就像</a:t>
            </a:r>
            <a:r>
              <a:rPr lang="zh-TW" altLang="en-US" b="1" dirty="0">
                <a:latin typeface="Kaiti SC" panose="02010600040101010101" pitchFamily="2" charset="-122"/>
                <a:ea typeface="Kaiti SC" panose="02010600040101010101" pitchFamily="2" charset="-122"/>
              </a:rPr>
              <a:t>肉體的情慾、眼目的情慾，並今生的驕傲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，都不是從父來的，乃是從世界來的。”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魔鬼的三個試探與工作之約的三個要素：律法 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-</a:t>
            </a: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 國度 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-</a:t>
            </a: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 神的形象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墮落的亞當夏娃與“野蠻的事實”（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brute</a:t>
            </a: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 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fact</a:t>
            </a: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70563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CFD15D-75FC-714F-97FE-BC211C931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16816" cy="811696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試探的本質：對聖約的破壞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5545B3-B097-AF43-AA43-8E966E5C9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28799"/>
            <a:ext cx="10316817" cy="4625009"/>
          </a:xfrm>
        </p:spPr>
        <p:txBody>
          <a:bodyPr/>
          <a:lstStyle/>
          <a:p>
            <a:pPr marL="0" indent="0">
              <a:buNone/>
            </a:pPr>
            <a:endParaRPr kumimoji="1" lang="zh-TW" altLang="en-US" dirty="0"/>
          </a:p>
        </p:txBody>
      </p:sp>
      <p:sp>
        <p:nvSpPr>
          <p:cNvPr id="4" name="三角形 3">
            <a:extLst>
              <a:ext uri="{FF2B5EF4-FFF2-40B4-BE49-F238E27FC236}">
                <a16:creationId xmlns:a16="http://schemas.microsoft.com/office/drawing/2014/main" id="{59A40F54-CE02-754C-B059-FB5D1494E694}"/>
              </a:ext>
            </a:extLst>
          </p:cNvPr>
          <p:cNvSpPr/>
          <p:nvPr/>
        </p:nvSpPr>
        <p:spPr>
          <a:xfrm>
            <a:off x="2319131" y="2847559"/>
            <a:ext cx="3180522" cy="2587487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159C0FF-4C00-A04E-9B0A-5DFE99741765}"/>
              </a:ext>
            </a:extLst>
          </p:cNvPr>
          <p:cNvSpPr txBox="1"/>
          <p:nvPr/>
        </p:nvSpPr>
        <p:spPr>
          <a:xfrm>
            <a:off x="2743200" y="2240986"/>
            <a:ext cx="19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救贖計畫</a:t>
            </a:r>
            <a:endParaRPr kumimoji="1" lang="en-US" altLang="zh-TW" dirty="0"/>
          </a:p>
          <a:p>
            <a:r>
              <a:rPr kumimoji="1" lang="zh-TW" altLang="en-US" dirty="0"/>
              <a:t>（聖父在永恆中的預定）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038AB1C-06A4-7345-BFCF-3B2F7DC3BF69}"/>
              </a:ext>
            </a:extLst>
          </p:cNvPr>
          <p:cNvSpPr txBox="1"/>
          <p:nvPr/>
        </p:nvSpPr>
        <p:spPr>
          <a:xfrm>
            <a:off x="4943063" y="5406882"/>
            <a:ext cx="141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救恩次序（聖靈對救恩的施行）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E81C3BD-C8C7-ED45-A93D-3273118DE2B9}"/>
              </a:ext>
            </a:extLst>
          </p:cNvPr>
          <p:cNvSpPr txBox="1"/>
          <p:nvPr/>
        </p:nvSpPr>
        <p:spPr>
          <a:xfrm>
            <a:off x="1484243" y="5406882"/>
            <a:ext cx="2014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救贖歷史         （聖子在歷史中的成全）</a:t>
            </a:r>
          </a:p>
        </p:txBody>
      </p:sp>
      <p:sp>
        <p:nvSpPr>
          <p:cNvPr id="8" name="三角形 7">
            <a:extLst>
              <a:ext uri="{FF2B5EF4-FFF2-40B4-BE49-F238E27FC236}">
                <a16:creationId xmlns:a16="http://schemas.microsoft.com/office/drawing/2014/main" id="{1935513F-FBAD-FD46-8C95-BCC18E4D0D46}"/>
              </a:ext>
            </a:extLst>
          </p:cNvPr>
          <p:cNvSpPr/>
          <p:nvPr/>
        </p:nvSpPr>
        <p:spPr>
          <a:xfrm>
            <a:off x="7434469" y="2819395"/>
            <a:ext cx="3180522" cy="2587487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073DB83-0674-E741-8267-1D45D5799D4A}"/>
              </a:ext>
            </a:extLst>
          </p:cNvPr>
          <p:cNvSpPr txBox="1"/>
          <p:nvPr/>
        </p:nvSpPr>
        <p:spPr>
          <a:xfrm>
            <a:off x="10127974" y="5435046"/>
            <a:ext cx="1454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存在性   （神的形象）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34DAFE7-9159-D942-9E6E-0B72FA8F3593}"/>
              </a:ext>
            </a:extLst>
          </p:cNvPr>
          <p:cNvSpPr txBox="1"/>
          <p:nvPr/>
        </p:nvSpPr>
        <p:spPr>
          <a:xfrm>
            <a:off x="6831499" y="5376347"/>
            <a:ext cx="129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處境性（神的國）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4257148-795F-A54C-B7D4-3CBD61A46F7B}"/>
              </a:ext>
            </a:extLst>
          </p:cNvPr>
          <p:cNvSpPr txBox="1"/>
          <p:nvPr/>
        </p:nvSpPr>
        <p:spPr>
          <a:xfrm>
            <a:off x="8355495" y="2201228"/>
            <a:ext cx="1417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規範性  （神的律法）</a:t>
            </a:r>
          </a:p>
        </p:txBody>
      </p:sp>
    </p:spTree>
    <p:extLst>
      <p:ext uri="{BB962C8B-B14F-4D97-AF65-F5344CB8AC3E}">
        <p14:creationId xmlns:p14="http://schemas.microsoft.com/office/powerpoint/2010/main" val="136635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護教學：</a:t>
            </a:r>
            <a:r>
              <a:rPr kumimoji="1" lang="en-US" altLang="zh-TW" dirty="0"/>
              <a:t>Brute</a:t>
            </a:r>
            <a:r>
              <a:rPr kumimoji="1" lang="zh-TW" altLang="en-US" dirty="0"/>
              <a:t> </a:t>
            </a:r>
            <a:r>
              <a:rPr kumimoji="1" lang="en-US" altLang="zh-TW" dirty="0"/>
              <a:t>Fact</a:t>
            </a:r>
            <a:r>
              <a:rPr kumimoji="1" lang="zh-TW" altLang="en-US" dirty="0"/>
              <a:t>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5059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0" indent="0">
              <a:buNone/>
            </a:pP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For Van </a:t>
            </a:r>
            <a:r>
              <a:rPr lang="en-US" altLang="zh-TW" dirty="0" err="1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Til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, a brute fact is a mute fact. That is, it is a fact that does not “say” anything; it has no meaning, unless and until a person gives meaning to it. Thus, according to Van </a:t>
            </a:r>
            <a:r>
              <a:rPr lang="en-US" altLang="zh-TW" dirty="0" err="1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Til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, there are no brute facts—but not because every fact carries our interpretation with it. To think that way is to fall prey to relativism. </a:t>
            </a:r>
          </a:p>
          <a:p>
            <a:pPr marL="0" indent="0">
              <a:buNone/>
            </a:pP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For Van </a:t>
            </a:r>
            <a:r>
              <a:rPr lang="en-US" altLang="zh-TW" dirty="0" err="1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Til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, there are no brute facts because every fact is a created fact. As created, every fact carries with it God’s own interpretation. God speaks the facts into existence, and he speaks through that which he has created.</a:t>
            </a:r>
          </a:p>
          <a:p>
            <a:pPr marL="0" indent="0">
              <a:buNone/>
            </a:pP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0" indent="0">
              <a:buNone/>
            </a:pP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Van </a:t>
            </a:r>
            <a:r>
              <a:rPr lang="en-US" altLang="zh-TW" dirty="0" err="1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Til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, Cornelius. Christian Theistic Evidences (p. 60). P&amp;R Publishing. Kindle. </a:t>
            </a:r>
            <a:endParaRPr lang="zh-TW" altLang="en-US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288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護教學：启蒙认识论的局限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524000"/>
            <a:ext cx="10972800" cy="505968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决定论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蝴蝶效应</a:t>
            </a:r>
            <a:r>
              <a:rPr lang="zh-CN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（混沌理论）</a:t>
            </a:r>
            <a:endParaRPr lang="en-US" altLang="zh-CN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zh-CN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量子力学：观测者的介入影响观测结果</a:t>
            </a:r>
            <a:endParaRPr lang="en-US" altLang="zh-CN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altLang="zh-CN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0" indent="0">
              <a:buNone/>
            </a:pPr>
            <a:endParaRPr lang="en-US" altLang="zh-CN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夏娃的多神崇拜</a:t>
            </a:r>
            <a:r>
              <a:rPr lang="zh-CN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：物质、自己和撒旦</a:t>
            </a:r>
            <a:endParaRPr lang="en-US" altLang="zh-CN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CN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离开上帝启示，对纯粹事实的界定：分别善恶树</a:t>
            </a:r>
            <a:r>
              <a:rPr lang="en-US" altLang="zh-CN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=</a:t>
            </a: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欲望对象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新的宗教</a:t>
            </a:r>
            <a:r>
              <a:rPr lang="zh-CN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：分别善恶树上的果子取代生命树的果子成为“圣餐”</a:t>
            </a:r>
            <a:endParaRPr lang="en-US" altLang="zh-CN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假的福音</a:t>
            </a:r>
            <a:r>
              <a:rPr lang="zh-CN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：成为魔鬼的使徒，将</a:t>
            </a: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假福音</a:t>
            </a:r>
            <a:r>
              <a:rPr lang="zh-CN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传给亚当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67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23011E-0857-0E43-BFAC-F7BEC85A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3920"/>
          </a:xfrm>
        </p:spPr>
        <p:txBody>
          <a:bodyPr>
            <a:normAutofit/>
          </a:bodyPr>
          <a:lstStyle/>
          <a:p>
            <a:r>
              <a:rPr kumimoji="1" lang="zh-TW" altLang="en-US" dirty="0"/>
              <a:t>聖經神學：耶穌基督勝過試探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9C6D6-47C6-044F-A830-2585D28B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9720"/>
            <a:ext cx="10256520" cy="4861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/>
              <a:t>路 </a:t>
            </a:r>
            <a:r>
              <a:rPr lang="en-US" altLang="zh-TW" dirty="0"/>
              <a:t>4:1-13</a:t>
            </a:r>
            <a:r>
              <a:rPr lang="zh-TW" altLang="en-US" dirty="0"/>
              <a:t> 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耶穌被聖靈充滿，從約旦河回來，聖靈將他引到曠野，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2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四十天受魔鬼的試探。那些日子沒有吃甚麼；</a:t>
            </a:r>
            <a:r>
              <a:rPr lang="zh-TW" altLang="en-US" u="sng" dirty="0">
                <a:solidFill>
                  <a:srgbClr val="0432FF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日子滿了，他就餓了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。 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3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魔鬼對他說：「你若是上帝的兒子，可以吩咐這塊石頭變成食物。」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4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耶穌回答說：「經上記著說：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『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人活著不是單靠食物，乃是靠上帝口裏所出的一切話。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』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」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5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魔鬼又領他上了高山，霎時間把天下的萬國都指給他看，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6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對他說：「這一切權柄、榮華，我都要給你，因為這原是交付我的，我願意給誰就給誰。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7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你若在我面前下拜，這都要歸你。」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8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耶穌說：「經上記著說：當拜主－你的上帝，單要事奉他。」 </a:t>
            </a:r>
            <a:endParaRPr lang="en-US" altLang="zh-TW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0" indent="0">
              <a:buNone/>
            </a:pP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9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  魔鬼又領他到耶路撒冷去，叫他站在殿頂 上，對他說：「你若是上帝的兒子，可以從這裏跳下去；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10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因為經上記著說：主要為你吩咐他的使者保護你；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11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  他們要用手托著你，免得你的腳碰在石頭上。」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12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  耶穌對他說：「經上說：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『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不可試探主－你的上帝。</a:t>
            </a:r>
            <a:r>
              <a:rPr lang="en-US" altLang="zh-TW" dirty="0">
                <a:latin typeface="Kaiti SC" panose="02010600040101010101" pitchFamily="2" charset="-122"/>
                <a:ea typeface="Kaiti SC" panose="02010600040101010101" pitchFamily="2" charset="-122"/>
              </a:rPr>
              <a:t>』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」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13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魔鬼用完了各樣的試探，就暫時離開耶穌。</a:t>
            </a:r>
          </a:p>
          <a:p>
            <a:pPr marL="0" indent="0">
              <a:buNone/>
            </a:pP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1847201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DE4EE-1AA0-7049-B5D4-402F1CD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28650"/>
          </a:xfrm>
        </p:spPr>
        <p:txBody>
          <a:bodyPr>
            <a:normAutofit fontScale="90000"/>
          </a:bodyPr>
          <a:lstStyle/>
          <a:p>
            <a:r>
              <a:rPr kumimoji="1" lang="zh-TW" altLang="en-US" dirty="0"/>
              <a:t>釋經：創 </a:t>
            </a:r>
            <a:r>
              <a:rPr kumimoji="1" lang="en-US" altLang="zh-TW" dirty="0"/>
              <a:t>3:8-13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C29D1-03FD-FE48-9D1D-5E317926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1314450"/>
            <a:ext cx="10972800" cy="52692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2200" b="1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創</a:t>
            </a:r>
            <a:r>
              <a:rPr lang="en-US" altLang="zh-TW" sz="2200" b="1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. 3:8-13   </a:t>
            </a:r>
            <a:r>
              <a:rPr lang="zh-TW" altLang="en-US" u="sng" dirty="0">
                <a:solidFill>
                  <a:srgbClr val="FF0000"/>
                </a:solidFill>
                <a:latin typeface="Kaiti SC" panose="02010600040101010101" pitchFamily="2" charset="-122"/>
                <a:ea typeface="Kaiti SC" panose="02010600040101010101" pitchFamily="2" charset="-122"/>
              </a:rPr>
              <a:t>天起了涼風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，耶和華上帝在園中行走。那人和他妻子聽見上帝的聲音，就藏在園裏的樹木中，躲避耶和華上帝的面。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9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耶和華上帝呼喚那人，對他說：「你在哪裏？」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10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他說：「我在園中聽見你的聲音，我就害怕；因為我赤身露體，我便藏了。」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11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耶和華說：「誰告訴你赤身露體呢？ 莫非你吃了我吩咐你不可吃的那樹上的果子嗎？」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12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那人說：「你所賜給我、與我同居的女人，她把那樹上的果子給我，我就吃了。」 </a:t>
            </a:r>
            <a:r>
              <a:rPr lang="en-US" altLang="zh-TW" b="1" baseline="30000" dirty="0">
                <a:latin typeface="Kaiti SC" panose="02010600040101010101" pitchFamily="2" charset="-122"/>
                <a:ea typeface="Kaiti SC" panose="02010600040101010101" pitchFamily="2" charset="-122"/>
              </a:rPr>
              <a:t>13</a:t>
            </a:r>
            <a:r>
              <a:rPr lang="zh-TW" altLang="en-US" dirty="0">
                <a:latin typeface="Kaiti SC" panose="02010600040101010101" pitchFamily="2" charset="-122"/>
                <a:ea typeface="Kaiti SC" panose="02010600040101010101" pitchFamily="2" charset="-122"/>
              </a:rPr>
              <a:t> 耶和華上帝對女人說：「你做的是甚麼事呢？」 女人說：「那蛇引誘我，我就吃了。」 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天起了涼風：</a:t>
            </a:r>
            <a:r>
              <a:rPr lang="he" altLang="zh-TW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לְר֣וּחַ הַיּ֑וֹם</a:t>
            </a:r>
            <a:r>
              <a:rPr lang="zh-TW" altLang="en-US" dirty="0">
                <a:latin typeface="Times New Roman" panose="02020603050405020304" pitchFamily="18" charset="0"/>
                <a:ea typeface="Kaiti SC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上帝顯現審判的日子</a:t>
            </a:r>
            <a:r>
              <a:rPr lang="en-US" altLang="zh-TW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舊約中“耶和華的日子”</a:t>
            </a:r>
            <a:endParaRPr lang="en-US" altLang="zh-TW" dirty="0">
              <a:latin typeface="Hiragino Sans GB W3" panose="020B0300000000000000" pitchFamily="34" charset="-128"/>
              <a:ea typeface="Hiragino Sans GB W3" panose="020B0300000000000000" pitchFamily="34" charset="-128"/>
              <a:cs typeface="Times New Roman" panose="02020603050405020304" pitchFamily="18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b="1" i="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约珥書 </a:t>
            </a:r>
            <a:r>
              <a:rPr lang="en-US" altLang="zh-TW" b="1" i="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2:11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因為耶和華的日子大而可畏，誰能當得起呢？</a:t>
            </a:r>
            <a:endParaRPr lang="en-US" altLang="zh-TW" i="0" dirty="0">
              <a:latin typeface="Kaiti SC" panose="02010600040101010101" pitchFamily="2" charset="-122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zh-TW" altLang="en-US" b="1" i="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希伯来書</a:t>
            </a:r>
            <a:r>
              <a:rPr lang="zh-CN" altLang="en-US" b="1" i="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b="1" i="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12:</a:t>
            </a:r>
            <a:r>
              <a:rPr lang="zh-CN" altLang="en-US" b="1" i="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b="1" i="0" dirty="0">
                <a:latin typeface="Hiragino Sans GB W3" panose="020B0300000000000000" pitchFamily="34" charset="-128"/>
                <a:ea typeface="Hiragino Sans GB W3" panose="020B0300000000000000" pitchFamily="34" charset="-128"/>
                <a:cs typeface="Times New Roman" panose="02020603050405020304" pitchFamily="18" charset="0"/>
              </a:rPr>
              <a:t>18-19</a:t>
            </a:r>
            <a:r>
              <a:rPr lang="zh-TW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你們原不是來到那能摸的山；此山有火焰、密雲、黑暗、暴風、角聲與說話的聲音。那些聽見這聲音的，都求不要再向他們說話</a:t>
            </a:r>
            <a:r>
              <a:rPr lang="zh-CN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。</a:t>
            </a:r>
            <a:endParaRPr lang="en-US" altLang="zh-CN" dirty="0">
              <a:latin typeface="Times New Roman" panose="02020603050405020304" pitchFamily="18" charset="0"/>
              <a:ea typeface="Kaiti SC" panose="0201060004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zh-CN" altLang="en-US" dirty="0">
                <a:latin typeface="Hiragino Sans GB W3" panose="020B0300000000000000" pitchFamily="34" charset="-128"/>
                <a:ea typeface="Hiragino Sans GB W3" panose="020B0300000000000000" pitchFamily="34" charset="-128"/>
              </a:rPr>
              <a:t>亞當和夏娃的回答與無花果樹的葉子</a:t>
            </a:r>
            <a:endParaRPr lang="en-US" altLang="zh-CN" dirty="0">
              <a:latin typeface="Hiragino Sans GB W3" panose="020B0300000000000000" pitchFamily="34" charset="-128"/>
              <a:ea typeface="Hiragino Sans GB W3" panose="020B0300000000000000" pitchFamily="34" charset="-128"/>
            </a:endParaRPr>
          </a:p>
          <a:p>
            <a:pPr marL="857250" lvl="1" indent="-457200"/>
            <a:r>
              <a:rPr lang="zh-CN" altLang="en-US" i="0" dirty="0">
                <a:latin typeface="Kaiti SC" panose="02010600040101010101" pitchFamily="2" charset="-122"/>
                <a:ea typeface="Kaiti SC" panose="02010600040101010101" pitchFamily="2" charset="-122"/>
              </a:rPr>
              <a:t>罪人無法面對聖潔的上帝</a:t>
            </a:r>
            <a:endParaRPr lang="zh-TW" altLang="en-US" i="0" dirty="0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153608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基督徒生活與靈修" id="{7F46FE8E-4746-2346-A209-A4A1C54421B0}" vid="{922C551F-BF2A-9A4A-A2EA-9BE8899946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2812</TotalTime>
  <Words>3144</Words>
  <Application>Microsoft Macintosh PowerPoint</Application>
  <PresentationFormat>寬螢幕</PresentationFormat>
  <Paragraphs>96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Hiragino Sans GB W3</vt:lpstr>
      <vt:lpstr>Kaiti SC</vt:lpstr>
      <vt:lpstr>Arial</vt:lpstr>
      <vt:lpstr>Franklin Gothic Book</vt:lpstr>
      <vt:lpstr>Times New Roman</vt:lpstr>
      <vt:lpstr>Wingdings</vt:lpstr>
      <vt:lpstr>裁剪</vt:lpstr>
      <vt:lpstr>創世紀1-11章研經</vt:lpstr>
      <vt:lpstr>敬拜先於討論 羅馬書第五章</vt:lpstr>
      <vt:lpstr>第十課 罪從一人獨了世界 提出問題</vt:lpstr>
      <vt:lpstr>釋經：創 3:1-7</vt:lpstr>
      <vt:lpstr>試探的本質：對聖約的破壞</vt:lpstr>
      <vt:lpstr>護教學：Brute Fact </vt:lpstr>
      <vt:lpstr>護教學：启蒙认识论的局限</vt:lpstr>
      <vt:lpstr>聖經神學：耶穌基督勝過試探</vt:lpstr>
      <vt:lpstr>釋經：創 3:8-13</vt:lpstr>
      <vt:lpstr>系統神學：罪的本質與後果</vt:lpstr>
      <vt:lpstr>系統神學：罪的歸算</vt:lpstr>
      <vt:lpstr>系統神學：罪的歸算（三種觀點）</vt:lpstr>
      <vt:lpstr>護教學：神義論（Theodicy）</vt:lpstr>
      <vt:lpstr>護教學：神義論（Theodicy）</vt:lpstr>
      <vt:lpstr>主要參考書目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基督徒生活與靈修</dc:title>
  <dc:creator>ChenZhongming</dc:creator>
  <cp:lastModifiedBy>ChenZhongming</cp:lastModifiedBy>
  <cp:revision>53</cp:revision>
  <cp:lastPrinted>2021-12-08T17:14:36Z</cp:lastPrinted>
  <dcterms:created xsi:type="dcterms:W3CDTF">2021-09-27T02:26:24Z</dcterms:created>
  <dcterms:modified xsi:type="dcterms:W3CDTF">2021-12-10T17:23:07Z</dcterms:modified>
</cp:coreProperties>
</file>