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6" r:id="rId4"/>
    <p:sldId id="262" r:id="rId5"/>
    <p:sldId id="271" r:id="rId6"/>
    <p:sldId id="267" r:id="rId7"/>
    <p:sldId id="258" r:id="rId8"/>
    <p:sldId id="264" r:id="rId9"/>
    <p:sldId id="270" r:id="rId10"/>
    <p:sldId id="268" r:id="rId11"/>
    <p:sldId id="26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21"/>
    <p:restoredTop sz="95781"/>
  </p:normalViewPr>
  <p:slideViewPr>
    <p:cSldViewPr snapToGrid="0" snapToObjects="1">
      <p:cViewPr varScale="1">
        <p:scale>
          <a:sx n="109" d="100"/>
          <a:sy n="10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ea typeface="+mj-ea"/>
              </a:defRPr>
            </a:lvl1pPr>
            <a:lvl2pPr marL="914400" indent="-384048">
              <a:buFont typeface="Wingdings" pitchFamily="2" charset="2"/>
              <a:buChar char="Ø"/>
              <a:defRPr sz="2500" baseline="0"/>
            </a:lvl2pPr>
            <a:lvl3pPr marL="1371600" indent="-384048">
              <a:buFont typeface="Wingdings" pitchFamily="2" charset="2"/>
              <a:buChar char="l"/>
              <a:defRPr sz="2500" baseline="0">
                <a:ea typeface="楷體-繁" panose="02010600040101010101" pitchFamily="2" charset="-120"/>
              </a:defRPr>
            </a:lvl3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solidFill>
                  <a:schemeClr val="tx2"/>
                </a:solidFill>
              </a:defRPr>
            </a:lvl1pPr>
            <a:lvl2pPr marL="914400" indent="-384048">
              <a:buFont typeface="Wingdings" pitchFamily="2" charset="2"/>
              <a:buChar char="Ø"/>
              <a:defRPr sz="25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ea typeface="楷體-簡" panose="02010600040101010101" pitchFamily="2" charset="-122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EE990-3837-1E44-8939-596027456D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勝過死亡的福音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E0FA16-CE11-EB41-8DE2-BC36D138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長青團契專題分享</a:t>
            </a:r>
            <a:endParaRPr kumimoji="1" lang="en-US" altLang="zh-TW" dirty="0"/>
          </a:p>
          <a:p>
            <a:r>
              <a:rPr kumimoji="1" lang="en-US" altLang="zh-TW" dirty="0"/>
              <a:t>05/15/202</a:t>
            </a:r>
            <a:r>
              <a:rPr kumimoji="1" lang="en-US" altLang="zh-CN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9210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四、與耶穌基督同死同復活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2"/>
            <a:ext cx="9601200" cy="447843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</a:rPr>
              <a:t>林前</a:t>
            </a:r>
            <a:r>
              <a:rPr lang="en-US" altLang="zh-TW" b="1" baseline="30000" dirty="0">
                <a:solidFill>
                  <a:srgbClr val="0070C0"/>
                </a:solidFill>
              </a:rPr>
              <a:t>15:19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我們若靠基督只在今生有指望，就算比眾人更可憐。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20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  但基督已經從死裏復活，成為睡了之人初熟的果子。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21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死既是因一人而來，死人復活也是因一人而來。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在亞當裏眾人都死了；照樣，在基督裏眾人也都要復活。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但各人是按著自己的次序復活：初熟的果子是基督；以後，在他來的時候，是那些屬基督的。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</a:rPr>
              <a:t>林前</a:t>
            </a:r>
            <a:r>
              <a:rPr lang="en-US" altLang="zh-TW" b="1" baseline="30000" dirty="0">
                <a:solidFill>
                  <a:srgbClr val="0070C0"/>
                </a:solidFill>
              </a:rPr>
              <a:t>15:42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死人復活也是這樣：所種的是必朽壞的，復活的是不朽壞的；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所種的是羞辱的，復活的是榮耀的；所種的是軟弱的，復活的是強壯的；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44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所種的是血氣的身體，復活的是靈性的身體。若有血氣的身體，也必有靈性的身體。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45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經上也是這樣記著說：「首先的人亞當成了有靈* 的活人」；末後的亞當成了叫人活的靈。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46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但屬靈的不在先，屬血氣的在先，以後才有屬靈的。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頭一個人是出於地，乃屬土；第二個人是出於天。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48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那屬土的怎樣，凡屬土的也就怎樣；屬天的怎樣，凡屬天的也就怎樣。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49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我們既有屬土的形狀，將來也必有屬天的形狀。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530352" lvl="1" indent="0">
              <a:buNone/>
            </a:pPr>
            <a:endParaRPr lang="zh-TW" altLang="en-US" dirty="0"/>
          </a:p>
          <a:p>
            <a:pPr marL="530352" lvl="1" indent="0">
              <a:buNone/>
            </a:pP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753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問題解答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2"/>
            <a:ext cx="10241280" cy="5062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1.</a:t>
            </a:r>
            <a:r>
              <a:rPr lang="zh-TW" altLang="en-US" dirty="0">
                <a:latin typeface="+mn-ea"/>
                <a:ea typeface="+mn-ea"/>
              </a:rPr>
              <a:t> 是否在基督再來時，所有人無論基督徒或非基督徒都要復活？是否所有人</a:t>
            </a:r>
            <a:r>
              <a:rPr lang="zh-TW" altLang="en-US" dirty="0">
                <a:latin typeface="+mn-ea"/>
              </a:rPr>
              <a:t>靈魂都要與復活的身體連接然後接受審判？</a:t>
            </a:r>
            <a:endParaRPr lang="en-US" altLang="zh-TW" b="1" i="0" baseline="30000" dirty="0">
              <a:solidFill>
                <a:srgbClr val="0070C0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b="1" i="0" baseline="30000" dirty="0">
                <a:solidFill>
                  <a:srgbClr val="0070C0"/>
                </a:solidFill>
              </a:rPr>
              <a:t>約</a:t>
            </a:r>
            <a:r>
              <a:rPr lang="en-US" altLang="zh-TW" b="1" i="0" baseline="30000" dirty="0">
                <a:solidFill>
                  <a:srgbClr val="0070C0"/>
                </a:solidFill>
              </a:rPr>
              <a:t> 5:28-29  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時候要到，凡在墳墓裏的，都要聽見他的聲音，就出來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: 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行善的，復活得生；作惡的，復活定罪。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十童女的比喻？（太 </a:t>
            </a:r>
            <a:r>
              <a:rPr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25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）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前千禧年派的錯謬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zh-TW" altLang="en-US" dirty="0"/>
          </a:p>
          <a:p>
            <a:pPr marL="530352" lvl="1" indent="0">
              <a:buNone/>
            </a:pP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378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問題解答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1"/>
            <a:ext cx="10241280" cy="52580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2.</a:t>
            </a:r>
            <a:r>
              <a:rPr lang="zh-TW" altLang="en-US" dirty="0">
                <a:latin typeface="+mn-ea"/>
                <a:ea typeface="+mn-ea"/>
              </a:rPr>
              <a:t> 很多人的看法是：基督台前的審判是對蒙恩的基督徒的，不是永生永死，而是獎賞與虧損的審判；白色大寶座的審判是針對非基督徒的。這樣的看法對嗎？</a:t>
            </a:r>
            <a:endParaRPr lang="en-US" altLang="zh-TW" dirty="0">
              <a:latin typeface="+mn-ea"/>
              <a:ea typeface="+mn-ea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i="0" baseline="30000" dirty="0">
                <a:solidFill>
                  <a:srgbClr val="0070C0"/>
                </a:solidFill>
                <a:latin typeface="+mn-ea"/>
              </a:rPr>
              <a:t>使徒信經</a:t>
            </a:r>
            <a:r>
              <a:rPr lang="zh-TW" altLang="en-US" i="0" dirty="0">
                <a:solidFill>
                  <a:schemeClr val="tx1"/>
                </a:solidFill>
                <a:latin typeface="+mn-ea"/>
              </a:rPr>
              <a:t>：“</a:t>
            </a:r>
            <a:r>
              <a:rPr lang="zh-TW" altLang="en-US" i="0" dirty="0">
                <a:solidFill>
                  <a:schemeClr val="tx1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將來必從那裡降臨，審判活人死人</a:t>
            </a:r>
            <a:r>
              <a:rPr lang="zh-TW" altLang="en-US" i="0" dirty="0">
                <a:solidFill>
                  <a:schemeClr val="tx1"/>
                </a:solidFill>
                <a:latin typeface="+mn-ea"/>
              </a:rPr>
              <a:t>”</a:t>
            </a:r>
            <a:endParaRPr lang="en-US" altLang="zh-TW" i="0" dirty="0">
              <a:solidFill>
                <a:schemeClr val="tx1"/>
              </a:solidFill>
              <a:latin typeface="+mn-ea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i="0" baseline="30000" dirty="0">
                <a:solidFill>
                  <a:srgbClr val="0070C0"/>
                </a:solidFill>
                <a:latin typeface="+mn-ea"/>
              </a:rPr>
              <a:t>林後 </a:t>
            </a:r>
            <a:r>
              <a:rPr lang="en-US" altLang="zh-TW" i="0" baseline="30000" dirty="0">
                <a:solidFill>
                  <a:srgbClr val="0070C0"/>
                </a:solidFill>
                <a:latin typeface="+mn-ea"/>
              </a:rPr>
              <a:t>5:9 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所以，無論是住在身內，離開身外，我們立了志向，要得主的喜悅。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因為我們眾人必要在基督臺前顯露出來，叫各人按著本身所行的，或善或惡受報。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b="1" i="0" baseline="300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啟 </a:t>
            </a:r>
            <a:r>
              <a:rPr lang="en-US" altLang="zh-TW" b="1" i="0" baseline="300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20:11  </a:t>
            </a:r>
            <a:r>
              <a:rPr lang="en-US" altLang="zh-TW" i="0" baseline="300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 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我又看見一個白色的大寶座與坐在上面的；從他面前天地都逃避，再無可見之處了。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12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我又看見死了的人，無論大小，都站在寶座前。案卷展開了，並且另有一卷展開，就是生命冊。死了的人都憑著這些案卷所記載的，照他們所行的受審判。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b="1" i="0" baseline="300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林前 </a:t>
            </a:r>
            <a:r>
              <a:rPr lang="en-US" altLang="zh-TW" b="1" i="0" baseline="300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3:10-15</a:t>
            </a:r>
            <a:r>
              <a:rPr lang="zh-TW" altLang="en-US" b="1" i="0" baseline="300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en-US" altLang="zh-TW" i="0" baseline="30000" dirty="0">
                <a:solidFill>
                  <a:srgbClr val="0070C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 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我照上帝所給我的恩，好像一個聰明的工頭，立好了根基，有別人在上面建造；只是各人要謹慎怎樣在上面建造。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因為那已經立好的根基就是耶穌基督，此外沒有人能立別的根基。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12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若有人用金、銀、寶石、草木、禾桔在這根基上建造，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13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各人的工程必然顯露，因為那日子要將它表明出來，有火發現；這火要試驗各人的工程怎樣。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14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人在那根基上所建造的工程若存得住，他就要得賞賜。 </a:t>
            </a:r>
            <a:r>
              <a:rPr lang="en-US" altLang="zh-TW" b="1" i="0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15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人的工程若被燒了，他就要受虧損，自己卻要得救；雖然得救，乃像從火裏經過的一樣。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zh-TW" altLang="en-US" dirty="0"/>
          </a:p>
          <a:p>
            <a:pPr marL="530352" lvl="1" indent="0">
              <a:buNone/>
            </a:pP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41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概覽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2"/>
            <a:ext cx="9601200" cy="4478438"/>
          </a:xfrm>
        </p:spPr>
        <p:txBody>
          <a:bodyPr>
            <a:normAutofit/>
          </a:bodyPr>
          <a:lstStyle/>
          <a:p>
            <a:endParaRPr kumimoji="1" lang="en-US" altLang="zh-TW" dirty="0"/>
          </a:p>
          <a:p>
            <a:r>
              <a:rPr kumimoji="1" lang="zh-TW" altLang="en-US" b="1" dirty="0"/>
              <a:t>我們為什麼懼怕死亡？</a:t>
            </a:r>
            <a:endParaRPr kumimoji="1" lang="en-US" altLang="zh-TW" b="1" dirty="0"/>
          </a:p>
          <a:p>
            <a:pPr lvl="1"/>
            <a:r>
              <a:rPr kumimoji="1"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人生就是一場絕症？</a:t>
            </a:r>
            <a:endParaRPr kumimoji="1"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/>
            <a:r>
              <a:rPr kumimoji="1"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中國文化</a:t>
            </a:r>
            <a:r>
              <a:rPr kumimoji="1" lang="zh-CN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：</a:t>
            </a:r>
            <a:r>
              <a:rPr kumimoji="1"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不知生、焉知死</a:t>
            </a:r>
            <a:endParaRPr kumimoji="1"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/>
            <a:r>
              <a:rPr kumimoji="1"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不同文明中對死亡的不同理解</a:t>
            </a:r>
            <a:endParaRPr kumimoji="1"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r>
              <a:rPr kumimoji="1" lang="zh-TW" altLang="en-US" b="1" dirty="0"/>
              <a:t>基督徒對死亡的態度</a:t>
            </a:r>
            <a:endParaRPr kumimoji="1" lang="en-US" altLang="zh-TW" b="1" dirty="0"/>
          </a:p>
          <a:p>
            <a:pPr lvl="1"/>
            <a:r>
              <a:rPr kumimoji="1"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直面死亡</a:t>
            </a:r>
            <a:endParaRPr kumimoji="1"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/>
            <a:r>
              <a:rPr kumimoji="1"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福音裏真實的安慰</a:t>
            </a:r>
            <a:endParaRPr kumimoji="1" lang="en-US" altLang="zh-TW" b="1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/>
            <a:r>
              <a:rPr kumimoji="1" lang="zh-TW" altLang="en-US" b="1" i="0" dirty="0">
                <a:latin typeface="Kaiti SC" panose="02010600040101010101" pitchFamily="2" charset="-122"/>
                <a:ea typeface="Kaiti SC" panose="02010600040101010101" pitchFamily="2" charset="-122"/>
              </a:rPr>
              <a:t>今天的目的：澄清一些觀念、在基督裡有更多的平安</a:t>
            </a:r>
            <a:endParaRPr lang="zh-TW" altLang="en-US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kumimoji="1"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7960D4C-C3C2-3044-B9F7-1011BF416B0A}"/>
              </a:ext>
            </a:extLst>
          </p:cNvPr>
          <p:cNvSpPr txBox="1"/>
          <p:nvPr/>
        </p:nvSpPr>
        <p:spPr>
          <a:xfrm>
            <a:off x="3297382" y="15932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289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一、為什麼會有死亡？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2"/>
            <a:ext cx="9601200" cy="4478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羅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 6:23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因為罪的工價乃是死；惟有上帝的恩賜，在我們的主基督耶穌裏，乃是永生。</a:t>
            </a:r>
          </a:p>
          <a:p>
            <a:pPr marL="0" indent="0">
              <a:buNone/>
            </a:pP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羅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. 5:12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這就如罪是從一人入了世界，死又是從罪來的，於是死就臨到眾人，因為眾人都犯了罪。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dirty="0">
                <a:latin typeface="+mn-ea"/>
                <a:ea typeface="+mn-ea"/>
              </a:rPr>
              <a:t>聖約的角度：死亡不是受造而來，因為創造的上帝是永恆和生命；死亡是背約的代價，也是遠離上帝的後果。</a:t>
            </a:r>
            <a:endParaRPr lang="en-US" altLang="zh-TW" dirty="0">
              <a:latin typeface="+mn-ea"/>
              <a:ea typeface="+mn-ea"/>
            </a:endParaRP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+mn-ea"/>
                <a:ea typeface="+mn-ea"/>
              </a:rPr>
              <a:t>第一個亞當：工作之約</a:t>
            </a:r>
            <a:endParaRPr lang="en-US" altLang="zh-TW" dirty="0">
              <a:latin typeface="+mn-ea"/>
              <a:ea typeface="+mn-ea"/>
            </a:endParaRP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+mn-ea"/>
                <a:ea typeface="+mn-ea"/>
              </a:rPr>
              <a:t>第二個亞當：恩典之約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/>
          </a:p>
          <a:p>
            <a:pPr marL="530352" lvl="1" indent="0">
              <a:buNone/>
            </a:pPr>
            <a:endParaRPr lang="zh-TW" altLang="en-US" dirty="0"/>
          </a:p>
          <a:p>
            <a:pPr marL="530352" lvl="1" indent="0">
              <a:buNone/>
            </a:pP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033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二、什麼是死亡？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2"/>
            <a:ext cx="9601200" cy="44784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  <a:latin typeface="+mn-ea"/>
                <a:ea typeface="+mn-ea"/>
              </a:rPr>
              <a:t>創</a:t>
            </a:r>
            <a:r>
              <a:rPr lang="en-US" altLang="zh-TW" b="1" baseline="30000" dirty="0">
                <a:solidFill>
                  <a:srgbClr val="0070C0"/>
                </a:solidFill>
                <a:latin typeface="+mn-ea"/>
                <a:ea typeface="+mn-ea"/>
              </a:rPr>
              <a:t>. 2:16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耶和華上帝吩咐他說：「園中各樣樹上的果子，你可以隨意吃， </a:t>
            </a:r>
            <a:r>
              <a:rPr lang="en-US" altLang="zh-TW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只是分別善惡樹上的果子，你不可吃，因為你吃的日子必定死！」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  <a:latin typeface="+mj-ea"/>
              </a:rPr>
              <a:t>創 </a:t>
            </a:r>
            <a:r>
              <a:rPr lang="en-US" altLang="zh-TW" b="1" baseline="30000" dirty="0">
                <a:solidFill>
                  <a:srgbClr val="0070C0"/>
                </a:solidFill>
                <a:latin typeface="+mj-ea"/>
              </a:rPr>
              <a:t>3:9</a:t>
            </a:r>
            <a:r>
              <a:rPr lang="zh-TW" altLang="en-US" b="1" dirty="0">
                <a:solidFill>
                  <a:srgbClr val="0070C0"/>
                </a:solidFill>
                <a:latin typeface="+mj-ea"/>
              </a:rPr>
              <a:t>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你必汗流滿面才得糊口，直到你歸了土，因為你是從土而出的。你本是塵土，仍要歸於塵土。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  <a:latin typeface="+mj-ea"/>
              </a:rPr>
              <a:t>結</a:t>
            </a:r>
            <a:r>
              <a:rPr lang="en-US" altLang="zh-TW" b="1" baseline="30000" dirty="0">
                <a:solidFill>
                  <a:srgbClr val="0070C0"/>
                </a:solidFill>
                <a:latin typeface="+mj-ea"/>
              </a:rPr>
              <a:t>. 22:21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我必聚集你們，把我烈怒的火吹在你們身上，你們就在其中鎔化。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  <a:latin typeface="+mn-ea"/>
                <a:ea typeface="+mn-ea"/>
              </a:rPr>
              <a:t>啟</a:t>
            </a:r>
            <a:r>
              <a:rPr lang="en-US" altLang="zh-TW" b="1" baseline="30000" dirty="0">
                <a:solidFill>
                  <a:srgbClr val="0070C0"/>
                </a:solidFill>
                <a:latin typeface="+mn-ea"/>
                <a:ea typeface="+mn-ea"/>
              </a:rPr>
              <a:t>. 21:8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惟有膽怯的、不信的、可憎的、殺人的、淫亂的、行邪術的、拜偶像的，和一切說謊話的，他們的分就在燒著硫磺的火湖裏；這是第二次的死。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/>
          </a:p>
          <a:p>
            <a:pPr marL="530352" lvl="1" indent="0">
              <a:buNone/>
            </a:pPr>
            <a:endParaRPr lang="zh-TW" altLang="en-US" dirty="0"/>
          </a:p>
          <a:p>
            <a:pPr marL="530352" lvl="1" indent="0">
              <a:buNone/>
            </a:pP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358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355BD-E88A-094D-A855-BB563841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00050"/>
            <a:ext cx="10215563" cy="1185863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死亡的三重意義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C3E2B0-595D-7641-B3C2-1C3F319E8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0185"/>
            <a:ext cx="9976338" cy="440201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kumimoji="1"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靈魂與生命的源頭分離以致成為靈性的死亡，這不發生在基督身上，因為這種分離的條件是一種罪性的條件；</a:t>
            </a:r>
            <a:endParaRPr kumimoji="1"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身體與生命的源頭分離，因為靈魂不再能保持與之有機的關聯。這也同樣發生在基督身上；</a:t>
            </a:r>
            <a:endParaRPr kumimoji="1"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意識當中與上帝的喜愛隔絕，並完全體驗到上帝憤怒的無限可怕。這是永死，我們相信這曾經臨到基督。</a:t>
            </a:r>
            <a:endParaRPr kumimoji="1" lang="en-US" altLang="zh-TW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2359152" lvl="5" indent="0">
              <a:buNone/>
            </a:pPr>
            <a:r>
              <a:rPr kumimoji="1"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				----</a:t>
            </a:r>
            <a:r>
              <a:rPr kumimoji="1"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 霍志恆 ， </a:t>
            </a:r>
            <a:r>
              <a:rPr kumimoji="1" lang="en-US" altLang="zh-TW" i="0" dirty="0">
                <a:latin typeface="Kaiti SC" panose="02010600040101010101" pitchFamily="2" charset="-122"/>
                <a:ea typeface="Kaiti SC" panose="02010600040101010101" pitchFamily="2" charset="-122"/>
              </a:rPr>
              <a:t>Reformed Dogmatics, Vol III.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884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三、耶穌基督勝過死亡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2"/>
            <a:ext cx="9601200" cy="44784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</a:rPr>
              <a:t>來</a:t>
            </a:r>
            <a:r>
              <a:rPr lang="en-US" altLang="zh-TW" b="1" baseline="30000" dirty="0">
                <a:solidFill>
                  <a:srgbClr val="0070C0"/>
                </a:solidFill>
              </a:rPr>
              <a:t> 2:14</a:t>
            </a:r>
            <a:r>
              <a:rPr lang="en-US" altLang="zh-TW" baseline="30000" dirty="0">
                <a:solidFill>
                  <a:srgbClr val="0070C0"/>
                </a:solidFill>
              </a:rPr>
              <a:t>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兒女既同有血肉之體，他也照樣親自成了血肉之體，特要藉著死敗壞那掌死權的，就是魔鬼，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15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並要釋放那些一生因怕死而為奴僕的人。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16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他並不救拔天使，乃是救拔亞伯拉罕的後裔。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所以，他凡事該與他的弟兄相同，為要在上帝的事上成為慈悲忠信的大祭司，為百姓的罪獻上挽回祭。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18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他自己既然被試探而受苦，就能搭救被試探的人。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baseline="30000" dirty="0">
                <a:solidFill>
                  <a:srgbClr val="0070C0"/>
                </a:solidFill>
              </a:rPr>
              <a:t>彼前 </a:t>
            </a:r>
            <a:r>
              <a:rPr lang="en-US" altLang="zh-TW" b="1" baseline="30000" dirty="0">
                <a:solidFill>
                  <a:srgbClr val="0070C0"/>
                </a:solidFill>
              </a:rPr>
              <a:t>3:18</a:t>
            </a:r>
            <a:r>
              <a:rPr lang="zh-TW" altLang="en-US" b="1" baseline="30000" dirty="0">
                <a:solidFill>
                  <a:srgbClr val="0070C0"/>
                </a:solidFill>
              </a:rPr>
              <a:t>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因基督也曾一次為罪受苦 ，就是義的代替不義的，為要引我們到上帝面前。按著肉體說，他被治死；按著靈性說，他復活了。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+mn-ea"/>
                <a:ea typeface="+mn-ea"/>
              </a:rPr>
              <a:t>救火的比喻、還債的比喻</a:t>
            </a:r>
          </a:p>
          <a:p>
            <a:pPr marL="530352" lvl="1" indent="0">
              <a:buNone/>
            </a:pPr>
            <a:endParaRPr lang="zh-TW" altLang="en-US" dirty="0"/>
          </a:p>
          <a:p>
            <a:pPr marL="530352" lvl="1" indent="0">
              <a:buNone/>
            </a:pP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208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355BD-E88A-094D-A855-BB563841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14680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基督為我們經歷死亡的意義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C3E2B0-595D-7641-B3C2-1C3F319E8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0185"/>
            <a:ext cx="9976338" cy="440201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zh-TW" dirty="0"/>
              <a:t>加爾文《要義》</a:t>
            </a:r>
            <a:r>
              <a:rPr lang="en-US" altLang="zh-TW" dirty="0"/>
              <a:t>16</a:t>
            </a:r>
            <a:r>
              <a:rPr lang="zh-TW" altLang="zh-TW" dirty="0"/>
              <a:t>章：“</a:t>
            </a:r>
            <a:r>
              <a:rPr lang="zh-TW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信經接著說，祂‘受死、埋葬’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…</a:t>
            </a:r>
            <a:r>
              <a:rPr lang="zh-TW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死亡把我們擄在它的軛下，但基督代替我們，將自己交在它的權勢之下，把我們從死亡中解救出來。”這就是使徒說祂‘為人人嘗了死味’（來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2:9</a:t>
            </a:r>
            <a:r>
              <a:rPr lang="zh-TW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）的意思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…</a:t>
            </a:r>
            <a:r>
              <a:rPr lang="zh-TW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祂允許自己被死亡吞沒，不是要陷入無法自拔的死亡深淵，而是要消滅死亡</a:t>
            </a:r>
            <a:r>
              <a:rPr lang="zh-TW" altLang="zh-TW" dirty="0"/>
              <a:t>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zh-TW" dirty="0"/>
              <a:t>續：</a:t>
            </a:r>
            <a:r>
              <a:rPr lang="zh-TW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祂需要與地獄的權勢及永死的恐怖短兵相接，自己承受咒詛，承擔罪人當受的一切刑罰；只有一點不同，‘祂原不能被死拘禁’（徒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2:24</a:t>
            </a:r>
            <a:r>
              <a:rPr lang="zh-TW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zh-TW" altLang="en-US" dirty="0"/>
              <a:t>“降在陰間”的不同理解：</a:t>
            </a:r>
            <a:endParaRPr kumimoji="1" lang="en-US" altLang="zh-TW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zh-TW" altLang="en-US" dirty="0"/>
              <a:t>東正教、天主教：埋葬之後到地獄傳道</a:t>
            </a:r>
            <a:endParaRPr kumimoji="1" lang="en-US" altLang="zh-TW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zh-TW" altLang="en-US" dirty="0"/>
              <a:t>路德宗：到地獄</a:t>
            </a:r>
            <a:r>
              <a:rPr kumimoji="1" lang="en-US" altLang="zh-TW" dirty="0"/>
              <a:t>/</a:t>
            </a:r>
            <a:r>
              <a:rPr kumimoji="1" lang="zh-TW" altLang="en-US" dirty="0"/>
              <a:t>靈界宣告勝利</a:t>
            </a:r>
            <a:endParaRPr kumimoji="1" lang="en-US" altLang="zh-TW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zh-TW" altLang="en-US" dirty="0"/>
              <a:t>改革宗：代替罪人受到的審判</a:t>
            </a:r>
            <a:endParaRPr kumimoji="1" lang="en-US" altLang="zh-TW" dirty="0"/>
          </a:p>
          <a:p>
            <a:pPr lvl="2">
              <a:buFont typeface="Arial" panose="020B0604020202020204" pitchFamily="34" charset="0"/>
              <a:buChar char="•"/>
            </a:pPr>
            <a:endParaRPr kumimoji="1" lang="en-US" altLang="zh-TW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762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355BD-E88A-094D-A855-BB563841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113"/>
          </a:xfrm>
        </p:spPr>
        <p:txBody>
          <a:bodyPr/>
          <a:lstStyle/>
          <a:p>
            <a:r>
              <a:rPr kumimoji="1" lang="zh-TW" altLang="en-US" dirty="0"/>
              <a:t>基督為我們經歷死亡的意義（續）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C3E2B0-595D-7641-B3C2-1C3F319E8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0185"/>
            <a:ext cx="9976338" cy="4402015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zh-TW" altLang="en-US" dirty="0"/>
              <a:t>伯克富：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“祂不僅受制於身體的死亡，也受制於永恆的死亡，儘管不是</a:t>
            </a:r>
            <a:r>
              <a:rPr kumimoji="1" lang="zh-CN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‘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長期地（</a:t>
            </a:r>
            <a:r>
              <a:rPr kumimoji="1"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extensively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）</a:t>
            </a:r>
            <a:r>
              <a:rPr kumimoji="1" lang="zh-CN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’</a:t>
            </a:r>
            <a:r>
              <a:rPr kumimoji="1"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,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而是</a:t>
            </a:r>
            <a:r>
              <a:rPr kumimoji="1" lang="zh-CN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‘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透徹地（</a:t>
            </a:r>
            <a:r>
              <a:rPr kumimoji="1"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intensively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）</a:t>
            </a:r>
            <a:r>
              <a:rPr kumimoji="1" lang="zh-CN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’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承受永死。。。永死主要不在於道（</a:t>
            </a:r>
            <a:r>
              <a:rPr kumimoji="1"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Logos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）與人性聯合的終止，也不在於神性存有被神丟棄，也不在於父神從中保的位格那裏收回祂的聖愛或美意。。。永死以一種被神離棄的感覺表現在中保的人性意識中。</a:t>
            </a:r>
            <a:r>
              <a:rPr kumimoji="1" lang="zh-CN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”</a:t>
            </a:r>
            <a:r>
              <a:rPr kumimoji="1" lang="zh-TW" altLang="en-US" dirty="0"/>
              <a:t>（</a:t>
            </a:r>
            <a:r>
              <a:rPr kumimoji="1" lang="en-US" altLang="zh-TW" dirty="0"/>
              <a:t>《</a:t>
            </a:r>
            <a:r>
              <a:rPr kumimoji="1" lang="zh-TW" altLang="en-US" dirty="0"/>
              <a:t>系統神學</a:t>
            </a:r>
            <a:r>
              <a:rPr kumimoji="1" lang="en-US" altLang="zh-TW" dirty="0"/>
              <a:t>》</a:t>
            </a:r>
            <a:r>
              <a:rPr kumimoji="1" lang="zh-TW" altLang="en-US" dirty="0"/>
              <a:t>第三部 基督的狀態，第一章）</a:t>
            </a:r>
            <a:endParaRPr kumimoji="1"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zh-TW" altLang="en-US" dirty="0"/>
              <a:t>續</a:t>
            </a:r>
            <a:r>
              <a:rPr kumimoji="1" lang="zh-CN" altLang="en-US" dirty="0"/>
              <a:t>：“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基督的救贖之功的有效動因正是基督裏面獨一的、不可分割的位格主體。。。神性和人性按照各自的獨特的運行來做工</a:t>
            </a:r>
            <a:r>
              <a:rPr kumimoji="1" lang="zh-CN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，儘管如此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</a:t>
            </a:r>
            <a:r>
              <a:rPr kumimoji="1" lang="zh-CN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這樣的結果會形成一個不可分割的聯合</a:t>
            </a:r>
            <a:r>
              <a:rPr kumimoji="1"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，因為這是單一位格所做的工作</a:t>
            </a:r>
            <a:r>
              <a:rPr kumimoji="1" lang="zh-CN" altLang="en-US" dirty="0"/>
              <a:t>”</a:t>
            </a:r>
            <a:r>
              <a:rPr kumimoji="1" lang="zh-TW" altLang="en-US" dirty="0"/>
              <a:t> （</a:t>
            </a:r>
            <a:r>
              <a:rPr kumimoji="1" lang="en-US" altLang="zh-TW" dirty="0"/>
              <a:t>《</a:t>
            </a:r>
            <a:r>
              <a:rPr kumimoji="1" lang="zh-TW" altLang="en-US" dirty="0"/>
              <a:t>系統神學</a:t>
            </a:r>
            <a:r>
              <a:rPr kumimoji="1" lang="en-US" altLang="zh-TW" dirty="0"/>
              <a:t>》</a:t>
            </a:r>
            <a:r>
              <a:rPr kumimoji="1" lang="zh-TW" altLang="en-US" dirty="0"/>
              <a:t>第三部 基督的位格，第三章）</a:t>
            </a:r>
            <a:endParaRPr kumimoji="1" lang="en-US" altLang="zh-TW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zh-TW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zh-TW" dirty="0"/>
          </a:p>
          <a:p>
            <a:pPr>
              <a:buFont typeface="Arial" panose="020B0604020202020204" pitchFamily="34" charset="0"/>
              <a:buChar char="•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994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D2DAE6-6FFE-9E4F-8265-784FE32B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2139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問題解答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4DE9BD-E4D7-5446-A679-8A703C54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8962"/>
            <a:ext cx="10180320" cy="497119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/>
              <a:t>即使現在在父神寶座的右邊，耶穌仍然保有神人二性對嗎？</a:t>
            </a:r>
            <a:endParaRPr lang="en-US" altLang="zh-TW" dirty="0"/>
          </a:p>
          <a:p>
            <a:pPr lvl="1"/>
            <a:r>
              <a:rPr lang="zh-TW" altLang="en-US" sz="2000" i="0" dirty="0">
                <a:latin typeface="+mn-ea"/>
              </a:rPr>
              <a:t>大要理問答 </a:t>
            </a:r>
            <a:r>
              <a:rPr lang="en-US" altLang="zh-TW" sz="2000" i="0" dirty="0">
                <a:latin typeface="+mn-ea"/>
              </a:rPr>
              <a:t>36</a:t>
            </a:r>
            <a:r>
              <a:rPr lang="zh-TW" altLang="en-US" sz="2000" i="0" dirty="0">
                <a:latin typeface="+mn-ea"/>
              </a:rPr>
              <a:t> 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这恩典之约的惟一中保就是主耶稣基督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提前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2:5)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，祂是上帝的永恒之子，与父同质 同权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约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1:1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，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14;10:30;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腓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2:6)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，及至时候满足，降世为人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加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4:4)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，</a:t>
            </a:r>
            <a:r>
              <a:rPr lang="zh-TW" altLang="en-US" sz="2000" b="1" i="0" u="sng" dirty="0">
                <a:latin typeface="Kaiti SC" panose="02010600040101010101" pitchFamily="2" charset="-122"/>
                <a:ea typeface="Kaiti SC" panose="02010600040101010101" pitchFamily="2" charset="-122"/>
              </a:rPr>
              <a:t>从那时起就一直是上帝和人， 两性全然不同，存于一个位格之中，直到永远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路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1:35;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罗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9:5;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西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2:9;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来</a:t>
            </a:r>
            <a:r>
              <a:rPr lang="en-US" altLang="zh-TW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7:24-25)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endParaRPr lang="en-US" altLang="zh-TW" sz="20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lvl="1"/>
            <a:r>
              <a:rPr lang="zh-TW" altLang="en-US" sz="2000" i="0" dirty="0"/>
              <a:t>伽克頓信經：</a:t>
            </a:r>
            <a:r>
              <a:rPr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二性不可分離、不可混淆、不可交換、不可離散</a:t>
            </a:r>
            <a:endParaRPr lang="en-US" altLang="zh-TW" sz="20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/>
              <a:t>二元論中的靈魂是否就是把三元論中的靈、魂合在一起？靈魂是不是有不同種類，如動物的靈魂與人類的靈魂？</a:t>
            </a:r>
            <a:endParaRPr lang="en-US" altLang="zh-TW" dirty="0"/>
          </a:p>
          <a:p>
            <a:pPr marL="857250" lvl="1" indent="-457200"/>
            <a:r>
              <a:rPr kumimoji="1"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三元論的假設：魂不是上帝創造，是罪惡的；</a:t>
            </a:r>
            <a:endParaRPr kumimoji="1" lang="en-US" altLang="zh-TW" sz="20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/>
            <a:r>
              <a:rPr kumimoji="1"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聖經的靈魂觀念：上帝的形像、盟約性</a:t>
            </a:r>
            <a:endParaRPr kumimoji="1" lang="en-US" altLang="zh-TW" sz="20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857250" lvl="1" indent="-457200"/>
            <a:r>
              <a:rPr kumimoji="1" lang="zh-TW" altLang="en-US" sz="2000" i="0" dirty="0">
                <a:latin typeface="Kaiti SC" panose="02010600040101010101" pitchFamily="2" charset="-122"/>
                <a:ea typeface="Kaiti SC" panose="02010600040101010101" pitchFamily="2" charset="-122"/>
              </a:rPr>
              <a:t>動物沒有靈魂，但有生命</a:t>
            </a:r>
            <a:endParaRPr kumimoji="1" lang="en-US" altLang="zh-TW" sz="20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zh-TW" altLang="en-US" sz="2000" b="1" baseline="30000" dirty="0">
                <a:solidFill>
                  <a:srgbClr val="0070C0"/>
                </a:solidFill>
                <a:latin typeface="+mj-ea"/>
                <a:ea typeface="+mj-ea"/>
              </a:rPr>
              <a:t>傳 </a:t>
            </a:r>
            <a:r>
              <a:rPr lang="en-US" altLang="zh-TW" sz="2000" b="1" baseline="30000" dirty="0">
                <a:solidFill>
                  <a:srgbClr val="0070C0"/>
                </a:solidFill>
                <a:latin typeface="+mj-ea"/>
                <a:ea typeface="+mj-ea"/>
              </a:rPr>
              <a:t>3:21</a:t>
            </a:r>
            <a:r>
              <a:rPr lang="zh-TW" altLang="en-US" sz="2000" b="1" baseline="30000" dirty="0">
                <a:solidFill>
                  <a:srgbClr val="0070C0"/>
                </a:solidFill>
                <a:latin typeface="+mj-ea"/>
                <a:ea typeface="+mj-ea"/>
              </a:rPr>
              <a:t> 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誰知道人的靈是往上升，獸的</a:t>
            </a:r>
            <a:r>
              <a:rPr lang="zh-TW" altLang="en-US" sz="2000" b="1" dirty="0">
                <a:latin typeface="Kaiti SC" panose="02010600040101010101" pitchFamily="2" charset="-122"/>
                <a:ea typeface="Kaiti SC" panose="02010600040101010101" pitchFamily="2" charset="-122"/>
              </a:rPr>
              <a:t>魂 </a:t>
            </a:r>
            <a:r>
              <a:rPr lang="he" altLang="zh-TW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וְר֙וּחַ֙ הַבְּהֵמָ֔ה</a:t>
            </a:r>
            <a:r>
              <a:rPr lang="zh-TW" altLang="en-US" sz="2000" b="1" dirty="0">
                <a:latin typeface="Kaiti SC" panose="02010600040101010101" pitchFamily="2" charset="-122"/>
                <a:ea typeface="Kaiti SC" panose="02010600040101010101" pitchFamily="2" charset="-122"/>
              </a:rPr>
              <a:t>是</a:t>
            </a:r>
            <a:r>
              <a:rPr lang="zh-TW" altLang="en-US" sz="2000" dirty="0">
                <a:latin typeface="Kaiti SC" panose="02010600040101010101" pitchFamily="2" charset="-122"/>
                <a:ea typeface="Kaiti SC" panose="02010600040101010101" pitchFamily="2" charset="-122"/>
              </a:rPr>
              <a:t>下入地呢？</a:t>
            </a:r>
            <a:endParaRPr kumimoji="1" lang="en-US" altLang="zh-TW" sz="2000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5347137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小組分享模板" id="{BD82D0BF-0562-BD4B-B6DD-1A63483664C0}" vid="{D802975F-F3FE-254E-8529-B71F0D4605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520</TotalTime>
  <Words>2029</Words>
  <Application>Microsoft Macintosh PowerPoint</Application>
  <PresentationFormat>寬螢幕</PresentationFormat>
  <Paragraphs>79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微軟正黑體</vt:lpstr>
      <vt:lpstr>Kaiti SC</vt:lpstr>
      <vt:lpstr>Arial</vt:lpstr>
      <vt:lpstr>Franklin Gothic Book</vt:lpstr>
      <vt:lpstr>Times New Roman</vt:lpstr>
      <vt:lpstr>Wingdings</vt:lpstr>
      <vt:lpstr>裁剪</vt:lpstr>
      <vt:lpstr>勝過死亡的福音</vt:lpstr>
      <vt:lpstr>概覽</vt:lpstr>
      <vt:lpstr>一、為什麼會有死亡？</vt:lpstr>
      <vt:lpstr>二、什麼是死亡？</vt:lpstr>
      <vt:lpstr>死亡的三重意義</vt:lpstr>
      <vt:lpstr>三、耶穌基督勝過死亡</vt:lpstr>
      <vt:lpstr>基督為我們經歷死亡的意義</vt:lpstr>
      <vt:lpstr>基督為我們經歷死亡的意義（續）</vt:lpstr>
      <vt:lpstr>問題解答</vt:lpstr>
      <vt:lpstr>四、與耶穌基督同死同復活</vt:lpstr>
      <vt:lpstr>問題解答</vt:lpstr>
      <vt:lpstr>問題解答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牧区祷告分享</dc:title>
  <dc:creator>ChenZhongming</dc:creator>
  <cp:lastModifiedBy>ChenZhongming</cp:lastModifiedBy>
  <cp:revision>11</cp:revision>
  <dcterms:created xsi:type="dcterms:W3CDTF">2022-03-16T17:08:56Z</dcterms:created>
  <dcterms:modified xsi:type="dcterms:W3CDTF">2022-05-14T20:49:30Z</dcterms:modified>
</cp:coreProperties>
</file>