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911" r:id="rId2"/>
    <p:sldId id="2956" r:id="rId3"/>
    <p:sldId id="2957" r:id="rId4"/>
    <p:sldId id="2958" r:id="rId5"/>
    <p:sldId id="2941" r:id="rId6"/>
    <p:sldId id="2959" r:id="rId7"/>
    <p:sldId id="2960" r:id="rId8"/>
    <p:sldId id="2961" r:id="rId9"/>
    <p:sldId id="2962" r:id="rId10"/>
    <p:sldId id="2963" r:id="rId11"/>
    <p:sldId id="2943" r:id="rId12"/>
    <p:sldId id="2964" r:id="rId13"/>
    <p:sldId id="2965" r:id="rId14"/>
    <p:sldId id="2966" r:id="rId15"/>
    <p:sldId id="2967" r:id="rId16"/>
    <p:sldId id="2968" r:id="rId17"/>
    <p:sldId id="2955" r:id="rId18"/>
    <p:sldId id="2969" r:id="rId19"/>
    <p:sldId id="2925" r:id="rId20"/>
    <p:sldId id="297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0" userDrawn="1">
          <p15:clr>
            <a:srgbClr val="A4A3A4"/>
          </p15:clr>
        </p15:guide>
        <p15:guide id="2" pos="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3F5FB"/>
    <a:srgbClr val="7B7E7E"/>
    <a:srgbClr val="080804"/>
    <a:srgbClr val="B3E2D7"/>
    <a:srgbClr val="D96631"/>
    <a:srgbClr val="0B915D"/>
    <a:srgbClr val="CB5F2E"/>
    <a:srgbClr val="EF8642"/>
    <a:srgbClr val="F873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14" autoAdjust="0"/>
    <p:restoredTop sz="94660"/>
  </p:normalViewPr>
  <p:slideViewPr>
    <p:cSldViewPr snapToGrid="0" showGuides="1">
      <p:cViewPr varScale="1">
        <p:scale>
          <a:sx n="156" d="100"/>
          <a:sy n="156" d="100"/>
        </p:scale>
        <p:origin x="480" y="176"/>
      </p:cViewPr>
      <p:guideLst>
        <p:guide orient="horz" pos="600"/>
        <p:guide pos="16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467C0-BE28-4BA4-80D3-533D25BFFAA3}" type="datetimeFigureOut">
              <a:rPr lang="en-US" smtClean="0"/>
              <a:t>7/2/24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64B14-A6A4-4CC0-9348-65562B9F7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27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05881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31367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1724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82270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34726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250069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12143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95429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77225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12793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6374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4194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0423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0268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4221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5534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318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43313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>
          <a:extLst>
            <a:ext uri="{FF2B5EF4-FFF2-40B4-BE49-F238E27FC236}">
              <a16:creationId xmlns:a16="http://schemas.microsoft.com/office/drawing/2014/main" id="{5F9943BA-B750-184C-CEE8-984589F9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3a692fdb0_0_2:notes">
            <a:extLst>
              <a:ext uri="{FF2B5EF4-FFF2-40B4-BE49-F238E27FC236}">
                <a16:creationId xmlns:a16="http://schemas.microsoft.com/office/drawing/2014/main" id="{53332196-C073-BEED-A0B0-6D4DBB9A3EB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3a692fdb0_0_2:notes">
            <a:extLst>
              <a:ext uri="{FF2B5EF4-FFF2-40B4-BE49-F238E27FC236}">
                <a16:creationId xmlns:a16="http://schemas.microsoft.com/office/drawing/2014/main" id="{330E234F-48B8-8DBD-BB61-EAAE072977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4860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7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79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0" lvl="0" indent="-3047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1296610" y="6217621"/>
            <a:ext cx="731599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1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56886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1" y="593367"/>
            <a:ext cx="11360799" cy="763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1" y="1536633"/>
            <a:ext cx="1136079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0" y="6217621"/>
            <a:ext cx="731599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79196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A6217-AAEC-0C46-1458-EF42DA39E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31628"/>
            <a:ext cx="12192000" cy="2942494"/>
          </a:xfrm>
        </p:spPr>
        <p:txBody>
          <a:bodyPr anchor="ctr"/>
          <a:lstStyle/>
          <a:p>
            <a:pPr algn="ctr"/>
            <a:r>
              <a:rPr lang="zh-CN" altLang="en-US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敬虔操练的努力</a:t>
            </a:r>
            <a:br>
              <a:rPr lang="en-US" altLang="zh-CN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</a:br>
            <a:r>
              <a:rPr lang="zh-CN" altLang="en-US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（二）</a:t>
            </a:r>
            <a:br>
              <a:rPr lang="en-US" altLang="zh-CN" sz="8800" kern="1200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</a:br>
            <a:endParaRPr lang="en-US" sz="2800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9BA9AD-41FA-93D8-A837-36C48E2A0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" y="3153505"/>
            <a:ext cx="12191999" cy="3537879"/>
          </a:xfrm>
        </p:spPr>
        <p:txBody>
          <a:bodyPr anchor="ctr"/>
          <a:lstStyle/>
          <a:p>
            <a:pPr marL="57150" indent="0" algn="ctr">
              <a:lnSpc>
                <a:spcPct val="100000"/>
              </a:lnSpc>
            </a:pPr>
            <a:r>
              <a:rPr lang="zh-CN" altLang="en-US" sz="8800" kern="1200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爱心的操练</a:t>
            </a:r>
            <a:endParaRPr lang="en-US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824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5300" y="961086"/>
            <a:ext cx="11210926" cy="260670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5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這兩條誡命是律法和先知</a:t>
            </a:r>
            <a:endParaRPr lang="en-US" altLang="zh-CN" sz="5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5400" b="1" dirty="0">
                <a:solidFill>
                  <a:srgbClr val="0000FF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一切道理的總綱</a:t>
            </a:r>
            <a:r>
              <a:rPr lang="zh-CN" altLang="en-US" sz="5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</a:t>
            </a:r>
            <a:endParaRPr lang="en-US" altLang="zh-CN" sz="5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5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</a:t>
            </a:r>
            <a:r>
              <a:rPr lang="en-US" altLang="zh-CN" sz="5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40 </a:t>
            </a:r>
            <a:r>
              <a:rPr lang="zh-CN" altLang="en-US" sz="5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節）</a:t>
            </a:r>
            <a:endParaRPr lang="en-US" altLang="zh-TW" sz="5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6" name="Google Shape;65;p15">
            <a:extLst>
              <a:ext uri="{FF2B5EF4-FFF2-40B4-BE49-F238E27FC236}">
                <a16:creationId xmlns:a16="http://schemas.microsoft.com/office/drawing/2014/main" id="{B6BDC1AC-15EF-D2A2-7E37-F4CBA5D5FC6A}"/>
              </a:ext>
            </a:extLst>
          </p:cNvPr>
          <p:cNvSpPr txBox="1">
            <a:spLocks/>
          </p:cNvSpPr>
          <p:nvPr/>
        </p:nvSpPr>
        <p:spPr>
          <a:xfrm>
            <a:off x="490537" y="3918858"/>
            <a:ext cx="11210926" cy="197805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i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一切的律法和先知是</a:t>
            </a:r>
            <a:r>
              <a:rPr lang="zh-CN" altLang="en-US" sz="4800" b="1" i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掛在</a:t>
            </a:r>
            <a:r>
              <a:rPr lang="zh-CN" altLang="en-US" sz="4800" b="1" i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這兩條誡命上</a:t>
            </a:r>
            <a:endParaRPr lang="en-US" altLang="zh-TW" sz="4800" b="1" i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8DB859BB-06AF-444E-5273-4B9E668D8CC0}"/>
              </a:ext>
            </a:extLst>
          </p:cNvPr>
          <p:cNvSpPr/>
          <p:nvPr/>
        </p:nvSpPr>
        <p:spPr>
          <a:xfrm rot="4079667">
            <a:off x="5375243" y="3385359"/>
            <a:ext cx="1943271" cy="281217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62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846489" y="682062"/>
            <a:ext cx="8499022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2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爱是律法的依据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7411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846489" y="682062"/>
            <a:ext cx="8499022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2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爱是律法的依据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890157"/>
            <a:ext cx="11210926" cy="318407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我若將所有的賙濟窮人，</a:t>
            </a:r>
            <a:endParaRPr lang="en-US" altLang="zh-CN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又捨己身叫人焚燒，</a:t>
            </a:r>
            <a:endParaRPr lang="en-US" altLang="zh-CN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卻沒有愛，仍然</a:t>
            </a:r>
            <a:r>
              <a:rPr lang="zh-CN" altLang="en-US" sz="48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與我無益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</a:t>
            </a:r>
            <a:endParaRPr lang="en-US" altLang="zh-CN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（哥林多前書 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13:3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2864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5300" y="1235740"/>
            <a:ext cx="11210926" cy="4386521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66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你要</a:t>
            </a:r>
            <a:r>
              <a:rPr lang="zh-CN" altLang="en-US" sz="6600" b="1" dirty="0">
                <a:solidFill>
                  <a:srgbClr val="0000FF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尽心、尽性、尽意</a:t>
            </a:r>
            <a:r>
              <a:rPr lang="zh-CN" altLang="en-US" sz="66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</a:t>
            </a:r>
            <a:endParaRPr lang="en-US" altLang="zh-CN" sz="66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66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爱主你的神。</a:t>
            </a:r>
            <a:endParaRPr lang="en-US" altLang="zh-CN" sz="66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66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（马太福音 </a:t>
            </a:r>
            <a:r>
              <a:rPr lang="en-US" altLang="zh-CN" sz="66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22:37</a:t>
            </a:r>
            <a:r>
              <a:rPr lang="zh-CN" altLang="en-US" sz="66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66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75037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861332" y="543268"/>
            <a:ext cx="10469336" cy="1107996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3 </a:t>
            </a:r>
            <a:r>
              <a:rPr lang="zh-CN" altLang="en-US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爱神是敬虔操练的驱动力</a:t>
            </a:r>
            <a:endParaRPr lang="en-US" sz="66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9108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861332" y="543268"/>
            <a:ext cx="10469336" cy="1107996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3 </a:t>
            </a:r>
            <a:r>
              <a:rPr lang="zh-CN" altLang="en-US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爱神是敬虔操练的驱动力</a:t>
            </a:r>
            <a:endParaRPr lang="en-US" sz="66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196193"/>
            <a:ext cx="11210926" cy="1510393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我們愛，因為</a:t>
            </a:r>
            <a:r>
              <a:rPr lang="zh-CN" altLang="en-US" sz="44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神先愛我們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</a:t>
            </a:r>
            <a:endParaRPr lang="en-US" altLang="zh-CN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（約翰一書 </a:t>
            </a:r>
            <a:r>
              <a:rPr lang="en-US" altLang="zh-CN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4:19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88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861332" y="543268"/>
            <a:ext cx="10469336" cy="1107996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3 </a:t>
            </a:r>
            <a:r>
              <a:rPr lang="zh-CN" altLang="en-US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爱神是敬虔操练的驱动力</a:t>
            </a:r>
            <a:endParaRPr lang="en-US" sz="66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196193"/>
            <a:ext cx="11210926" cy="1510393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我們愛，因為</a:t>
            </a:r>
            <a:r>
              <a:rPr lang="zh-CN" altLang="en-US" sz="44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神先愛我們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</a:t>
            </a:r>
            <a:endParaRPr lang="en-US" altLang="zh-CN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（約翰一書 </a:t>
            </a:r>
            <a:r>
              <a:rPr lang="en-US" altLang="zh-CN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4:19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6" name="Google Shape;65;p15">
            <a:extLst>
              <a:ext uri="{FF2B5EF4-FFF2-40B4-BE49-F238E27FC236}">
                <a16:creationId xmlns:a16="http://schemas.microsoft.com/office/drawing/2014/main" id="{61E233FB-BA1E-AAC6-5C75-443DAD208358}"/>
              </a:ext>
            </a:extLst>
          </p:cNvPr>
          <p:cNvSpPr txBox="1">
            <a:spLocks/>
          </p:cNvSpPr>
          <p:nvPr/>
        </p:nvSpPr>
        <p:spPr>
          <a:xfrm>
            <a:off x="490537" y="4251515"/>
            <a:ext cx="11210926" cy="1958786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400" b="1" dirty="0">
                <a:solidFill>
                  <a:schemeClr val="tx1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神差他獨生子到世間來，使我們藉著他得生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，神愛我們的心在此就顯明了。（約翰一書 </a:t>
            </a:r>
            <a:r>
              <a:rPr lang="en-US" altLang="zh-CN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4:9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）</a:t>
            </a:r>
            <a:endParaRPr lang="en-US" altLang="zh-TW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8804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559254" y="2028617"/>
            <a:ext cx="11073493" cy="2800767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4 </a:t>
            </a:r>
            <a:r>
              <a:rPr lang="zh-CN" altLang="en-US" sz="88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爱人是</a:t>
            </a:r>
            <a:endParaRPr lang="en-US" altLang="zh-CN" sz="88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  <a:p>
            <a:pPr algn="ctr"/>
            <a:r>
              <a:rPr lang="zh-CN" altLang="en-US" sz="88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敬虔操练的驱动力</a:t>
            </a:r>
            <a:endParaRPr lang="en-US" sz="88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70688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559254" y="2028617"/>
            <a:ext cx="11073493" cy="2800767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5 </a:t>
            </a:r>
            <a:r>
              <a:rPr lang="zh-CN" altLang="en-US" sz="88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我们需要被</a:t>
            </a:r>
            <a:endParaRPr lang="en-US" altLang="zh-CN" sz="88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  <a:p>
            <a:pPr algn="ctr"/>
            <a:r>
              <a:rPr lang="zh-CN" altLang="en-US" sz="88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神的爱充满</a:t>
            </a:r>
            <a:endParaRPr lang="en-US" sz="88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27930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0D580BF-3DDA-F33A-5A7C-04898F67F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" y="1660061"/>
            <a:ext cx="12191999" cy="3537879"/>
          </a:xfrm>
        </p:spPr>
        <p:txBody>
          <a:bodyPr anchor="ctr"/>
          <a:lstStyle/>
          <a:p>
            <a:pPr marL="57150" indent="0" algn="ctr">
              <a:lnSpc>
                <a:spcPct val="100000"/>
              </a:lnSpc>
            </a:pPr>
            <a:r>
              <a:rPr lang="zh-CN" altLang="en-US" sz="11500" kern="1200" dirty="0">
                <a:solidFill>
                  <a:schemeClr val="tx1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殷勤操练爱心</a:t>
            </a:r>
            <a:endParaRPr lang="en-US" sz="3200" dirty="0">
              <a:solidFill>
                <a:schemeClr val="tx1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047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2520463"/>
            <a:ext cx="11210926" cy="176578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72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我们需要的是爱的驱动力</a:t>
            </a:r>
            <a:endParaRPr lang="en-US" altLang="zh-TW" sz="72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17866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002846" y="273849"/>
            <a:ext cx="10597244" cy="1107996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灵修和灵修与操练敬虔</a:t>
            </a:r>
            <a:endParaRPr lang="en-US" sz="66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285751" y="1704039"/>
            <a:ext cx="10753725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en-US" altLang="zh-CN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1 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敬虔操练的内容（一）：真道的操练</a:t>
            </a:r>
            <a:endParaRPr lang="en-US" altLang="zh-TW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6" name="Google Shape;65;p15">
            <a:extLst>
              <a:ext uri="{FF2B5EF4-FFF2-40B4-BE49-F238E27FC236}">
                <a16:creationId xmlns:a16="http://schemas.microsoft.com/office/drawing/2014/main" id="{2E6134B0-EBB3-C2D8-F3DD-5830C256DC28}"/>
              </a:ext>
            </a:extLst>
          </p:cNvPr>
          <p:cNvSpPr txBox="1">
            <a:spLocks/>
          </p:cNvSpPr>
          <p:nvPr/>
        </p:nvSpPr>
        <p:spPr>
          <a:xfrm>
            <a:off x="281668" y="2672866"/>
            <a:ext cx="11612336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en-US" altLang="zh-CN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2 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敬虔操练的内容（二）：与基督联合的操练</a:t>
            </a:r>
            <a:endParaRPr lang="en-US" altLang="zh-TW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11" name="Google Shape;65;p15">
            <a:extLst>
              <a:ext uri="{FF2B5EF4-FFF2-40B4-BE49-F238E27FC236}">
                <a16:creationId xmlns:a16="http://schemas.microsoft.com/office/drawing/2014/main" id="{59851DA4-75C5-A91A-FB8F-E3BCF3953E8B}"/>
              </a:ext>
            </a:extLst>
          </p:cNvPr>
          <p:cNvSpPr txBox="1">
            <a:spLocks/>
          </p:cNvSpPr>
          <p:nvPr/>
        </p:nvSpPr>
        <p:spPr>
          <a:xfrm>
            <a:off x="277588" y="3701573"/>
            <a:ext cx="9191285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en-US" altLang="zh-CN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3 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敬虔操练的益处</a:t>
            </a:r>
            <a:endParaRPr lang="en-US" altLang="zh-TW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9" name="Google Shape;65;p15">
            <a:extLst>
              <a:ext uri="{FF2B5EF4-FFF2-40B4-BE49-F238E27FC236}">
                <a16:creationId xmlns:a16="http://schemas.microsoft.com/office/drawing/2014/main" id="{789433CE-ED13-0A5B-79AD-BCD0F588C4A5}"/>
              </a:ext>
            </a:extLst>
          </p:cNvPr>
          <p:cNvSpPr txBox="1">
            <a:spLocks/>
          </p:cNvSpPr>
          <p:nvPr/>
        </p:nvSpPr>
        <p:spPr>
          <a:xfrm>
            <a:off x="280647" y="4637741"/>
            <a:ext cx="9883550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en-US" altLang="zh-CN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 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敬虔操练的努力（一）：信心的操练</a:t>
            </a:r>
            <a:endParaRPr lang="en-US" altLang="zh-TW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15" name="Google Shape;65;p15">
            <a:extLst>
              <a:ext uri="{FF2B5EF4-FFF2-40B4-BE49-F238E27FC236}">
                <a16:creationId xmlns:a16="http://schemas.microsoft.com/office/drawing/2014/main" id="{50F6B25E-FED3-27C1-89EB-76951FB1C9A3}"/>
              </a:ext>
            </a:extLst>
          </p:cNvPr>
          <p:cNvSpPr txBox="1">
            <a:spLocks/>
          </p:cNvSpPr>
          <p:nvPr/>
        </p:nvSpPr>
        <p:spPr>
          <a:xfrm>
            <a:off x="278952" y="5639227"/>
            <a:ext cx="10099221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en-US" altLang="zh-CN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5 </a:t>
            </a:r>
            <a:r>
              <a:rPr lang="zh-CN" altLang="en-US" sz="44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敬虔操练的努力（二）：爱心的操练</a:t>
            </a:r>
            <a:endParaRPr lang="en-US" altLang="zh-TW" sz="44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5904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691664"/>
            <a:ext cx="11210926" cy="263120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内中有一个人是律法师，要试探耶稣，就问他说：「夫子，律法上的诫命，哪一条是最大的呢？」 （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35-36 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节）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0847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0537" y="691664"/>
            <a:ext cx="11210926" cy="263120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内中有一个人是律法师，要试探耶稣，就问他说：「夫子，律法上的诫命，哪一条是最大的呢？」 （</a:t>
            </a:r>
            <a:r>
              <a:rPr lang="en-US" altLang="zh-CN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35-36 </a:t>
            </a: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节）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31F85750-F56B-0DA8-1325-A5AD4C9FAD6C}"/>
              </a:ext>
            </a:extLst>
          </p:cNvPr>
          <p:cNvSpPr txBox="1">
            <a:spLocks/>
          </p:cNvSpPr>
          <p:nvPr/>
        </p:nvSpPr>
        <p:spPr>
          <a:xfrm>
            <a:off x="490537" y="3521950"/>
            <a:ext cx="11210926" cy="2631202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</a:pPr>
            <a:r>
              <a:rPr lang="zh-CN" altLang="en-US" sz="48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你要尽心、尽性、尽意</a:t>
            </a:r>
            <a:r>
              <a:rPr lang="zh-CN" altLang="en-US" sz="4800" b="1" dirty="0">
                <a:solidFill>
                  <a:srgbClr val="0000FF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爱</a:t>
            </a:r>
            <a:r>
              <a:rPr lang="zh-CN" altLang="en-US" sz="48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主─你的神。这是诫命中的第一，且是最大的。其次也相仿，就是要</a:t>
            </a:r>
            <a:r>
              <a:rPr lang="zh-CN" altLang="en-US" sz="4800" b="1" dirty="0">
                <a:solidFill>
                  <a:srgbClr val="0000FF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爱</a:t>
            </a:r>
            <a:r>
              <a:rPr lang="zh-CN" altLang="en-US" sz="48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人如己。 （</a:t>
            </a:r>
            <a:r>
              <a:rPr lang="en-US" altLang="zh-CN" sz="48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37-39 </a:t>
            </a:r>
            <a:r>
              <a:rPr lang="zh-CN" altLang="en-US" sz="48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节）</a:t>
            </a:r>
            <a:endParaRPr lang="en-US" altLang="zh-TW" sz="48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888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333500" y="682062"/>
            <a:ext cx="9525001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1 </a:t>
            </a:r>
            <a:r>
              <a:rPr lang="zh-CN" altLang="en-US" sz="8000" b="1" dirty="0">
                <a:solidFill>
                  <a:srgbClr val="0000FF"/>
                </a:solidFill>
                <a:latin typeface="Baoli SC" panose="02010600040101010101" pitchFamily="2" charset="-122"/>
                <a:ea typeface="Baoli SC" panose="02010600040101010101" pitchFamily="2" charset="-122"/>
              </a:rPr>
              <a:t>爱是律法的核心</a:t>
            </a:r>
            <a:endParaRPr lang="en-US" sz="8000" b="1" dirty="0">
              <a:solidFill>
                <a:srgbClr val="0000FF"/>
              </a:solidFill>
              <a:latin typeface="Baoli SC" panose="02010600040101010101" pitchFamily="2" charset="-122"/>
              <a:ea typeface="Baoli SC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5968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333500" y="682062"/>
            <a:ext cx="9525001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aoli SC" panose="02010600040101010101" pitchFamily="2" charset="-122"/>
                <a:ea typeface="Baoli SC" panose="02010600040101010101" pitchFamily="2" charset="-122"/>
                <a:cs typeface="+mn-cs"/>
              </a:rPr>
              <a:t>1 </a:t>
            </a: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aoli SC" panose="02010600040101010101" pitchFamily="2" charset="-122"/>
                <a:ea typeface="Baoli SC" panose="02010600040101010101" pitchFamily="2" charset="-122"/>
                <a:cs typeface="+mn-cs"/>
              </a:rPr>
              <a:t>爱是律法的核心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aoli SC" panose="02010600040101010101" pitchFamily="2" charset="-122"/>
              <a:ea typeface="Baoli SC" panose="02010600040101010101" pitchFamily="2" charset="-122"/>
              <a:cs typeface="+mn-cs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1968272" y="2740899"/>
            <a:ext cx="3436484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外在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9E24A8C1-0E9C-8ADD-6608-EC9CD2FC79D6}"/>
              </a:ext>
            </a:extLst>
          </p:cNvPr>
          <p:cNvSpPr txBox="1">
            <a:spLocks/>
          </p:cNvSpPr>
          <p:nvPr/>
        </p:nvSpPr>
        <p:spPr>
          <a:xfrm>
            <a:off x="6749147" y="2740899"/>
            <a:ext cx="3436484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内在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77DFB8B4-A559-1F5C-CA5D-C88406D56870}"/>
              </a:ext>
            </a:extLst>
          </p:cNvPr>
          <p:cNvSpPr/>
          <p:nvPr/>
        </p:nvSpPr>
        <p:spPr>
          <a:xfrm>
            <a:off x="4936672" y="3020786"/>
            <a:ext cx="2318657" cy="302079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30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333500" y="682062"/>
            <a:ext cx="9525001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aoli SC" panose="02010600040101010101" pitchFamily="2" charset="-122"/>
                <a:ea typeface="Baoli SC" panose="02010600040101010101" pitchFamily="2" charset="-122"/>
                <a:cs typeface="+mn-cs"/>
              </a:rPr>
              <a:t>1 </a:t>
            </a: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aoli SC" panose="02010600040101010101" pitchFamily="2" charset="-122"/>
                <a:ea typeface="Baoli SC" panose="02010600040101010101" pitchFamily="2" charset="-122"/>
                <a:cs typeface="+mn-cs"/>
              </a:rPr>
              <a:t>爱是律法的核心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aoli SC" panose="02010600040101010101" pitchFamily="2" charset="-122"/>
              <a:ea typeface="Baoli SC" panose="02010600040101010101" pitchFamily="2" charset="-122"/>
              <a:cs typeface="+mn-cs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1968272" y="2740899"/>
            <a:ext cx="3436484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外在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9E24A8C1-0E9C-8ADD-6608-EC9CD2FC79D6}"/>
              </a:ext>
            </a:extLst>
          </p:cNvPr>
          <p:cNvSpPr txBox="1">
            <a:spLocks/>
          </p:cNvSpPr>
          <p:nvPr/>
        </p:nvSpPr>
        <p:spPr>
          <a:xfrm>
            <a:off x="6749147" y="2740899"/>
            <a:ext cx="3436484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内在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77DFB8B4-A559-1F5C-CA5D-C88406D56870}"/>
              </a:ext>
            </a:extLst>
          </p:cNvPr>
          <p:cNvSpPr/>
          <p:nvPr/>
        </p:nvSpPr>
        <p:spPr>
          <a:xfrm>
            <a:off x="4936672" y="3020786"/>
            <a:ext cx="2318657" cy="302079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Google Shape;65;p15">
            <a:extLst>
              <a:ext uri="{FF2B5EF4-FFF2-40B4-BE49-F238E27FC236}">
                <a16:creationId xmlns:a16="http://schemas.microsoft.com/office/drawing/2014/main" id="{2E6134B0-EBB3-C2D8-F3DD-5830C256DC28}"/>
              </a:ext>
            </a:extLst>
          </p:cNvPr>
          <p:cNvSpPr txBox="1">
            <a:spLocks/>
          </p:cNvSpPr>
          <p:nvPr/>
        </p:nvSpPr>
        <p:spPr>
          <a:xfrm>
            <a:off x="1973715" y="3979147"/>
            <a:ext cx="3436484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行动 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7" name="Google Shape;65;p15">
            <a:extLst>
              <a:ext uri="{FF2B5EF4-FFF2-40B4-BE49-F238E27FC236}">
                <a16:creationId xmlns:a16="http://schemas.microsoft.com/office/drawing/2014/main" id="{9A6354DA-66D6-FBE7-A300-68AD300163EB}"/>
              </a:ext>
            </a:extLst>
          </p:cNvPr>
          <p:cNvSpPr txBox="1">
            <a:spLocks/>
          </p:cNvSpPr>
          <p:nvPr/>
        </p:nvSpPr>
        <p:spPr>
          <a:xfrm>
            <a:off x="6754590" y="3979147"/>
            <a:ext cx="3436484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心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C4319774-B7AD-83D7-D2D0-6308769B9610}"/>
              </a:ext>
            </a:extLst>
          </p:cNvPr>
          <p:cNvSpPr/>
          <p:nvPr/>
        </p:nvSpPr>
        <p:spPr>
          <a:xfrm>
            <a:off x="4942115" y="4259034"/>
            <a:ext cx="2318657" cy="302079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63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29F811-6EF6-05FE-75B3-D578B4D5C2BE}"/>
              </a:ext>
            </a:extLst>
          </p:cNvPr>
          <p:cNvSpPr txBox="1"/>
          <p:nvPr/>
        </p:nvSpPr>
        <p:spPr>
          <a:xfrm>
            <a:off x="1333500" y="682062"/>
            <a:ext cx="9525001" cy="1323439"/>
          </a:xfrm>
          <a:prstGeom prst="rect">
            <a:avLst/>
          </a:prstGeom>
          <a:solidFill>
            <a:srgbClr val="F3F5FB">
              <a:alpha val="0"/>
            </a:srgbClr>
          </a:solidFill>
          <a:ln w="571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aoli SC" panose="02010600040101010101" pitchFamily="2" charset="-122"/>
                <a:ea typeface="Baoli SC" panose="02010600040101010101" pitchFamily="2" charset="-122"/>
                <a:cs typeface="+mn-cs"/>
              </a:rPr>
              <a:t>1 </a:t>
            </a: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Baoli SC" panose="02010600040101010101" pitchFamily="2" charset="-122"/>
                <a:ea typeface="Baoli SC" panose="02010600040101010101" pitchFamily="2" charset="-122"/>
                <a:cs typeface="+mn-cs"/>
              </a:rPr>
              <a:t>爱是律法的核心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Baoli SC" panose="02010600040101010101" pitchFamily="2" charset="-122"/>
              <a:ea typeface="Baoli SC" panose="02010600040101010101" pitchFamily="2" charset="-122"/>
              <a:cs typeface="+mn-cs"/>
            </a:endParaRPr>
          </a:p>
        </p:txBody>
      </p:sp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1968272" y="2740899"/>
            <a:ext cx="3436484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外在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2" name="Google Shape;65;p15">
            <a:extLst>
              <a:ext uri="{FF2B5EF4-FFF2-40B4-BE49-F238E27FC236}">
                <a16:creationId xmlns:a16="http://schemas.microsoft.com/office/drawing/2014/main" id="{9E24A8C1-0E9C-8ADD-6608-EC9CD2FC79D6}"/>
              </a:ext>
            </a:extLst>
          </p:cNvPr>
          <p:cNvSpPr txBox="1">
            <a:spLocks/>
          </p:cNvSpPr>
          <p:nvPr/>
        </p:nvSpPr>
        <p:spPr>
          <a:xfrm>
            <a:off x="6749147" y="2740899"/>
            <a:ext cx="3436484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内在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3" name="Right Arrow 2">
            <a:extLst>
              <a:ext uri="{FF2B5EF4-FFF2-40B4-BE49-F238E27FC236}">
                <a16:creationId xmlns:a16="http://schemas.microsoft.com/office/drawing/2014/main" id="{77DFB8B4-A559-1F5C-CA5D-C88406D56870}"/>
              </a:ext>
            </a:extLst>
          </p:cNvPr>
          <p:cNvSpPr/>
          <p:nvPr/>
        </p:nvSpPr>
        <p:spPr>
          <a:xfrm>
            <a:off x="4936672" y="3020786"/>
            <a:ext cx="2318657" cy="302079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Google Shape;65;p15">
            <a:extLst>
              <a:ext uri="{FF2B5EF4-FFF2-40B4-BE49-F238E27FC236}">
                <a16:creationId xmlns:a16="http://schemas.microsoft.com/office/drawing/2014/main" id="{2E6134B0-EBB3-C2D8-F3DD-5830C256DC28}"/>
              </a:ext>
            </a:extLst>
          </p:cNvPr>
          <p:cNvSpPr txBox="1">
            <a:spLocks/>
          </p:cNvSpPr>
          <p:nvPr/>
        </p:nvSpPr>
        <p:spPr>
          <a:xfrm>
            <a:off x="1973715" y="3979147"/>
            <a:ext cx="3436484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行动 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7" name="Google Shape;65;p15">
            <a:extLst>
              <a:ext uri="{FF2B5EF4-FFF2-40B4-BE49-F238E27FC236}">
                <a16:creationId xmlns:a16="http://schemas.microsoft.com/office/drawing/2014/main" id="{9A6354DA-66D6-FBE7-A300-68AD300163EB}"/>
              </a:ext>
            </a:extLst>
          </p:cNvPr>
          <p:cNvSpPr txBox="1">
            <a:spLocks/>
          </p:cNvSpPr>
          <p:nvPr/>
        </p:nvSpPr>
        <p:spPr>
          <a:xfrm>
            <a:off x="6754590" y="3979147"/>
            <a:ext cx="3436484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心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C4319774-B7AD-83D7-D2D0-6308769B9610}"/>
              </a:ext>
            </a:extLst>
          </p:cNvPr>
          <p:cNvSpPr/>
          <p:nvPr/>
        </p:nvSpPr>
        <p:spPr>
          <a:xfrm>
            <a:off x="4942115" y="4259034"/>
            <a:ext cx="2318657" cy="302079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oogle Shape;65;p15">
            <a:extLst>
              <a:ext uri="{FF2B5EF4-FFF2-40B4-BE49-F238E27FC236}">
                <a16:creationId xmlns:a16="http://schemas.microsoft.com/office/drawing/2014/main" id="{59851DA4-75C5-A91A-FB8F-E3BCF3953E8B}"/>
              </a:ext>
            </a:extLst>
          </p:cNvPr>
          <p:cNvSpPr txBox="1">
            <a:spLocks/>
          </p:cNvSpPr>
          <p:nvPr/>
        </p:nvSpPr>
        <p:spPr>
          <a:xfrm>
            <a:off x="1965551" y="5138480"/>
            <a:ext cx="3436484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责任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12" name="Google Shape;65;p15">
            <a:extLst>
              <a:ext uri="{FF2B5EF4-FFF2-40B4-BE49-F238E27FC236}">
                <a16:creationId xmlns:a16="http://schemas.microsoft.com/office/drawing/2014/main" id="{303D9FB3-7B3A-3049-34BD-676EA53211C3}"/>
              </a:ext>
            </a:extLst>
          </p:cNvPr>
          <p:cNvSpPr txBox="1">
            <a:spLocks/>
          </p:cNvSpPr>
          <p:nvPr/>
        </p:nvSpPr>
        <p:spPr>
          <a:xfrm>
            <a:off x="6746426" y="5138480"/>
            <a:ext cx="3436484" cy="90853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4800" b="1" dirty="0">
                <a:solidFill>
                  <a:schemeClr val="tx1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爱</a:t>
            </a:r>
            <a:endParaRPr lang="en-US" altLang="zh-TW" sz="4800" b="1" dirty="0">
              <a:solidFill>
                <a:schemeClr val="tx1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5537347A-5D6A-B3C3-92D6-B182387B1E13}"/>
              </a:ext>
            </a:extLst>
          </p:cNvPr>
          <p:cNvSpPr/>
          <p:nvPr/>
        </p:nvSpPr>
        <p:spPr>
          <a:xfrm>
            <a:off x="4933951" y="5418367"/>
            <a:ext cx="2318657" cy="302079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5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>
          <a:extLst>
            <a:ext uri="{FF2B5EF4-FFF2-40B4-BE49-F238E27FC236}">
              <a16:creationId xmlns:a16="http://schemas.microsoft.com/office/drawing/2014/main" id="{D949EA42-C29B-28ED-97FC-7C1C2DB04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65;p15">
            <a:extLst>
              <a:ext uri="{FF2B5EF4-FFF2-40B4-BE49-F238E27FC236}">
                <a16:creationId xmlns:a16="http://schemas.microsoft.com/office/drawing/2014/main" id="{573782E8-70AF-D3AE-048B-D35E03BAFF42}"/>
              </a:ext>
            </a:extLst>
          </p:cNvPr>
          <p:cNvSpPr txBox="1">
            <a:spLocks/>
          </p:cNvSpPr>
          <p:nvPr/>
        </p:nvSpPr>
        <p:spPr>
          <a:xfrm>
            <a:off x="495300" y="961086"/>
            <a:ext cx="11210926" cy="2606707"/>
          </a:xfrm>
          <a:prstGeom prst="rect">
            <a:avLst/>
          </a:prstGeom>
          <a:noFill/>
          <a:ln w="57150">
            <a:noFill/>
          </a:ln>
          <a:effectLst/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30479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04792" algn="l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04792" algn="l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2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zh-CN" altLang="en-US" sz="5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這兩條誡命是律法和先知</a:t>
            </a:r>
            <a:endParaRPr lang="en-US" altLang="zh-CN" sz="5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5400" b="1" dirty="0">
                <a:solidFill>
                  <a:srgbClr val="0000FF"/>
                </a:solidFill>
                <a:highlight>
                  <a:srgbClr val="FFFF00"/>
                </a:highlight>
                <a:latin typeface="BiauKaiHK Regular" panose="03000500000000000000" pitchFamily="66" charset="-120"/>
                <a:ea typeface="BiauKaiHK Regular" panose="03000500000000000000" pitchFamily="66" charset="-120"/>
              </a:rPr>
              <a:t>一切道理的總綱</a:t>
            </a:r>
            <a:r>
              <a:rPr lang="zh-CN" altLang="en-US" sz="5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。</a:t>
            </a:r>
            <a:endParaRPr lang="en-US" altLang="zh-CN" sz="5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  <a:p>
            <a:pPr marL="0" indent="0" algn="ctr">
              <a:lnSpc>
                <a:spcPct val="100000"/>
              </a:lnSpc>
            </a:pPr>
            <a:r>
              <a:rPr lang="zh-CN" altLang="en-US" sz="5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（</a:t>
            </a:r>
            <a:r>
              <a:rPr lang="en-US" altLang="zh-CN" sz="5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40 </a:t>
            </a:r>
            <a:r>
              <a:rPr lang="zh-CN" altLang="en-US" sz="5400" b="1" dirty="0">
                <a:solidFill>
                  <a:srgbClr val="0000FF"/>
                </a:solidFill>
                <a:latin typeface="BiauKaiHK Regular" panose="03000500000000000000" pitchFamily="66" charset="-120"/>
                <a:ea typeface="BiauKaiHK Regular" panose="03000500000000000000" pitchFamily="66" charset="-120"/>
              </a:rPr>
              <a:t>節）</a:t>
            </a:r>
            <a:endParaRPr lang="en-US" altLang="zh-TW" sz="5400" b="1" dirty="0">
              <a:solidFill>
                <a:srgbClr val="0000FF"/>
              </a:solidFill>
              <a:latin typeface="BiauKaiHK Regular" panose="03000500000000000000" pitchFamily="66" charset="-120"/>
              <a:ea typeface="BiauKaiHK Regular" panose="030005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588227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6672</TotalTime>
  <Words>468</Words>
  <Application>Microsoft Macintosh PowerPoint</Application>
  <PresentationFormat>Widescreen</PresentationFormat>
  <Paragraphs>57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Baoli SC</vt:lpstr>
      <vt:lpstr>BiauKaiHK Regular</vt:lpstr>
      <vt:lpstr>Arial</vt:lpstr>
      <vt:lpstr>Calibri</vt:lpstr>
      <vt:lpstr>simple-light-2</vt:lpstr>
      <vt:lpstr>敬虔操练的努力 （二）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CHCCC</dc:creator>
  <cp:lastModifiedBy>CHCCC</cp:lastModifiedBy>
  <cp:revision>525</cp:revision>
  <dcterms:created xsi:type="dcterms:W3CDTF">2020-04-30T15:20:58Z</dcterms:created>
  <dcterms:modified xsi:type="dcterms:W3CDTF">2024-07-02T16:29:02Z</dcterms:modified>
</cp:coreProperties>
</file>