
<file path=[Content_Types].xml><?xml version="1.0" encoding="utf-8"?>
<Types xmlns="http://schemas.openxmlformats.org/package/2006/content-types">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Noto Sans SC"/>
      <p:regular r:id="rId29"/>
      <p:bold r:id="rId30"/>
    </p:embeddedFont>
    <p:embeddedFont>
      <p:font typeface="Noto Sans TC"/>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jMVJ+KLvsB4Dth9nusQVrVvWqh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NotoSansSC-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NotoSansTC-regular.fntdata"/><Relationship Id="rId30" Type="http://schemas.openxmlformats.org/officeDocument/2006/relationships/font" Target="fonts/NotoSansSC-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NotoSansTC-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f5aeb363b6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f5aeb363b6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3ee92418d_0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f3ee92418d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5aeb363b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f5aeb363b6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f3ee92418d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f3ee92418d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f3ee92418d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f3ee92418d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f3ee92418d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2f3ee92418d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3ee92418d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2f3ee92418d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f3ee92418d_0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f3ee92418d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f3ee92418d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f3ee92418d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f3ee92418d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f3ee92418d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3ee92418d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2f3ee92418d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3ee92418d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2f3ee92418d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3ee92418d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f3ee92418d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f3ee92418d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f3ee92418d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f3ee92418d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f3ee92418d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f5aeb363b6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f5aeb363b6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e4998874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ee4998874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f3ee92418d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f3ee92418d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3ee92418d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f3ee92418d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3ee92418d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2f3ee92418d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f3ee92418d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f3ee92418d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f5aeb363b6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2f5aeb363b6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3ee92418d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2f3ee92418d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grpSp>
        <p:nvGrpSpPr>
          <p:cNvPr id="23" name="Google Shape;23;p5"/>
          <p:cNvGrpSpPr/>
          <p:nvPr/>
        </p:nvGrpSpPr>
        <p:grpSpPr>
          <a:xfrm>
            <a:off x="0" y="-8467"/>
            <a:ext cx="12192000" cy="6866467"/>
            <a:chOff x="0" y="-8467"/>
            <a:chExt cx="12192000" cy="6866467"/>
          </a:xfrm>
        </p:grpSpPr>
        <p:cxnSp>
          <p:nvCxnSpPr>
            <p:cNvPr id="24" name="Google Shape;24;p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5098"/>
              </a:schemeClr>
            </a:solidFill>
            <a:ln>
              <a:noFill/>
            </a:ln>
          </p:spPr>
        </p:sp>
        <p:sp>
          <p:nvSpPr>
            <p:cNvPr id="27" name="Google Shape;27;p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5"/>
            <p:cNvSpPr/>
            <p:nvPr/>
          </p:nvSpPr>
          <p:spPr>
            <a:xfrm>
              <a:off x="8932333" y="3048000"/>
              <a:ext cx="3259667" cy="3810000"/>
            </a:xfrm>
            <a:prstGeom prst="triangle">
              <a:avLst>
                <a:gd fmla="val 100000" name="adj"/>
              </a:avLst>
            </a:prstGeom>
            <a:solidFill>
              <a:schemeClr val="accent2">
                <a:alpha val="6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5098"/>
              </a:srgbClr>
            </a:solidFill>
            <a:ln>
              <a:noFill/>
            </a:ln>
          </p:spPr>
        </p:sp>
        <p:sp>
          <p:nvSpPr>
            <p:cNvPr id="30" name="Google Shape;30;p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5098"/>
              </a:srgbClr>
            </a:solidFill>
            <a:ln>
              <a:noFill/>
            </a:ln>
          </p:spPr>
        </p:sp>
        <p:sp>
          <p:nvSpPr>
            <p:cNvPr id="31" name="Google Shape;31;p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0000"/>
              </a:schemeClr>
            </a:solidFill>
            <a:ln>
              <a:noFill/>
            </a:ln>
          </p:spPr>
        </p:sp>
        <p:sp>
          <p:nvSpPr>
            <p:cNvPr id="32" name="Google Shape;32;p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5"/>
            <p:cNvSpPr/>
            <p:nvPr/>
          </p:nvSpPr>
          <p:spPr>
            <a:xfrm rot="10800000">
              <a:off x="0" y="0"/>
              <a:ext cx="842596" cy="5666154"/>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p5"/>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36" name="Google Shape;36;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14"/>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3" name="Google Shape;93;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6" name="Shape 96"/>
        <p:cNvGrpSpPr/>
        <p:nvPr/>
      </p:nvGrpSpPr>
      <p:grpSpPr>
        <a:xfrm>
          <a:off x="0" y="0"/>
          <a:ext cx="0" cy="0"/>
          <a:chOff x="0" y="0"/>
          <a:chExt cx="0" cy="0"/>
        </a:xfrm>
      </p:grpSpPr>
      <p:sp>
        <p:nvSpPr>
          <p:cNvPr id="97" name="Google Shape;97;p15"/>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5"/>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9" name="Google Shape;99;p15"/>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0" name="Google Shape;100;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5"/>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4" name="Google Shape;104;p15"/>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sp>
        <p:nvSpPr>
          <p:cNvPr id="106" name="Google Shape;106;p16"/>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6"/>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8" name="Google Shape;108;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1" name="Shape 111"/>
        <p:cNvGrpSpPr/>
        <p:nvPr/>
      </p:nvGrpSpPr>
      <p:grpSpPr>
        <a:xfrm>
          <a:off x="0" y="0"/>
          <a:ext cx="0" cy="0"/>
          <a:chOff x="0" y="0"/>
          <a:chExt cx="0" cy="0"/>
        </a:xfrm>
      </p:grpSpPr>
      <p:sp>
        <p:nvSpPr>
          <p:cNvPr id="112" name="Google Shape;112;p17"/>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7"/>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 name="Google Shape;114;p17"/>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5" name="Google Shape;115;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7"/>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9" name="Google Shape;119;p17"/>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0" name="Shape 120"/>
        <p:cNvGrpSpPr/>
        <p:nvPr/>
      </p:nvGrpSpPr>
      <p:grpSpPr>
        <a:xfrm>
          <a:off x="0" y="0"/>
          <a:ext cx="0" cy="0"/>
          <a:chOff x="0" y="0"/>
          <a:chExt cx="0" cy="0"/>
        </a:xfrm>
      </p:grpSpPr>
      <p:sp>
        <p:nvSpPr>
          <p:cNvPr id="121" name="Google Shape;121;p18"/>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8"/>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3" name="Google Shape;123;p18"/>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4" name="Google Shape;124;p1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9"/>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0" name="Google Shape;130;p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20"/>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0"/>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6" name="Google Shape;136;p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2" name="Google Shape;42;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7"/>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48" name="Google Shape;48;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4" name="Google Shape;54;p8"/>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5" name="Google Shape;55;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1" name="Google Shape;61;p9"/>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2" name="Google Shape;62;p9"/>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3" name="Google Shape;63;p9"/>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4" name="Google Shape;64;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12"/>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9" name="Google Shape;79;p12"/>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0" name="Google Shape;80;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3"/>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p:nvPr>
            <p:ph idx="2" type="pic"/>
          </p:nvPr>
        </p:nvSpPr>
        <p:spPr>
          <a:xfrm>
            <a:off x="677334" y="609600"/>
            <a:ext cx="8596668" cy="3845718"/>
          </a:xfrm>
          <a:prstGeom prst="rect">
            <a:avLst/>
          </a:prstGeom>
          <a:noFill/>
          <a:ln>
            <a:noFill/>
          </a:ln>
        </p:spPr>
      </p:sp>
      <p:sp>
        <p:nvSpPr>
          <p:cNvPr id="86" name="Google Shape;86;p13"/>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4"/>
          <p:cNvGrpSpPr/>
          <p:nvPr/>
        </p:nvGrpSpPr>
        <p:grpSpPr>
          <a:xfrm>
            <a:off x="0" y="-8467"/>
            <a:ext cx="12192000" cy="6866467"/>
            <a:chOff x="0" y="-8467"/>
            <a:chExt cx="12192000" cy="6866467"/>
          </a:xfrm>
        </p:grpSpPr>
        <p:cxnSp>
          <p:nvCxnSpPr>
            <p:cNvPr id="7" name="Google Shape;7;p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5098"/>
              </a:schemeClr>
            </a:solidFill>
            <a:ln>
              <a:noFill/>
            </a:ln>
          </p:spPr>
        </p:sp>
        <p:sp>
          <p:nvSpPr>
            <p:cNvPr id="10" name="Google Shape;10;p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4"/>
            <p:cNvSpPr/>
            <p:nvPr/>
          </p:nvSpPr>
          <p:spPr>
            <a:xfrm>
              <a:off x="8932333" y="3048000"/>
              <a:ext cx="3259667" cy="3810000"/>
            </a:xfrm>
            <a:prstGeom prst="triangle">
              <a:avLst>
                <a:gd fmla="val 100000" name="adj"/>
              </a:avLst>
            </a:prstGeom>
            <a:solidFill>
              <a:schemeClr val="accent2">
                <a:alpha val="6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5098"/>
              </a:srgbClr>
            </a:solidFill>
            <a:ln>
              <a:noFill/>
            </a:ln>
          </p:spPr>
        </p:sp>
        <p:sp>
          <p:nvSpPr>
            <p:cNvPr id="13" name="Google Shape;13;p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5098"/>
              </a:srgbClr>
            </a:solidFill>
            <a:ln>
              <a:noFill/>
            </a:ln>
          </p:spPr>
        </p:sp>
        <p:sp>
          <p:nvSpPr>
            <p:cNvPr id="14" name="Google Shape;14;p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0000"/>
              </a:schemeClr>
            </a:solidFill>
            <a:ln>
              <a:noFill/>
            </a:ln>
          </p:spPr>
        </p:sp>
        <p:sp>
          <p:nvSpPr>
            <p:cNvPr id="15" name="Google Shape;15;p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4"/>
            <p:cNvSpPr/>
            <p:nvPr/>
          </p:nvSpPr>
          <p:spPr>
            <a:xfrm>
              <a:off x="0" y="4013200"/>
              <a:ext cx="448733" cy="2844800"/>
            </a:xfrm>
            <a:prstGeom prst="triangle">
              <a:avLst>
                <a:gd fmla="val 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
          <p:cNvSpPr txBox="1"/>
          <p:nvPr>
            <p:ph type="ctrTitle"/>
          </p:nvPr>
        </p:nvSpPr>
        <p:spPr>
          <a:xfrm>
            <a:off x="914400" y="2390075"/>
            <a:ext cx="10904700" cy="135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accent1"/>
              </a:buClr>
              <a:buSzPts val="7200"/>
              <a:buFont typeface="Trebuchet MS"/>
              <a:buNone/>
            </a:pPr>
            <a:r>
              <a:rPr b="1" lang="en-US" sz="5500"/>
              <a:t>        </a:t>
            </a:r>
            <a:endParaRPr b="1" sz="3500">
              <a:solidFill>
                <a:srgbClr val="F6B26B"/>
              </a:solidFill>
            </a:endParaRPr>
          </a:p>
          <a:p>
            <a:pPr indent="0" lvl="0" marL="0" rtl="0" algn="l">
              <a:lnSpc>
                <a:spcPct val="100000"/>
              </a:lnSpc>
              <a:spcBef>
                <a:spcPts val="0"/>
              </a:spcBef>
              <a:spcAft>
                <a:spcPts val="0"/>
              </a:spcAft>
              <a:buClr>
                <a:schemeClr val="accent1"/>
              </a:buClr>
              <a:buSzPts val="7200"/>
              <a:buFont typeface="Trebuchet MS"/>
              <a:buNone/>
            </a:pPr>
            <a:r>
              <a:rPr b="1" lang="en-US" sz="5500">
                <a:solidFill>
                  <a:srgbClr val="F6B26B"/>
                </a:solidFill>
              </a:rPr>
              <a:t>	       </a:t>
            </a:r>
            <a:endParaRPr b="1" sz="5500">
              <a:solidFill>
                <a:srgbClr val="F6B26B"/>
              </a:solidFill>
            </a:endParaRPr>
          </a:p>
          <a:p>
            <a:pPr indent="0" lvl="0" marL="0" rtl="0" algn="l">
              <a:lnSpc>
                <a:spcPct val="100000"/>
              </a:lnSpc>
              <a:spcBef>
                <a:spcPts val="0"/>
              </a:spcBef>
              <a:spcAft>
                <a:spcPts val="0"/>
              </a:spcAft>
              <a:buClr>
                <a:schemeClr val="accent1"/>
              </a:buClr>
              <a:buSzPts val="7200"/>
              <a:buFont typeface="Trebuchet MS"/>
              <a:buNone/>
            </a:pPr>
            <a:r>
              <a:rPr b="1" lang="en-US" sz="4600">
                <a:solidFill>
                  <a:srgbClr val="F6B26B"/>
                </a:solidFill>
              </a:rPr>
              <a:t>              </a:t>
            </a:r>
            <a:r>
              <a:rPr b="1" lang="en-US" sz="6100">
                <a:solidFill>
                  <a:srgbClr val="1F1F1F"/>
                </a:solidFill>
              </a:rPr>
              <a:t>整全的福音 </a:t>
            </a:r>
            <a:endParaRPr b="1" sz="6100">
              <a:solidFill>
                <a:srgbClr val="1F1F1F"/>
              </a:solidFill>
            </a:endParaRPr>
          </a:p>
          <a:p>
            <a:pPr indent="0" lvl="0" marL="0" rtl="0" algn="l">
              <a:lnSpc>
                <a:spcPct val="100000"/>
              </a:lnSpc>
              <a:spcBef>
                <a:spcPts val="0"/>
              </a:spcBef>
              <a:spcAft>
                <a:spcPts val="0"/>
              </a:spcAft>
              <a:buClr>
                <a:schemeClr val="accent1"/>
              </a:buClr>
              <a:buSzPts val="7200"/>
              <a:buFont typeface="Trebuchet MS"/>
              <a:buNone/>
            </a:pPr>
            <a:r>
              <a:rPr b="1" lang="en-US" sz="4600">
                <a:solidFill>
                  <a:srgbClr val="1F1F1F"/>
                </a:solidFill>
              </a:rPr>
              <a:t>                      </a:t>
            </a:r>
            <a:r>
              <a:rPr b="1" lang="en-US" sz="3800">
                <a:solidFill>
                  <a:srgbClr val="1F1F1F"/>
                </a:solidFill>
              </a:rPr>
              <a:t>— 充充满满地有恩典有真理</a:t>
            </a:r>
            <a:r>
              <a:rPr b="1" lang="en-US" sz="4600">
                <a:solidFill>
                  <a:srgbClr val="1F1F1F"/>
                </a:solidFill>
              </a:rPr>
              <a:t> </a:t>
            </a:r>
            <a:r>
              <a:rPr b="1" lang="en-US" sz="5500">
                <a:solidFill>
                  <a:srgbClr val="F6B26B"/>
                </a:solidFill>
              </a:rPr>
              <a:t>	  </a:t>
            </a:r>
            <a:endParaRPr sz="3700">
              <a:solidFill>
                <a:srgbClr val="F6B26B"/>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f5aeb363b6_0_23"/>
          <p:cNvSpPr txBox="1"/>
          <p:nvPr>
            <p:ph idx="1" type="body"/>
          </p:nvPr>
        </p:nvSpPr>
        <p:spPr>
          <a:xfrm>
            <a:off x="600750" y="3945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b="1" sz="20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充充满满地有恩典有真理</a:t>
            </a:r>
            <a:endParaRPr b="1" sz="21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舊約中記載的上帝是有恩典有真理的上帝</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当摩西求看神的荣耀时，神从他旁边经过宣告说，“‘耶和华，耶和华，是有怜悯有恩典的神，不轻易发怒，并有</a:t>
            </a:r>
            <a:r>
              <a:rPr b="1" lang="en-US" sz="1900">
                <a:solidFill>
                  <a:schemeClr val="dk1"/>
                </a:solidFill>
                <a:latin typeface="Noto Sans SC"/>
                <a:ea typeface="Noto Sans SC"/>
                <a:cs typeface="Noto Sans SC"/>
                <a:sym typeface="Noto Sans SC"/>
              </a:rPr>
              <a:t>丰盛的慈爱和诚实</a:t>
            </a:r>
            <a:r>
              <a:rPr lang="en-US" sz="1900">
                <a:solidFill>
                  <a:schemeClr val="dk1"/>
                </a:solidFill>
                <a:latin typeface="Noto Sans SC"/>
                <a:ea typeface="Noto Sans SC"/>
                <a:cs typeface="Noto Sans SC"/>
                <a:sym typeface="Noto Sans SC"/>
              </a:rPr>
              <a:t>。为千万人存留慈爱，赦免罪孽，过犯和罪恶，万不以有罪的为无罪。”（出34:6-7）</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希伯來原文中的“慈愛”與“恩典</a:t>
            </a:r>
            <a:r>
              <a:rPr lang="en-US" sz="1900">
                <a:solidFill>
                  <a:schemeClr val="dk1"/>
                </a:solidFill>
                <a:latin typeface="Noto Sans SC"/>
                <a:ea typeface="Noto Sans SC"/>
                <a:cs typeface="Noto Sans SC"/>
                <a:sym typeface="Noto Sans SC"/>
              </a:rPr>
              <a:t>”</a:t>
            </a:r>
            <a:r>
              <a:rPr lang="en-US" sz="1900">
                <a:solidFill>
                  <a:schemeClr val="dk1"/>
                </a:solidFill>
                <a:latin typeface="Noto Sans SC"/>
                <a:ea typeface="Noto Sans SC"/>
                <a:cs typeface="Noto Sans SC"/>
                <a:sym typeface="Noto Sans SC"/>
              </a:rPr>
              <a:t>（hesed）； “誠實”與“真理” （emet）均為同一詞。 舊約中“慈愛”與“誠實”各單獨出現100多次， 但有二十多次</a:t>
            </a:r>
            <a:r>
              <a:rPr lang="en-US" sz="1900">
                <a:solidFill>
                  <a:schemeClr val="dk1"/>
                </a:solidFill>
                <a:latin typeface="Noto Sans SC"/>
                <a:ea typeface="Noto Sans SC"/>
                <a:cs typeface="Noto Sans SC"/>
                <a:sym typeface="Noto Sans SC"/>
              </a:rPr>
              <a:t>一起</a:t>
            </a:r>
            <a:r>
              <a:rPr lang="en-US" sz="1900">
                <a:solidFill>
                  <a:schemeClr val="dk1"/>
                </a:solidFill>
                <a:latin typeface="Noto Sans SC"/>
                <a:ea typeface="Noto Sans SC"/>
                <a:cs typeface="Noto Sans SC"/>
                <a:sym typeface="Noto Sans SC"/>
              </a:rPr>
              <a:t>出現， </a:t>
            </a:r>
            <a:r>
              <a:rPr lang="en-US" sz="1900">
                <a:solidFill>
                  <a:schemeClr val="dk1"/>
                </a:solidFill>
                <a:latin typeface="Noto Sans SC"/>
                <a:ea typeface="Noto Sans SC"/>
                <a:cs typeface="Noto Sans SC"/>
                <a:sym typeface="Noto Sans SC"/>
              </a:rPr>
              <a:t>均指向上帝的屬性。</a:t>
            </a:r>
            <a:endParaRPr sz="1900">
              <a:solidFill>
                <a:schemeClr val="dk1"/>
              </a:solidFill>
              <a:latin typeface="Noto Sans SC"/>
              <a:ea typeface="Noto Sans SC"/>
              <a:cs typeface="Noto Sans SC"/>
              <a:sym typeface="Noto Sans SC"/>
            </a:endParaRPr>
          </a:p>
          <a:p>
            <a:pPr indent="-349248" lvl="3" marL="18288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“因為，你的</a:t>
            </a:r>
            <a:r>
              <a:rPr b="1" lang="en-US" sz="1900">
                <a:solidFill>
                  <a:schemeClr val="dk1"/>
                </a:solidFill>
                <a:latin typeface="Noto Sans SC"/>
                <a:ea typeface="Noto Sans SC"/>
                <a:cs typeface="Noto Sans SC"/>
                <a:sym typeface="Noto Sans SC"/>
              </a:rPr>
              <a:t>慈愛</a:t>
            </a:r>
            <a:r>
              <a:rPr lang="en-US" sz="1900">
                <a:solidFill>
                  <a:schemeClr val="dk1"/>
                </a:solidFill>
                <a:latin typeface="Noto Sans SC"/>
                <a:ea typeface="Noto Sans SC"/>
                <a:cs typeface="Noto Sans SC"/>
                <a:sym typeface="Noto Sans SC"/>
              </a:rPr>
              <a:t>高及諸天； 你的</a:t>
            </a:r>
            <a:r>
              <a:rPr b="1" lang="en-US" sz="1900">
                <a:solidFill>
                  <a:schemeClr val="dk1"/>
                </a:solidFill>
                <a:latin typeface="Noto Sans SC"/>
                <a:ea typeface="Noto Sans SC"/>
                <a:cs typeface="Noto Sans SC"/>
                <a:sym typeface="Noto Sans SC"/>
              </a:rPr>
              <a:t>誠實</a:t>
            </a:r>
            <a:r>
              <a:rPr lang="en-US" sz="1900">
                <a:solidFill>
                  <a:schemeClr val="dk1"/>
                </a:solidFill>
                <a:latin typeface="Noto Sans SC"/>
                <a:ea typeface="Noto Sans SC"/>
                <a:cs typeface="Noto Sans SC"/>
                <a:sym typeface="Noto Sans SC"/>
              </a:rPr>
              <a:t>達到穹蒼。”‭‭詩篇‬ ‭57‬:‭10‬ ‭</a:t>
            </a:r>
            <a:endParaRPr sz="1900">
              <a:solidFill>
                <a:schemeClr val="dk1"/>
              </a:solidFill>
              <a:latin typeface="Noto Sans SC"/>
              <a:ea typeface="Noto Sans SC"/>
              <a:cs typeface="Noto Sans SC"/>
              <a:sym typeface="Noto Sans SC"/>
            </a:endParaRPr>
          </a:p>
          <a:p>
            <a:pPr indent="-349248" lvl="3" marL="18288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“他必永遠坐在神面前； 願你預備</a:t>
            </a:r>
            <a:r>
              <a:rPr b="1" lang="en-US" sz="1900">
                <a:solidFill>
                  <a:schemeClr val="dk1"/>
                </a:solidFill>
                <a:latin typeface="Noto Sans SC"/>
                <a:ea typeface="Noto Sans SC"/>
                <a:cs typeface="Noto Sans SC"/>
                <a:sym typeface="Noto Sans SC"/>
              </a:rPr>
              <a:t>慈愛</a:t>
            </a:r>
            <a:r>
              <a:rPr lang="en-US" sz="1900">
                <a:solidFill>
                  <a:schemeClr val="dk1"/>
                </a:solidFill>
                <a:latin typeface="Noto Sans SC"/>
                <a:ea typeface="Noto Sans SC"/>
                <a:cs typeface="Noto Sans SC"/>
                <a:sym typeface="Noto Sans SC"/>
              </a:rPr>
              <a:t>和</a:t>
            </a:r>
            <a:r>
              <a:rPr b="1" lang="en-US" sz="1900">
                <a:solidFill>
                  <a:schemeClr val="dk1"/>
                </a:solidFill>
                <a:latin typeface="Noto Sans SC"/>
                <a:ea typeface="Noto Sans SC"/>
                <a:cs typeface="Noto Sans SC"/>
                <a:sym typeface="Noto Sans SC"/>
              </a:rPr>
              <a:t>誠實</a:t>
            </a:r>
            <a:r>
              <a:rPr lang="en-US" sz="1900">
                <a:solidFill>
                  <a:schemeClr val="dk1"/>
                </a:solidFill>
                <a:latin typeface="Noto Sans SC"/>
                <a:ea typeface="Noto Sans SC"/>
                <a:cs typeface="Noto Sans SC"/>
                <a:sym typeface="Noto Sans SC"/>
              </a:rPr>
              <a:t>保佑他！”‭‭詩篇‬ ‭61‬:‭7‬ ‭</a:t>
            </a:r>
            <a:endParaRPr sz="1900">
              <a:solidFill>
                <a:schemeClr val="dk1"/>
              </a:solidFill>
              <a:latin typeface="Noto Sans SC"/>
              <a:ea typeface="Noto Sans SC"/>
              <a:cs typeface="Noto Sans SC"/>
              <a:sym typeface="Noto Sans SC"/>
            </a:endParaRPr>
          </a:p>
          <a:p>
            <a:pPr indent="-349248" lvl="3" marL="18288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“主啊，你是有憐憫有恩典的神， 不輕易發怒，並有豐盛的</a:t>
            </a:r>
            <a:r>
              <a:rPr b="1" lang="en-US" sz="1900">
                <a:solidFill>
                  <a:schemeClr val="dk1"/>
                </a:solidFill>
                <a:latin typeface="Noto Sans SC"/>
                <a:ea typeface="Noto Sans SC"/>
                <a:cs typeface="Noto Sans SC"/>
                <a:sym typeface="Noto Sans SC"/>
              </a:rPr>
              <a:t>慈愛</a:t>
            </a:r>
            <a:r>
              <a:rPr lang="en-US" sz="1900">
                <a:solidFill>
                  <a:schemeClr val="dk1"/>
                </a:solidFill>
                <a:latin typeface="Noto Sans SC"/>
                <a:ea typeface="Noto Sans SC"/>
                <a:cs typeface="Noto Sans SC"/>
                <a:sym typeface="Noto Sans SC"/>
              </a:rPr>
              <a:t>和</a:t>
            </a:r>
            <a:r>
              <a:rPr b="1" lang="en-US" sz="1900">
                <a:solidFill>
                  <a:schemeClr val="dk1"/>
                </a:solidFill>
                <a:latin typeface="Noto Sans SC"/>
                <a:ea typeface="Noto Sans SC"/>
                <a:cs typeface="Noto Sans SC"/>
                <a:sym typeface="Noto Sans SC"/>
              </a:rPr>
              <a:t>誠實</a:t>
            </a:r>
            <a:r>
              <a:rPr lang="en-US" sz="1900">
                <a:solidFill>
                  <a:schemeClr val="dk1"/>
                </a:solidFill>
                <a:latin typeface="Noto Sans SC"/>
                <a:ea typeface="Noto Sans SC"/>
                <a:cs typeface="Noto Sans SC"/>
                <a:sym typeface="Noto Sans SC"/>
              </a:rPr>
              <a:t>。”‭‭詩篇‬ ‭86‬:‭15‬</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恩典 </a:t>
            </a:r>
            <a:r>
              <a:rPr lang="en-US" sz="1900">
                <a:solidFill>
                  <a:schemeClr val="dk1"/>
                </a:solidFill>
                <a:latin typeface="Noto Sans SC"/>
                <a:ea typeface="Noto Sans SC"/>
                <a:cs typeface="Noto Sans SC"/>
                <a:sym typeface="Noto Sans SC"/>
              </a:rPr>
              <a:t>— </a:t>
            </a:r>
            <a:r>
              <a:rPr lang="en-US" sz="1900">
                <a:solidFill>
                  <a:schemeClr val="dk1"/>
                </a:solidFill>
                <a:latin typeface="Noto Sans SC"/>
                <a:ea typeface="Noto Sans SC"/>
                <a:cs typeface="Noto Sans SC"/>
                <a:sym typeface="Noto Sans SC"/>
              </a:rPr>
              <a:t>帝與人立約，以慈愛對待他們， 並因此甘願自我限制</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真理 </a:t>
            </a:r>
            <a:r>
              <a:rPr lang="en-US" sz="1900">
                <a:solidFill>
                  <a:schemeClr val="dk1"/>
                </a:solidFill>
                <a:latin typeface="Noto Sans SC"/>
                <a:ea typeface="Noto Sans SC"/>
                <a:cs typeface="Noto Sans SC"/>
                <a:sym typeface="Noto Sans SC"/>
              </a:rPr>
              <a:t>—</a:t>
            </a:r>
            <a:r>
              <a:rPr lang="en-US" sz="1900">
                <a:solidFill>
                  <a:schemeClr val="dk1"/>
                </a:solidFill>
                <a:latin typeface="Noto Sans SC"/>
                <a:ea typeface="Noto Sans SC"/>
                <a:cs typeface="Noto Sans SC"/>
                <a:sym typeface="Noto Sans SC"/>
              </a:rPr>
              <a:t>上帝</a:t>
            </a:r>
            <a:r>
              <a:rPr lang="en-US" sz="1900">
                <a:solidFill>
                  <a:schemeClr val="dk1"/>
                </a:solidFill>
                <a:latin typeface="Noto Sans SC"/>
                <a:ea typeface="Noto Sans SC"/>
                <a:cs typeface="Noto Sans SC"/>
                <a:sym typeface="Noto Sans SC"/>
              </a:rPr>
              <a:t>向人啟示真理並</a:t>
            </a:r>
            <a:r>
              <a:rPr lang="en-US" sz="1900">
                <a:solidFill>
                  <a:schemeClr val="dk1"/>
                </a:solidFill>
                <a:latin typeface="Noto Sans SC"/>
                <a:ea typeface="Noto Sans SC"/>
                <a:cs typeface="Noto Sans SC"/>
                <a:sym typeface="Noto Sans SC"/>
              </a:rPr>
              <a:t>以真理對待祂的子民，信實守約， 也要求他們</a:t>
            </a:r>
            <a:r>
              <a:rPr lang="en-US" sz="1900">
                <a:solidFill>
                  <a:schemeClr val="dk1"/>
                </a:solidFill>
                <a:latin typeface="Noto Sans SC"/>
                <a:ea typeface="Noto Sans SC"/>
                <a:cs typeface="Noto Sans SC"/>
                <a:sym typeface="Noto Sans SC"/>
              </a:rPr>
              <a:t>守約，在</a:t>
            </a:r>
            <a:r>
              <a:rPr lang="en-US" sz="1900">
                <a:solidFill>
                  <a:schemeClr val="dk1"/>
                </a:solidFill>
                <a:latin typeface="Noto Sans SC"/>
                <a:ea typeface="Noto Sans SC"/>
                <a:cs typeface="Noto Sans SC"/>
                <a:sym typeface="Noto Sans SC"/>
              </a:rPr>
              <a:t>真理中敬拜順服祂</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“神是個靈，所以拜他的必須用心靈和誠實拜他。」”‭‭約翰福音‬ ‭4‬:‭24‬</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“（愛是）不喜歡不義，只喜歡真理；”‭‭哥林多前書‬ ‭13‬:‭6‬ ‭</a:t>
            </a:r>
            <a:endParaRPr sz="19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f3ee92418d_0_157"/>
          <p:cNvSpPr txBox="1"/>
          <p:nvPr>
            <p:ph idx="1" type="body"/>
          </p:nvPr>
        </p:nvSpPr>
        <p:spPr>
          <a:xfrm>
            <a:off x="600750" y="3945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b="1" sz="2000">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chemeClr val="dk1"/>
              </a:buClr>
              <a:buSzPts val="2000"/>
              <a:buFont typeface="Noto Sans SC"/>
              <a:buChar char="●"/>
            </a:pPr>
            <a:r>
              <a:rPr b="1" lang="en-US" sz="2000">
                <a:solidFill>
                  <a:schemeClr val="dk1"/>
                </a:solidFill>
                <a:latin typeface="Noto Sans SC"/>
                <a:ea typeface="Noto Sans SC"/>
                <a:cs typeface="Noto Sans SC"/>
                <a:sym typeface="Noto Sans SC"/>
              </a:rPr>
              <a:t>充充满满地有恩典有真理</a:t>
            </a:r>
            <a:endParaRPr b="1" sz="18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1800">
                <a:solidFill>
                  <a:schemeClr val="dk1"/>
                </a:solidFill>
                <a:latin typeface="Noto Sans SC"/>
                <a:ea typeface="Noto Sans SC"/>
                <a:cs typeface="Noto Sans SC"/>
                <a:sym typeface="Noto Sans SC"/>
              </a:rPr>
              <a:t>上帝本身就是真理</a:t>
            </a:r>
            <a:endParaRPr sz="18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1800">
                <a:solidFill>
                  <a:schemeClr val="dk1"/>
                </a:solidFill>
                <a:latin typeface="Noto Sans SC"/>
                <a:ea typeface="Noto Sans SC"/>
                <a:cs typeface="Noto Sans SC"/>
                <a:sym typeface="Noto Sans SC"/>
              </a:rPr>
              <a:t>聖父上帝是真理 - “他是磐石，他的作為完全； 他所行的無不公平， </a:t>
            </a:r>
            <a:r>
              <a:rPr b="1" lang="en-US" sz="1800">
                <a:solidFill>
                  <a:schemeClr val="dk1"/>
                </a:solidFill>
                <a:latin typeface="Noto Sans SC"/>
                <a:ea typeface="Noto Sans SC"/>
                <a:cs typeface="Noto Sans SC"/>
                <a:sym typeface="Noto Sans SC"/>
              </a:rPr>
              <a:t>是誠實無偽的神</a:t>
            </a:r>
            <a:r>
              <a:rPr lang="en-US" sz="1800">
                <a:solidFill>
                  <a:schemeClr val="dk1"/>
                </a:solidFill>
                <a:latin typeface="Noto Sans SC"/>
                <a:ea typeface="Noto Sans SC"/>
                <a:cs typeface="Noto Sans SC"/>
                <a:sym typeface="Noto Sans SC"/>
              </a:rPr>
              <a:t>， 又公義，又正直。” 申命記‬ ‭32‬:‭4‬ ‭</a:t>
            </a:r>
            <a:endParaRPr sz="18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1800">
                <a:solidFill>
                  <a:schemeClr val="dk1"/>
                </a:solidFill>
                <a:latin typeface="Noto Sans SC"/>
                <a:ea typeface="Noto Sans SC"/>
                <a:cs typeface="Noto Sans SC"/>
                <a:sym typeface="Noto Sans SC"/>
              </a:rPr>
              <a:t>聖子上帝是真理 - “耶穌說：「</a:t>
            </a:r>
            <a:r>
              <a:rPr b="1" lang="en-US" sz="1800">
                <a:solidFill>
                  <a:schemeClr val="dk1"/>
                </a:solidFill>
                <a:latin typeface="Noto Sans SC"/>
                <a:ea typeface="Noto Sans SC"/>
                <a:cs typeface="Noto Sans SC"/>
                <a:sym typeface="Noto Sans SC"/>
              </a:rPr>
              <a:t>我就是道路、真理、生命</a:t>
            </a:r>
            <a:r>
              <a:rPr lang="en-US" sz="1800">
                <a:solidFill>
                  <a:schemeClr val="dk1"/>
                </a:solidFill>
                <a:latin typeface="Noto Sans SC"/>
                <a:ea typeface="Noto Sans SC"/>
                <a:cs typeface="Noto Sans SC"/>
                <a:sym typeface="Noto Sans SC"/>
              </a:rPr>
              <a:t>；若不藉着我，沒有人能到父那裏去。”‭‭約翰福音‬ ‭14‬:‭6‬ ‭</a:t>
            </a:r>
            <a:endParaRPr sz="1800">
              <a:solidFill>
                <a:schemeClr val="dk1"/>
              </a:solidFill>
              <a:latin typeface="Noto Sans SC"/>
              <a:ea typeface="Noto Sans SC"/>
              <a:cs typeface="Noto Sans SC"/>
              <a:sym typeface="Noto Sans SC"/>
            </a:endParaRPr>
          </a:p>
          <a:p>
            <a:pPr indent="-355598" lvl="3" marL="1828800" rtl="0" algn="l">
              <a:lnSpc>
                <a:spcPct val="115000"/>
              </a:lnSpc>
              <a:spcBef>
                <a:spcPts val="0"/>
              </a:spcBef>
              <a:spcAft>
                <a:spcPts val="0"/>
              </a:spcAft>
              <a:buClr>
                <a:schemeClr val="dk1"/>
              </a:buClr>
              <a:buSzPts val="2000"/>
              <a:buFont typeface="Noto Sans SC"/>
              <a:buChar char="●"/>
            </a:pPr>
            <a:r>
              <a:rPr lang="en-US" sz="1800">
                <a:solidFill>
                  <a:schemeClr val="dk1"/>
                </a:solidFill>
                <a:latin typeface="Noto Sans SC"/>
                <a:ea typeface="Noto Sans SC"/>
                <a:cs typeface="Noto Sans SC"/>
                <a:sym typeface="Noto Sans SC"/>
              </a:rPr>
              <a:t>“求你用真理使他们成圣。</a:t>
            </a:r>
            <a:r>
              <a:rPr b="1" lang="en-US" sz="1800">
                <a:solidFill>
                  <a:schemeClr val="dk1"/>
                </a:solidFill>
                <a:latin typeface="Noto Sans SC"/>
                <a:ea typeface="Noto Sans SC"/>
                <a:cs typeface="Noto Sans SC"/>
                <a:sym typeface="Noto Sans SC"/>
              </a:rPr>
              <a:t>你的道就是真理</a:t>
            </a:r>
            <a:r>
              <a:rPr lang="en-US" sz="1800">
                <a:solidFill>
                  <a:schemeClr val="dk1"/>
                </a:solidFill>
                <a:latin typeface="Noto Sans SC"/>
                <a:ea typeface="Noto Sans SC"/>
                <a:cs typeface="Noto Sans SC"/>
                <a:sym typeface="Noto Sans SC"/>
              </a:rPr>
              <a:t>。”（约17:17）</a:t>
            </a:r>
            <a:endParaRPr sz="18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1800">
                <a:solidFill>
                  <a:schemeClr val="dk1"/>
                </a:solidFill>
                <a:latin typeface="Noto Sans SC"/>
                <a:ea typeface="Noto Sans SC"/>
                <a:cs typeface="Noto Sans SC"/>
                <a:sym typeface="Noto Sans SC"/>
              </a:rPr>
              <a:t>聖靈上帝是真理 -  “並且有聖靈作見證，</a:t>
            </a:r>
            <a:r>
              <a:rPr b="1" lang="en-US" sz="1800">
                <a:solidFill>
                  <a:schemeClr val="dk1"/>
                </a:solidFill>
                <a:latin typeface="Noto Sans SC"/>
                <a:ea typeface="Noto Sans SC"/>
                <a:cs typeface="Noto Sans SC"/>
                <a:sym typeface="Noto Sans SC"/>
              </a:rPr>
              <a:t>因為聖靈就是真理</a:t>
            </a:r>
            <a:r>
              <a:rPr lang="en-US" sz="1800">
                <a:solidFill>
                  <a:schemeClr val="dk1"/>
                </a:solidFill>
                <a:latin typeface="Noto Sans SC"/>
                <a:ea typeface="Noto Sans SC"/>
                <a:cs typeface="Noto Sans SC"/>
                <a:sym typeface="Noto Sans SC"/>
              </a:rPr>
              <a:t>。”約翰一書‬ ‭5‬:‭7‬ ‭</a:t>
            </a:r>
            <a:endParaRPr sz="1800">
              <a:solidFill>
                <a:schemeClr val="dk1"/>
              </a:solidFill>
              <a:latin typeface="Noto Sans SC"/>
              <a:ea typeface="Noto Sans SC"/>
              <a:cs typeface="Noto Sans SC"/>
              <a:sym typeface="Noto Sans SC"/>
            </a:endParaRPr>
          </a:p>
          <a:p>
            <a:pPr indent="-355598" lvl="3" marL="1828800" rtl="0" algn="l">
              <a:lnSpc>
                <a:spcPct val="115000"/>
              </a:lnSpc>
              <a:spcBef>
                <a:spcPts val="0"/>
              </a:spcBef>
              <a:spcAft>
                <a:spcPts val="0"/>
              </a:spcAft>
              <a:buClr>
                <a:schemeClr val="dk1"/>
              </a:buClr>
              <a:buSzPts val="2000"/>
              <a:buFont typeface="Noto Sans SC"/>
              <a:buChar char="●"/>
            </a:pPr>
            <a:r>
              <a:rPr lang="en-US" sz="1800">
                <a:solidFill>
                  <a:schemeClr val="dk1"/>
                </a:solidFill>
                <a:latin typeface="Noto Sans SC"/>
                <a:ea typeface="Noto Sans SC"/>
                <a:cs typeface="Noto Sans SC"/>
                <a:sym typeface="Noto Sans SC"/>
              </a:rPr>
              <a:t>“只等</a:t>
            </a:r>
            <a:r>
              <a:rPr b="1" lang="en-US" sz="1800">
                <a:solidFill>
                  <a:schemeClr val="dk1"/>
                </a:solidFill>
                <a:latin typeface="Noto Sans SC"/>
                <a:ea typeface="Noto Sans SC"/>
                <a:cs typeface="Noto Sans SC"/>
                <a:sym typeface="Noto Sans SC"/>
              </a:rPr>
              <a:t>真理的聖靈</a:t>
            </a:r>
            <a:r>
              <a:rPr lang="en-US" sz="1800">
                <a:solidFill>
                  <a:schemeClr val="dk1"/>
                </a:solidFill>
                <a:latin typeface="Noto Sans SC"/>
                <a:ea typeface="Noto Sans SC"/>
                <a:cs typeface="Noto Sans SC"/>
                <a:sym typeface="Noto Sans SC"/>
              </a:rPr>
              <a:t>來了，他要引導你們明白一切的真理”約翰福音‬ ‭16‬:‭13‬ ‭</a:t>
            </a:r>
            <a:endParaRPr sz="1800">
              <a:solidFill>
                <a:schemeClr val="dk1"/>
              </a:solidFill>
              <a:latin typeface="Noto Sans SC"/>
              <a:ea typeface="Noto Sans SC"/>
              <a:cs typeface="Noto Sans SC"/>
              <a:sym typeface="Noto Sans SC"/>
            </a:endParaRPr>
          </a:p>
          <a:p>
            <a:pPr indent="-330200" lvl="1" marL="914400" rtl="0" algn="l">
              <a:lnSpc>
                <a:spcPct val="115000"/>
              </a:lnSpc>
              <a:spcBef>
                <a:spcPts val="0"/>
              </a:spcBef>
              <a:spcAft>
                <a:spcPts val="0"/>
              </a:spcAft>
              <a:buClr>
                <a:schemeClr val="dk1"/>
              </a:buClr>
              <a:buSzPts val="1600"/>
              <a:buFont typeface="Noto Sans SC"/>
              <a:buChar char="○"/>
            </a:pPr>
            <a:r>
              <a:rPr lang="en-US" sz="1800">
                <a:solidFill>
                  <a:schemeClr val="dk1"/>
                </a:solidFill>
                <a:latin typeface="Noto Sans SC"/>
                <a:ea typeface="Noto Sans SC"/>
                <a:cs typeface="Noto Sans SC"/>
                <a:sym typeface="Noto Sans SC"/>
              </a:rPr>
              <a:t>耶穌基督充充满满地有恩典有真理</a:t>
            </a:r>
            <a:endParaRPr sz="1800">
              <a:solidFill>
                <a:schemeClr val="dk1"/>
              </a:solidFill>
              <a:latin typeface="Noto Sans SC"/>
              <a:ea typeface="Noto Sans SC"/>
              <a:cs typeface="Noto Sans SC"/>
              <a:sym typeface="Noto Sans SC"/>
            </a:endParaRPr>
          </a:p>
          <a:p>
            <a:pPr indent="-342898" lvl="2" marL="1371600" rtl="0" algn="l">
              <a:lnSpc>
                <a:spcPct val="115000"/>
              </a:lnSpc>
              <a:spcBef>
                <a:spcPts val="0"/>
              </a:spcBef>
              <a:spcAft>
                <a:spcPts val="0"/>
              </a:spcAft>
              <a:buClr>
                <a:schemeClr val="dk1"/>
              </a:buClr>
              <a:buSzPts val="1800"/>
              <a:buFont typeface="Noto Sans SC"/>
              <a:buChar char="■"/>
            </a:pPr>
            <a:r>
              <a:rPr b="1" lang="en-US" sz="1800">
                <a:solidFill>
                  <a:schemeClr val="dk1"/>
                </a:solidFill>
                <a:latin typeface="Noto Sans SC"/>
                <a:ea typeface="Noto Sans SC"/>
                <a:cs typeface="Noto Sans SC"/>
                <a:sym typeface="Noto Sans SC"/>
              </a:rPr>
              <a:t>耶穌是全然的恩典</a:t>
            </a:r>
            <a:r>
              <a:rPr lang="en-US" sz="1800">
                <a:solidFill>
                  <a:schemeClr val="dk1"/>
                </a:solidFill>
                <a:latin typeface="Noto Sans SC"/>
                <a:ea typeface="Noto Sans SC"/>
                <a:cs typeface="Noto Sans SC"/>
                <a:sym typeface="Noto Sans SC"/>
              </a:rPr>
              <a:t>。他憐憫罪人和稅吏，並與他們一起吃飯。  當群眾飢餓且遠離家鄉時，他充滿同情並施神蹟餵飽他們。他把小孩子抱在腿上，對他們充滿溫柔和友善。他醫治痲瘋病人、瘸子和瞎子。他在十字架上拯救罪犯，那罪犯在臨終前承認，他旁邊的垂死之人真是上帝的兒子。</a:t>
            </a:r>
            <a:endParaRPr sz="1800">
              <a:solidFill>
                <a:schemeClr val="dk1"/>
              </a:solidFill>
              <a:latin typeface="Noto Sans SC"/>
              <a:ea typeface="Noto Sans SC"/>
              <a:cs typeface="Noto Sans SC"/>
              <a:sym typeface="Noto Sans SC"/>
            </a:endParaRPr>
          </a:p>
          <a:p>
            <a:pPr indent="-342898" lvl="2" marL="1371600" rtl="0" algn="l">
              <a:lnSpc>
                <a:spcPct val="115000"/>
              </a:lnSpc>
              <a:spcBef>
                <a:spcPts val="0"/>
              </a:spcBef>
              <a:spcAft>
                <a:spcPts val="0"/>
              </a:spcAft>
              <a:buClr>
                <a:schemeClr val="dk1"/>
              </a:buClr>
              <a:buSzPts val="1800"/>
              <a:buFont typeface="Noto Sans SC"/>
              <a:buChar char="■"/>
            </a:pPr>
            <a:r>
              <a:rPr b="1" lang="en-US" sz="1800">
                <a:solidFill>
                  <a:schemeClr val="dk1"/>
                </a:solidFill>
                <a:latin typeface="Noto Sans SC"/>
                <a:ea typeface="Noto Sans SC"/>
                <a:cs typeface="Noto Sans SC"/>
                <a:sym typeface="Noto Sans SC"/>
              </a:rPr>
              <a:t>耶穌是全然的真理</a:t>
            </a:r>
            <a:r>
              <a:rPr lang="en-US" sz="1800">
                <a:solidFill>
                  <a:schemeClr val="dk1"/>
                </a:solidFill>
                <a:latin typeface="Noto Sans SC"/>
                <a:ea typeface="Noto Sans SC"/>
                <a:cs typeface="Noto Sans SC"/>
                <a:sym typeface="Noto Sans SC"/>
              </a:rPr>
              <a:t>。  他譴責當時的宗教領袖是騙子和偽君子。  他談論地獄多於談論天堂。  祂呼召所有願意成為祂門徒的人每天背起十字架來跟隨祂。  他預言耶路撒冷將因他們的剛硬不悔改的心而受審判。  他遵守律法，頒布誡命，要求祂的門徒捨己跟隨祂，甚至放棄自己的生命。</a:t>
            </a:r>
            <a:endParaRPr sz="1800">
              <a:solidFill>
                <a:schemeClr val="dk1"/>
              </a:solidFill>
              <a:latin typeface="Noto Sans SC"/>
              <a:ea typeface="Noto Sans SC"/>
              <a:cs typeface="Noto Sans SC"/>
              <a:sym typeface="Noto Sans SC"/>
            </a:endParaRPr>
          </a:p>
          <a:p>
            <a:pPr indent="-342900" lvl="1" marL="914400" rtl="0" algn="l">
              <a:lnSpc>
                <a:spcPct val="115000"/>
              </a:lnSpc>
              <a:spcBef>
                <a:spcPts val="0"/>
              </a:spcBef>
              <a:spcAft>
                <a:spcPts val="0"/>
              </a:spcAft>
              <a:buClr>
                <a:schemeClr val="dk1"/>
              </a:buClr>
              <a:buSzPts val="1800"/>
              <a:buFont typeface="Noto Sans SC"/>
              <a:buChar char="○"/>
            </a:pPr>
            <a:r>
              <a:t/>
            </a:r>
            <a:endParaRPr sz="18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f5aeb363b6_0_6"/>
          <p:cNvSpPr txBox="1"/>
          <p:nvPr>
            <p:ph idx="1" type="body"/>
          </p:nvPr>
        </p:nvSpPr>
        <p:spPr>
          <a:xfrm>
            <a:off x="600750" y="3945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b="1" sz="20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充充满满地有恩典有真理</a:t>
            </a:r>
            <a:endParaRPr b="1"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恩典和真理總是在一起協同工作</a:t>
            </a:r>
            <a:r>
              <a:rPr lang="en-US" sz="1900">
                <a:solidFill>
                  <a:schemeClr val="dk1"/>
                </a:solidFill>
                <a:latin typeface="Noto Sans SC"/>
                <a:ea typeface="Noto Sans SC"/>
                <a:cs typeface="Noto Sans SC"/>
                <a:sym typeface="Noto Sans SC"/>
              </a:rPr>
              <a:t>。僅僅強調恩典會使公義或真理被弱化甚至被拋棄。然而，只關注真理可能會演變成冷酷無情的教條。</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耶穌基督向我們展現了恩典與真理的完美平衡</a:t>
            </a:r>
            <a:r>
              <a:rPr lang="en-US" sz="1900">
                <a:solidFill>
                  <a:schemeClr val="dk1"/>
                </a:solidFill>
                <a:latin typeface="Noto Sans SC"/>
                <a:ea typeface="Noto Sans SC"/>
                <a:cs typeface="Noto Sans SC"/>
                <a:sym typeface="Noto Sans SC"/>
              </a:rPr>
              <a:t>。</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耶稣基督与撒玛利亚妇人谈道，祂满有怜悯地赐给撒马利亚妇人活水，但却并不妥协迁就她犯罪的生活。“</a:t>
            </a:r>
            <a:r>
              <a:rPr b="1" lang="en-US" sz="1900">
                <a:solidFill>
                  <a:schemeClr val="dk1"/>
                </a:solidFill>
                <a:latin typeface="Noto Sans SC"/>
                <a:ea typeface="Noto Sans SC"/>
                <a:cs typeface="Noto Sans SC"/>
                <a:sym typeface="Noto Sans SC"/>
              </a:rPr>
              <a:t>你說沒有丈夫是不錯的。 你已經有五個丈夫，你現在有的並不是你的丈夫。你這話是真的</a:t>
            </a:r>
            <a:r>
              <a:rPr lang="en-US" sz="1900">
                <a:solidFill>
                  <a:schemeClr val="dk1"/>
                </a:solidFill>
                <a:latin typeface="Noto Sans SC"/>
                <a:ea typeface="Noto Sans SC"/>
                <a:cs typeface="Noto Sans SC"/>
                <a:sym typeface="Noto Sans SC"/>
              </a:rPr>
              <a:t>。” 約翰福音4:17-18</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行淫的妇人 - “耶穌說：「</a:t>
            </a:r>
            <a:r>
              <a:rPr b="1" lang="en-US" sz="1900">
                <a:solidFill>
                  <a:schemeClr val="dk1"/>
                </a:solidFill>
                <a:latin typeface="Noto Sans SC"/>
                <a:ea typeface="Noto Sans SC"/>
                <a:cs typeface="Noto Sans SC"/>
                <a:sym typeface="Noto Sans SC"/>
              </a:rPr>
              <a:t>我也不定你的罪。去吧，從此不要再犯罪了</a:t>
            </a:r>
            <a:r>
              <a:rPr lang="en-US" sz="1900">
                <a:solidFill>
                  <a:schemeClr val="dk1"/>
                </a:solidFill>
                <a:latin typeface="Noto Sans SC"/>
                <a:ea typeface="Noto Sans SC"/>
                <a:cs typeface="Noto Sans SC"/>
                <a:sym typeface="Noto Sans SC"/>
              </a:rPr>
              <a:t>！」”‭‭約翰福音‬ ‭8‬:‭11‬</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主耶稣的满有恩典和真理在祂的十字架上得到最完美的彰显：祂为拯救罪人被钉死在十字架，三天后从死里复活，滿足公義（真理）的要求，成就赦罪的救恩</a:t>
            </a:r>
            <a:endParaRPr sz="19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从他丰满的恩典里，我们都领受了，而且恩上加恩。 律法本是藉着摩西传的；恩典和真理都是由耶稣基督来的。</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律法也是神的恩典</a:t>
            </a:r>
            <a:r>
              <a:rPr lang="en-US" sz="1900">
                <a:solidFill>
                  <a:schemeClr val="dk1"/>
                </a:solidFill>
                <a:latin typeface="Noto Sans SC"/>
                <a:ea typeface="Noto Sans SC"/>
                <a:cs typeface="Noto Sans SC"/>
                <a:sym typeface="Noto Sans SC"/>
              </a:rPr>
              <a:t>， 這體現在其三個功用上：</a:t>
            </a:r>
            <a:r>
              <a:rPr b="1" lang="en-US" sz="1900">
                <a:solidFill>
                  <a:schemeClr val="dk1"/>
                </a:solidFill>
                <a:latin typeface="Noto Sans SC"/>
                <a:ea typeface="Noto Sans SC"/>
                <a:cs typeface="Noto Sans SC"/>
                <a:sym typeface="Noto Sans SC"/>
              </a:rPr>
              <a:t>抑制罪，引人至耶穌基督，為信徒的生活準則</a:t>
            </a:r>
            <a:endParaRPr b="1"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律法對人提出行為上的具體要求，是无转弯余地、毫不留情的。约翰说律法是借着摩西传的；不是原出于摩西，但却是他所传的。摩西死后，律法依然存在。</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律法之下是靠行为，守住便有赏赐，否则会有刑罚或管教，</a:t>
            </a:r>
            <a:r>
              <a:rPr b="1" lang="en-US" sz="1900">
                <a:solidFill>
                  <a:schemeClr val="dk1"/>
                </a:solidFill>
                <a:latin typeface="Noto Sans SC"/>
                <a:ea typeface="Noto Sans SC"/>
                <a:cs typeface="Noto Sans SC"/>
                <a:sym typeface="Noto Sans SC"/>
              </a:rPr>
              <a:t>所得的是工价而不是恩典</a:t>
            </a:r>
            <a:endParaRPr b="1"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a:t>
            </a:r>
            <a:r>
              <a:rPr b="1" lang="en-US" sz="1900">
                <a:solidFill>
                  <a:schemeClr val="dk1"/>
                </a:solidFill>
                <a:latin typeface="Noto Sans SC"/>
                <a:ea typeface="Noto Sans SC"/>
                <a:cs typeface="Noto Sans SC"/>
                <a:sym typeface="Noto Sans SC"/>
              </a:rPr>
              <a:t>況且你的僕人因此受警戒， 守着這些便有大賞</a:t>
            </a:r>
            <a:r>
              <a:rPr lang="en-US" sz="1900">
                <a:solidFill>
                  <a:schemeClr val="dk1"/>
                </a:solidFill>
                <a:latin typeface="Noto Sans SC"/>
                <a:ea typeface="Noto Sans SC"/>
                <a:cs typeface="Noto Sans SC"/>
                <a:sym typeface="Noto Sans SC"/>
              </a:rPr>
              <a:t>。” ‭‭詩篇‬ ‭19‬:‭11‬ ‭</a:t>
            </a:r>
            <a:endParaRPr sz="19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sz="19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1900">
              <a:solidFill>
                <a:schemeClr val="dk1"/>
              </a:solidFill>
              <a:latin typeface="Noto Sans SC"/>
              <a:ea typeface="Noto Sans SC"/>
              <a:cs typeface="Noto Sans SC"/>
              <a:sym typeface="Noto Sans SC"/>
            </a:endParaRPr>
          </a:p>
          <a:p>
            <a:pPr indent="0" lvl="0" marL="1828800" rtl="0" algn="l">
              <a:lnSpc>
                <a:spcPct val="115000"/>
              </a:lnSpc>
              <a:spcBef>
                <a:spcPts val="0"/>
              </a:spcBef>
              <a:spcAft>
                <a:spcPts val="0"/>
              </a:spcAft>
              <a:buSzPts val="1440"/>
              <a:buNone/>
            </a:pPr>
            <a:r>
              <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1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Clr>
                <a:srgbClr val="000000"/>
              </a:buClr>
              <a:buSzPts val="1440"/>
              <a:buFont typeface="Arial"/>
              <a:buNone/>
            </a:pPr>
            <a:r>
              <a:t/>
            </a:r>
            <a:endParaRPr sz="2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f3ee92418d_0_168"/>
          <p:cNvSpPr txBox="1"/>
          <p:nvPr>
            <p:ph idx="1" type="body"/>
          </p:nvPr>
        </p:nvSpPr>
        <p:spPr>
          <a:xfrm>
            <a:off x="600750" y="3183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b="1" sz="19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从他丰满的恩典里，我们都领受了，而且恩上加恩。 律法本是藉着摩西传的；恩典和真理都是由耶稣基督来的。</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但耶稣是那唯一的恩典和真理的管道。律法在于索取，而恩典和真理却全在于供给我们的需要和能力，好让我們可以行出律法的要求。</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律法和恩典非但不是互相抵触， 反而是互补的。律法要求人达到目标，是公义、公正的，只是没有人能做得到，所以有恩典和真理赐给了我们，好叫我们能够达到要求。</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恩上加恩：</a:t>
            </a:r>
            <a:r>
              <a:rPr lang="en-US" sz="1900">
                <a:solidFill>
                  <a:schemeClr val="dk1"/>
                </a:solidFill>
                <a:latin typeface="Noto Sans SC"/>
                <a:ea typeface="Noto Sans SC"/>
                <a:cs typeface="Noto Sans SC"/>
                <a:sym typeface="Noto Sans SC"/>
              </a:rPr>
              <a:t> 只有不做工而仅仅靠信心的，才是恩典（罗4:4-8）。</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耶稣的真理让我们得自由，不仅从罪中，从律法的咒诅中得自由，也从律法之下得自由</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“因為全律法都包在「愛人如己」這一句話之內了”。加拉太書5:14 </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“但我們既然在捆我們的律法上死了，現今就脫離了律法，叫我們服事主，</a:t>
            </a:r>
            <a:r>
              <a:rPr b="1" lang="en-US" sz="1900">
                <a:solidFill>
                  <a:schemeClr val="dk1"/>
                </a:solidFill>
                <a:latin typeface="Noto Sans SC"/>
                <a:ea typeface="Noto Sans SC"/>
                <a:cs typeface="Noto Sans SC"/>
                <a:sym typeface="Noto Sans SC"/>
              </a:rPr>
              <a:t>要按着心靈的新樣，不按着儀文的舊樣</a:t>
            </a:r>
            <a:r>
              <a:rPr lang="en-US" sz="1900">
                <a:solidFill>
                  <a:schemeClr val="dk1"/>
                </a:solidFill>
                <a:latin typeface="Noto Sans SC"/>
                <a:ea typeface="Noto Sans SC"/>
                <a:cs typeface="Noto Sans SC"/>
                <a:sym typeface="Noto Sans SC"/>
              </a:rPr>
              <a:t>。”羅馬書‬ ‭7‬:‭6‬</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單是出於責任或人的意志去完成神的吩咐，與出於對基督的愛去滿足神的要求，這兩者是完全不能相提並論的。前者就如用老式的打字機，藉著鐵柄直接敲擊在紙面上，字是打上去了，留下的卻可能是生命的損傷。而後者像計算機，藉著聖靈在我們裡面所作的如同中央處理器所做的工作，不僅讓字更快更好地打上去，也讓我們享受到使用電腦的樂趣 — 孫毅長老</a:t>
            </a:r>
            <a:endParaRPr sz="1900">
              <a:solidFill>
                <a:schemeClr val="dk1"/>
              </a:solidFill>
              <a:latin typeface="Noto Sans SC"/>
              <a:ea typeface="Noto Sans SC"/>
              <a:cs typeface="Noto Sans SC"/>
              <a:sym typeface="Noto Sans SC"/>
            </a:endParaRPr>
          </a:p>
          <a:p>
            <a:pPr indent="-349250" lvl="0"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當馬丁路德重新發現因信稱義，白白得恩典的教義時，有人質問他：“如果這是真的，那一個人高兴怎么做就可以怎麼做了？！”路德回答說：“</a:t>
            </a:r>
            <a:r>
              <a:rPr b="1" lang="en-US" sz="1900">
                <a:solidFill>
                  <a:schemeClr val="dk1"/>
                </a:solidFill>
                <a:latin typeface="Noto Sans SC"/>
                <a:ea typeface="Noto Sans SC"/>
                <a:cs typeface="Noto Sans SC"/>
                <a:sym typeface="Noto Sans SC"/>
              </a:rPr>
              <a:t>的確！真正的問題是現在什麼會讓你高興</a:t>
            </a:r>
            <a:r>
              <a:rPr lang="en-US" sz="1900">
                <a:solidFill>
                  <a:schemeClr val="dk1"/>
                </a:solidFill>
                <a:latin typeface="Noto Sans SC"/>
                <a:ea typeface="Noto Sans SC"/>
                <a:cs typeface="Noto Sans SC"/>
                <a:sym typeface="Noto Sans SC"/>
              </a:rPr>
              <a:t>？”</a:t>
            </a:r>
            <a:endParaRPr sz="19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Clr>
                <a:srgbClr val="000000"/>
              </a:buClr>
              <a:buSzPts val="1440"/>
              <a:buFont typeface="Arial"/>
              <a:buNone/>
            </a:pPr>
            <a:r>
              <a:t/>
            </a:r>
            <a:endParaRPr sz="2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f3ee92418d_0_6"/>
          <p:cNvSpPr txBox="1"/>
          <p:nvPr>
            <p:ph idx="1" type="body"/>
          </p:nvPr>
        </p:nvSpPr>
        <p:spPr>
          <a:xfrm>
            <a:off x="521400" y="357225"/>
            <a:ext cx="111492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律法主义和反律法主义的</a:t>
            </a:r>
            <a:r>
              <a:rPr b="1" lang="en-US" sz="3100">
                <a:solidFill>
                  <a:schemeClr val="dk1"/>
                </a:solidFill>
                <a:latin typeface="Noto Sans SC"/>
                <a:ea typeface="Noto Sans SC"/>
                <a:cs typeface="Noto Sans SC"/>
                <a:sym typeface="Noto Sans SC"/>
              </a:rPr>
              <a:t>謬誤</a:t>
            </a:r>
            <a:br>
              <a:rPr lang="en-US" sz="2500">
                <a:solidFill>
                  <a:schemeClr val="dk1"/>
                </a:solidFill>
                <a:latin typeface="Noto Sans SC"/>
                <a:ea typeface="Noto Sans SC"/>
                <a:cs typeface="Noto Sans SC"/>
                <a:sym typeface="Noto Sans SC"/>
              </a:rPr>
            </a:br>
            <a:endParaRPr sz="19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律法主義和反律法主義是教會常見的錯誤，兩者都沒有按照整全的福音真理來看律法。律法主義說：「如果我按照律法如此行，神就會愛我。」它傾向於在神的律法之外添加人的規矩，就如法利賽人以人的傳統取代神的權柄。相反，反律主義說：「即使我不遵守法律，神仍然愛我。」由此導致拒絕、淡化、或刪減神的律法。</a:t>
            </a:r>
            <a:endParaRPr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這兩種錯誤都源自於對神和對律法的扭曲， 及對恩典與真理的割裂</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首先，兩者都沒有認識到</a:t>
            </a:r>
            <a:r>
              <a:rPr b="1" lang="en-US" sz="2100">
                <a:solidFill>
                  <a:schemeClr val="dk1"/>
                </a:solidFill>
                <a:latin typeface="Noto Sans SC"/>
                <a:ea typeface="Noto Sans SC"/>
                <a:cs typeface="Noto Sans SC"/>
                <a:sym typeface="Noto Sans SC"/>
              </a:rPr>
              <a:t>賜律法的神是聖潔，慈愛和有恩典的</a:t>
            </a:r>
            <a:r>
              <a:rPr lang="en-US" sz="2100">
                <a:solidFill>
                  <a:schemeClr val="dk1"/>
                </a:solidFill>
                <a:latin typeface="Noto Sans SC"/>
                <a:ea typeface="Noto Sans SC"/>
                <a:cs typeface="Noto Sans SC"/>
                <a:sym typeface="Noto Sans SC"/>
              </a:rPr>
              <a:t>：律法主義忽略了神的恩典，認為只有靠人的努力才能贏得神的愛；而反律法主義只講神的愛、不講神的聖潔要求。</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其次，兩者都</a:t>
            </a:r>
            <a:r>
              <a:rPr b="1" lang="en-US" sz="2100">
                <a:solidFill>
                  <a:schemeClr val="dk1"/>
                </a:solidFill>
                <a:latin typeface="Noto Sans SC"/>
                <a:ea typeface="Noto Sans SC"/>
                <a:cs typeface="Noto Sans SC"/>
                <a:sym typeface="Noto Sans SC"/>
              </a:rPr>
              <a:t>把律法從立法者神那裡抽離出來，看不到律法是神給人的禮物</a:t>
            </a:r>
            <a:r>
              <a:rPr lang="en-US" sz="2100">
                <a:solidFill>
                  <a:schemeClr val="dk1"/>
                </a:solidFill>
                <a:latin typeface="Noto Sans SC"/>
                <a:ea typeface="Noto Sans SC"/>
                <a:cs typeface="Noto Sans SC"/>
                <a:sym typeface="Noto Sans SC"/>
              </a:rPr>
              <a:t>。</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弗格森(Sinclair Ferguson)給律法主義和反律法主義下了準確的診斷：兩者為“來自同一個母腹的異卵雙胞胎”，是同根但長著不同的面孔。</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律法主義和反律法主義並非互為反義詞</a:t>
            </a:r>
            <a:endParaRPr sz="21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SzPts val="1440"/>
              <a:buNone/>
            </a:pPr>
            <a:r>
              <a:t/>
            </a:r>
            <a:endParaRPr b="1" sz="23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b="1" sz="23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f3ee92418d_0_42"/>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虚假的敬虔（律法主义）</a:t>
            </a:r>
            <a:br>
              <a:rPr lang="en-US" sz="2500">
                <a:solidFill>
                  <a:schemeClr val="dk1"/>
                </a:solidFill>
                <a:latin typeface="Noto Sans SC"/>
                <a:ea typeface="Noto Sans SC"/>
                <a:cs typeface="Noto Sans SC"/>
                <a:sym typeface="Noto Sans SC"/>
              </a:rPr>
            </a:br>
            <a:endParaRPr sz="19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傅格森： </a:t>
            </a:r>
            <a:r>
              <a:rPr b="1" lang="en-US" sz="2100">
                <a:solidFill>
                  <a:schemeClr val="dk1"/>
                </a:solidFill>
                <a:latin typeface="Noto Sans SC"/>
                <a:ea typeface="Noto Sans SC"/>
                <a:cs typeface="Noto Sans SC"/>
                <a:sym typeface="Noto Sans SC"/>
              </a:rPr>
              <a:t>每個基督徒都有律法主義的傾向， </a:t>
            </a:r>
            <a:r>
              <a:rPr b="1" lang="en-US" sz="2100">
                <a:solidFill>
                  <a:schemeClr val="dk1"/>
                </a:solidFill>
                <a:latin typeface="Noto Sans SC"/>
                <a:ea typeface="Noto Sans SC"/>
                <a:cs typeface="Noto Sans SC"/>
                <a:sym typeface="Noto Sans SC"/>
              </a:rPr>
              <a:t>因為我們都本能地對上帝的慈愛和慷慨存疑，傾向於以自己的義來賺取上帝的悅納</a:t>
            </a:r>
            <a:endParaRPr b="1"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律法主义片面強調真理但忽視神的恩典，将神的律法从其原始背景中抽离出来。只专注于遵守规则和条例，把</a:t>
            </a:r>
            <a:r>
              <a:rPr lang="en-US" sz="2100">
                <a:solidFill>
                  <a:schemeClr val="dk1"/>
                </a:solidFill>
                <a:latin typeface="Noto Sans SC"/>
                <a:ea typeface="Noto Sans SC"/>
                <a:cs typeface="Noto Sans SC"/>
                <a:sym typeface="Noto Sans SC"/>
              </a:rPr>
              <a:t>信仰生活</a:t>
            </a:r>
            <a:r>
              <a:rPr lang="en-US" sz="2100">
                <a:solidFill>
                  <a:schemeClr val="dk1"/>
                </a:solidFill>
                <a:latin typeface="Noto Sans SC"/>
                <a:ea typeface="Noto Sans SC"/>
                <a:cs typeface="Noto Sans SC"/>
                <a:sym typeface="Noto Sans SC"/>
              </a:rPr>
              <a:t>设想为一系列“可以做”和“不能做”的清单，或将其看成是冰冷而刻板的道德原则。只关心遵守上帝的律法，把它作为</a:t>
            </a:r>
            <a:r>
              <a:rPr lang="en-US" sz="2100">
                <a:solidFill>
                  <a:schemeClr val="dk1"/>
                </a:solidFill>
                <a:latin typeface="Noto Sans SC"/>
                <a:ea typeface="Noto Sans SC"/>
                <a:cs typeface="Noto Sans SC"/>
                <a:sym typeface="Noto Sans SC"/>
              </a:rPr>
              <a:t>信仰的</a:t>
            </a:r>
            <a:r>
              <a:rPr lang="en-US" sz="2100">
                <a:solidFill>
                  <a:schemeClr val="dk1"/>
                </a:solidFill>
                <a:latin typeface="Noto Sans SC"/>
                <a:ea typeface="Noto Sans SC"/>
                <a:cs typeface="Noto Sans SC"/>
                <a:sym typeface="Noto Sans SC"/>
              </a:rPr>
              <a:t>目的本身。</a:t>
            </a:r>
            <a:endParaRPr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highlight>
                  <a:schemeClr val="lt1"/>
                </a:highlight>
                <a:latin typeface="Arial"/>
                <a:ea typeface="Arial"/>
                <a:cs typeface="Arial"/>
                <a:sym typeface="Arial"/>
              </a:rPr>
              <a:t>稱義不靠律法， 同樣成聖也不靠律法</a:t>
            </a:r>
            <a:r>
              <a:rPr lang="en-US" sz="2100">
                <a:solidFill>
                  <a:schemeClr val="dk1"/>
                </a:solidFill>
                <a:highlight>
                  <a:srgbClr val="FFFFFF"/>
                </a:highlight>
                <a:latin typeface="Arial"/>
                <a:ea typeface="Arial"/>
                <a:cs typeface="Arial"/>
                <a:sym typeface="Arial"/>
              </a:rPr>
              <a:t>。我們</a:t>
            </a:r>
            <a:r>
              <a:rPr lang="en-US" sz="2100">
                <a:solidFill>
                  <a:schemeClr val="dk1"/>
                </a:solidFill>
                <a:highlight>
                  <a:srgbClr val="FFFFFF"/>
                </a:highlight>
                <a:latin typeface="Arial"/>
                <a:ea typeface="Arial"/>
                <a:cs typeface="Arial"/>
                <a:sym typeface="Arial"/>
              </a:rPr>
              <a:t>守律法的</a:t>
            </a:r>
            <a:r>
              <a:rPr lang="en-US" sz="2100">
                <a:solidFill>
                  <a:schemeClr val="dk1"/>
                </a:solidFill>
                <a:highlight>
                  <a:srgbClr val="FFFFFF"/>
                </a:highlight>
                <a:latin typeface="Arial"/>
                <a:ea typeface="Arial"/>
                <a:cs typeface="Arial"/>
                <a:sym typeface="Arial"/>
              </a:rPr>
              <a:t>能力</a:t>
            </a:r>
            <a:r>
              <a:rPr lang="en-US" sz="2100">
                <a:solidFill>
                  <a:schemeClr val="dk1"/>
                </a:solidFill>
                <a:highlight>
                  <a:srgbClr val="FFFFFF"/>
                </a:highlight>
                <a:latin typeface="Arial"/>
                <a:ea typeface="Arial"/>
                <a:cs typeface="Arial"/>
                <a:sym typeface="Arial"/>
              </a:rPr>
              <a:t>源自對</a:t>
            </a:r>
            <a:r>
              <a:rPr lang="en-US" sz="2100">
                <a:solidFill>
                  <a:schemeClr val="dk1"/>
                </a:solidFill>
                <a:highlight>
                  <a:srgbClr val="FFFFFF"/>
                </a:highlight>
                <a:latin typeface="Arial"/>
                <a:ea typeface="Arial"/>
                <a:cs typeface="Arial"/>
                <a:sym typeface="Arial"/>
              </a:rPr>
              <a:t>上帝的信心和</a:t>
            </a:r>
            <a:r>
              <a:rPr lang="en-US" sz="2100">
                <a:solidFill>
                  <a:schemeClr val="dk1"/>
                </a:solidFill>
                <a:highlight>
                  <a:srgbClr val="FFFFFF"/>
                </a:highlight>
                <a:latin typeface="Arial"/>
                <a:ea typeface="Arial"/>
                <a:cs typeface="Arial"/>
                <a:sym typeface="Arial"/>
              </a:rPr>
              <a:t>愛心， 而</a:t>
            </a:r>
            <a:r>
              <a:rPr lang="en-US" sz="2100">
                <a:solidFill>
                  <a:schemeClr val="dk1"/>
                </a:solidFill>
                <a:highlight>
                  <a:srgbClr val="FFFFFF"/>
                </a:highlight>
                <a:latin typeface="Arial"/>
                <a:ea typeface="Arial"/>
                <a:cs typeface="Arial"/>
                <a:sym typeface="Arial"/>
              </a:rPr>
              <a:t>這</a:t>
            </a:r>
            <a:r>
              <a:rPr lang="en-US" sz="2100">
                <a:solidFill>
                  <a:schemeClr val="dk1"/>
                </a:solidFill>
                <a:highlight>
                  <a:schemeClr val="lt1"/>
                </a:highlight>
                <a:latin typeface="Arial"/>
                <a:ea typeface="Arial"/>
                <a:cs typeface="Arial"/>
                <a:sym typeface="Arial"/>
              </a:rPr>
              <a:t>信心和愛心的</a:t>
            </a:r>
            <a:r>
              <a:rPr lang="en-US" sz="2100">
                <a:solidFill>
                  <a:schemeClr val="dk1"/>
                </a:solidFill>
                <a:highlight>
                  <a:srgbClr val="FFFFFF"/>
                </a:highlight>
                <a:latin typeface="Arial"/>
                <a:ea typeface="Arial"/>
                <a:cs typeface="Arial"/>
                <a:sym typeface="Arial"/>
              </a:rPr>
              <a:t>本身也源自耶穌基督的恩典</a:t>
            </a:r>
            <a:endParaRPr sz="2100">
              <a:solidFill>
                <a:schemeClr val="dk1"/>
              </a:solidFill>
              <a:highlight>
                <a:srgbClr val="FFFFFF"/>
              </a:highlight>
              <a:latin typeface="Arial"/>
              <a:ea typeface="Arial"/>
              <a:cs typeface="Arial"/>
              <a:sym typeface="Arial"/>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highlight>
                  <a:srgbClr val="FFFFFF"/>
                </a:highlight>
                <a:latin typeface="Arial"/>
                <a:ea typeface="Arial"/>
                <a:cs typeface="Arial"/>
                <a:sym typeface="Arial"/>
              </a:rPr>
              <a:t>“你从我听的那纯正话语的规模，要用在</a:t>
            </a:r>
            <a:r>
              <a:rPr b="1" lang="en-US" sz="2100">
                <a:solidFill>
                  <a:schemeClr val="dk1"/>
                </a:solidFill>
                <a:highlight>
                  <a:srgbClr val="FFFFFF"/>
                </a:highlight>
                <a:latin typeface="Arial"/>
                <a:ea typeface="Arial"/>
                <a:cs typeface="Arial"/>
                <a:sym typeface="Arial"/>
              </a:rPr>
              <a:t>基督耶稣里的信心和爱心</a:t>
            </a:r>
            <a:r>
              <a:rPr lang="en-US" sz="2100">
                <a:solidFill>
                  <a:schemeClr val="dk1"/>
                </a:solidFill>
                <a:highlight>
                  <a:srgbClr val="FFFFFF"/>
                </a:highlight>
                <a:latin typeface="Arial"/>
                <a:ea typeface="Arial"/>
                <a:cs typeface="Arial"/>
                <a:sym typeface="Arial"/>
              </a:rPr>
              <a:t>，常常守着。”‭‭提摩太后书‬ ‭1‬:‭13‬ </a:t>
            </a:r>
            <a:endParaRPr sz="2100">
              <a:solidFill>
                <a:schemeClr val="dk1"/>
              </a:solidFill>
              <a:highlight>
                <a:srgbClr val="FFFFFF"/>
              </a:highlight>
              <a:latin typeface="Arial"/>
              <a:ea typeface="Arial"/>
              <a:cs typeface="Arial"/>
              <a:sym typeface="Arial"/>
            </a:endParaRPr>
          </a:p>
          <a:p>
            <a:pPr indent="-361950" lvl="1" marL="914400" rtl="0" algn="l">
              <a:lnSpc>
                <a:spcPct val="115000"/>
              </a:lnSpc>
              <a:spcBef>
                <a:spcPts val="0"/>
              </a:spcBef>
              <a:spcAft>
                <a:spcPts val="0"/>
              </a:spcAft>
              <a:buClr>
                <a:schemeClr val="dk1"/>
              </a:buClr>
              <a:buSzPts val="2100"/>
              <a:buFont typeface="Arial"/>
              <a:buChar char="○"/>
            </a:pPr>
            <a:r>
              <a:rPr lang="en-US" sz="2100">
                <a:solidFill>
                  <a:schemeClr val="dk1"/>
                </a:solidFill>
                <a:highlight>
                  <a:srgbClr val="FFFFFF"/>
                </a:highlight>
                <a:latin typeface="Arial"/>
                <a:ea typeface="Arial"/>
                <a:cs typeface="Arial"/>
                <a:sym typeface="Arial"/>
              </a:rPr>
              <a:t>“</a:t>
            </a:r>
            <a:r>
              <a:rPr b="1" lang="en-US" sz="2100">
                <a:solidFill>
                  <a:schemeClr val="dk1"/>
                </a:solidFill>
                <a:highlight>
                  <a:srgbClr val="FFFFFF"/>
                </a:highlight>
                <a:latin typeface="Arial"/>
                <a:ea typeface="Arial"/>
                <a:cs typeface="Arial"/>
                <a:sym typeface="Arial"/>
              </a:rPr>
              <a:t>並且我主的恩是格外豐盛，使我在基督耶穌裏有信心和愛心</a:t>
            </a:r>
            <a:r>
              <a:rPr lang="en-US" sz="2100">
                <a:solidFill>
                  <a:schemeClr val="dk1"/>
                </a:solidFill>
                <a:highlight>
                  <a:srgbClr val="FFFFFF"/>
                </a:highlight>
                <a:latin typeface="Arial"/>
                <a:ea typeface="Arial"/>
                <a:cs typeface="Arial"/>
                <a:sym typeface="Arial"/>
              </a:rPr>
              <a:t>。” 提摩太前書‬ ‭1‬:‭14‬ ‭</a:t>
            </a:r>
            <a:endParaRPr sz="2100">
              <a:solidFill>
                <a:schemeClr val="dk1"/>
              </a:solidFill>
              <a:highlight>
                <a:srgbClr val="FFFFFF"/>
              </a:highlight>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Noto Sans SC"/>
              <a:buChar char="●"/>
            </a:pPr>
            <a:r>
              <a:rPr b="1" lang="en-US" sz="2100">
                <a:solidFill>
                  <a:schemeClr val="dk1"/>
                </a:solidFill>
                <a:highlight>
                  <a:srgbClr val="FFFFFF"/>
                </a:highlight>
                <a:latin typeface="Arial"/>
                <a:ea typeface="Arial"/>
                <a:cs typeface="Arial"/>
                <a:sym typeface="Arial"/>
              </a:rPr>
              <a:t>傳</a:t>
            </a:r>
            <a:r>
              <a:rPr b="1" lang="en-US" sz="2100">
                <a:solidFill>
                  <a:schemeClr val="dk1"/>
                </a:solidFill>
                <a:highlight>
                  <a:srgbClr val="FFFFFF"/>
                </a:highlight>
                <a:latin typeface="Arial"/>
                <a:ea typeface="Arial"/>
                <a:cs typeface="Arial"/>
                <a:sym typeface="Arial"/>
              </a:rPr>
              <a:t>講</a:t>
            </a:r>
            <a:r>
              <a:rPr b="1" lang="en-US" sz="2100">
                <a:solidFill>
                  <a:schemeClr val="dk1"/>
                </a:solidFill>
                <a:highlight>
                  <a:srgbClr val="FFFFFF"/>
                </a:highlight>
                <a:latin typeface="Arial"/>
                <a:ea typeface="Arial"/>
                <a:cs typeface="Arial"/>
                <a:sym typeface="Arial"/>
              </a:rPr>
              <a:t>律法作为生活的准则必须以恩典的福音为前提。</a:t>
            </a:r>
            <a:endParaRPr b="1" sz="2100">
              <a:solidFill>
                <a:schemeClr val="dk1"/>
              </a:solidFill>
              <a:highlight>
                <a:srgbClr val="FFFFFF"/>
              </a:highlight>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highlight>
                  <a:srgbClr val="FFFFFF"/>
                </a:highlight>
                <a:latin typeface="Arial"/>
                <a:ea typeface="Arial"/>
                <a:cs typeface="Arial"/>
                <a:sym typeface="Arial"/>
              </a:rPr>
              <a:t>偏離整全的</a:t>
            </a:r>
            <a:r>
              <a:rPr lang="en-US" sz="2100">
                <a:solidFill>
                  <a:schemeClr val="dk1"/>
                </a:solidFill>
                <a:highlight>
                  <a:srgbClr val="FFFFFF"/>
                </a:highlight>
                <a:latin typeface="Arial"/>
                <a:ea typeface="Arial"/>
                <a:cs typeface="Arial"/>
                <a:sym typeface="Arial"/>
              </a:rPr>
              <a:t>福音，</a:t>
            </a:r>
            <a:r>
              <a:rPr lang="en-US" sz="2100">
                <a:solidFill>
                  <a:schemeClr val="dk1"/>
                </a:solidFill>
                <a:highlight>
                  <a:srgbClr val="FFFFFF"/>
                </a:highlight>
                <a:latin typeface="Arial"/>
                <a:ea typeface="Arial"/>
                <a:cs typeface="Arial"/>
                <a:sym typeface="Arial"/>
              </a:rPr>
              <a:t>缺失真理與恩典的平衡，</a:t>
            </a:r>
            <a:r>
              <a:rPr lang="en-US" sz="2100">
                <a:solidFill>
                  <a:schemeClr val="dk1"/>
                </a:solidFill>
                <a:highlight>
                  <a:srgbClr val="FFFFFF"/>
                </a:highlight>
                <a:latin typeface="Arial"/>
                <a:ea typeface="Arial"/>
                <a:cs typeface="Arial"/>
                <a:sym typeface="Arial"/>
              </a:rPr>
              <a:t> 离开基督而孤立地片面地强调行律法， 但不强调教导如何靠恩典改变生命， 等于再次把法利赛人的轭套在信徒的颈项</a:t>
            </a:r>
            <a:r>
              <a:rPr lang="en-US" sz="2100">
                <a:solidFill>
                  <a:schemeClr val="dk1"/>
                </a:solidFill>
                <a:highlight>
                  <a:srgbClr val="FFFFFF"/>
                </a:highlight>
                <a:latin typeface="Arial"/>
                <a:ea typeface="Arial"/>
                <a:cs typeface="Arial"/>
                <a:sym typeface="Arial"/>
              </a:rPr>
              <a:t>上</a:t>
            </a:r>
            <a:endParaRPr sz="2100">
              <a:solidFill>
                <a:schemeClr val="dk1"/>
              </a:solidFill>
              <a:highlight>
                <a:srgbClr val="FFFFFF"/>
              </a:highlight>
              <a:latin typeface="Arial"/>
              <a:ea typeface="Arial"/>
              <a:cs typeface="Arial"/>
              <a:sym typeface="Arial"/>
            </a:endParaRPr>
          </a:p>
          <a:p>
            <a:pPr indent="0" lvl="0" marL="0" rtl="0" algn="l">
              <a:lnSpc>
                <a:spcPct val="115000"/>
              </a:lnSpc>
              <a:spcBef>
                <a:spcPts val="1200"/>
              </a:spcBef>
              <a:spcAft>
                <a:spcPts val="0"/>
              </a:spcAft>
              <a:buSzPts val="1440"/>
              <a:buNone/>
            </a:pPr>
            <a:r>
              <a:t/>
            </a:r>
            <a:endParaRPr b="1" sz="1200">
              <a:solidFill>
                <a:srgbClr val="FF0000"/>
              </a:solidFill>
              <a:highlight>
                <a:srgbClr val="FFFFFF"/>
              </a:highlight>
              <a:latin typeface="Arial"/>
              <a:ea typeface="Arial"/>
              <a:cs typeface="Arial"/>
              <a:sym typeface="Arial"/>
            </a:endParaRPr>
          </a:p>
          <a:p>
            <a:pPr indent="0" lvl="0" marL="0" rtl="0" algn="l">
              <a:lnSpc>
                <a:spcPct val="115000"/>
              </a:lnSpc>
              <a:spcBef>
                <a:spcPts val="1200"/>
              </a:spcBef>
              <a:spcAft>
                <a:spcPts val="0"/>
              </a:spcAft>
              <a:buSzPts val="1440"/>
              <a:buNone/>
            </a:pPr>
            <a:r>
              <a:t/>
            </a:r>
            <a:endParaRPr b="1" sz="23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f3ee92418d_0_50"/>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虚假的敬虔（律法主义）</a:t>
            </a:r>
            <a:br>
              <a:rPr lang="en-US" sz="2500">
                <a:solidFill>
                  <a:schemeClr val="dk1"/>
                </a:solidFill>
                <a:latin typeface="Noto Sans SC"/>
                <a:ea typeface="Noto Sans SC"/>
                <a:cs typeface="Noto Sans SC"/>
                <a:sym typeface="Noto Sans SC"/>
              </a:rPr>
            </a:br>
            <a:endParaRPr sz="1900">
              <a:solidFill>
                <a:schemeClr val="dk1"/>
              </a:solidFill>
              <a:latin typeface="Noto Sans SC"/>
              <a:ea typeface="Noto Sans SC"/>
              <a:cs typeface="Noto Sans SC"/>
              <a:sym typeface="Noto Sans SC"/>
            </a:endParaRPr>
          </a:p>
          <a:p>
            <a:pPr indent="-361950" lvl="0" marL="457200" rtl="0" algn="l">
              <a:lnSpc>
                <a:spcPct val="115000"/>
              </a:lnSpc>
              <a:spcBef>
                <a:spcPts val="1200"/>
              </a:spcBef>
              <a:spcAft>
                <a:spcPts val="0"/>
              </a:spcAft>
              <a:buClr>
                <a:schemeClr val="dk1"/>
              </a:buClr>
              <a:buSzPts val="2100"/>
              <a:buFont typeface="Noto Sans SC"/>
              <a:buChar char="●"/>
            </a:pPr>
            <a:r>
              <a:rPr lang="en-US" sz="2100">
                <a:solidFill>
                  <a:srgbClr val="081C2A"/>
                </a:solidFill>
                <a:highlight>
                  <a:srgbClr val="FFFFFF"/>
                </a:highlight>
                <a:latin typeface="Arial"/>
                <a:ea typeface="Arial"/>
                <a:cs typeface="Arial"/>
                <a:sym typeface="Arial"/>
              </a:rPr>
              <a:t>律法主義的三種類型 （R.C. Sproul）</a:t>
            </a:r>
            <a:endParaRPr sz="2100">
              <a:solidFill>
                <a:srgbClr val="081C2A"/>
              </a:solidFill>
              <a:highlight>
                <a:srgbClr val="FFFFFF"/>
              </a:highlight>
              <a:latin typeface="Arial"/>
              <a:ea typeface="Arial"/>
              <a:cs typeface="Arial"/>
              <a:sym typeface="Arial"/>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rgbClr val="081C2A"/>
                </a:solidFill>
                <a:highlight>
                  <a:srgbClr val="FFFFFF"/>
                </a:highlight>
                <a:latin typeface="Arial"/>
                <a:ea typeface="Arial"/>
                <a:cs typeface="Arial"/>
                <a:sym typeface="Arial"/>
              </a:rPr>
              <a:t>第一種</a:t>
            </a:r>
            <a:r>
              <a:rPr lang="en-US" sz="2100">
                <a:solidFill>
                  <a:srgbClr val="081C2A"/>
                </a:solidFill>
                <a:highlight>
                  <a:srgbClr val="FFFFFF"/>
                </a:highlight>
                <a:latin typeface="Arial"/>
                <a:ea typeface="Arial"/>
                <a:cs typeface="Arial"/>
                <a:sym typeface="Arial"/>
              </a:rPr>
              <a:t>：</a:t>
            </a:r>
            <a:r>
              <a:rPr b="1" lang="en-US" sz="2100">
                <a:solidFill>
                  <a:srgbClr val="081C2A"/>
                </a:solidFill>
                <a:highlight>
                  <a:srgbClr val="FFFFFF"/>
                </a:highlight>
                <a:latin typeface="Arial"/>
                <a:ea typeface="Arial"/>
                <a:cs typeface="Arial"/>
                <a:sym typeface="Arial"/>
              </a:rPr>
              <a:t> 将律法与赐律法的上帝分割开来， 以上帝的律法替代上帝本身</a:t>
            </a:r>
            <a:r>
              <a:rPr lang="en-US" sz="2100">
                <a:solidFill>
                  <a:srgbClr val="081C2A"/>
                </a:solidFill>
                <a:highlight>
                  <a:srgbClr val="FFFFFF"/>
                </a:highlight>
                <a:latin typeface="Arial"/>
                <a:ea typeface="Arial"/>
                <a:cs typeface="Arial"/>
                <a:sym typeface="Arial"/>
              </a:rPr>
              <a:t>。 </a:t>
            </a:r>
            <a:r>
              <a:rPr lang="en-US" sz="2100">
                <a:solidFill>
                  <a:srgbClr val="081C2A"/>
                </a:solidFill>
                <a:highlight>
                  <a:srgbClr val="FFFFFF"/>
                </a:highlight>
                <a:latin typeface="Arial"/>
                <a:ea typeface="Arial"/>
                <a:cs typeface="Arial"/>
                <a:sym typeface="Arial"/>
              </a:rPr>
              <a:t>表面上在</a:t>
            </a:r>
            <a:r>
              <a:rPr lang="en-US" sz="2100">
                <a:solidFill>
                  <a:srgbClr val="081C2A"/>
                </a:solidFill>
                <a:highlight>
                  <a:srgbClr val="FFFFFF"/>
                </a:highlight>
                <a:latin typeface="Arial"/>
                <a:ea typeface="Arial"/>
                <a:cs typeface="Arial"/>
                <a:sym typeface="Arial"/>
              </a:rPr>
              <a:t>寻求顺服上帝或尊荣基督，</a:t>
            </a:r>
            <a:r>
              <a:rPr lang="en-US" sz="2100">
                <a:solidFill>
                  <a:srgbClr val="081C2A"/>
                </a:solidFill>
                <a:highlight>
                  <a:srgbClr val="FFFFFF"/>
                </a:highlight>
                <a:latin typeface="Arial"/>
                <a:ea typeface="Arial"/>
                <a:cs typeface="Arial"/>
                <a:sym typeface="Arial"/>
              </a:rPr>
              <a:t>實際上只是在被動地</a:t>
            </a:r>
            <a:r>
              <a:rPr lang="en-US" sz="2100">
                <a:solidFill>
                  <a:srgbClr val="081C2A"/>
                </a:solidFill>
                <a:highlight>
                  <a:srgbClr val="FFFFFF"/>
                </a:highlight>
                <a:latin typeface="Arial"/>
                <a:ea typeface="Arial"/>
                <a:cs typeface="Arial"/>
                <a:sym typeface="Arial"/>
              </a:rPr>
              <a:t>遵守</a:t>
            </a:r>
            <a:r>
              <a:rPr lang="en-US" sz="2100">
                <a:solidFill>
                  <a:srgbClr val="081C2A"/>
                </a:solidFill>
                <a:highlight>
                  <a:srgbClr val="FFFFFF"/>
                </a:highlight>
                <a:latin typeface="Arial"/>
                <a:ea typeface="Arial"/>
                <a:cs typeface="Arial"/>
                <a:sym typeface="Arial"/>
              </a:rPr>
              <a:t>毫無人情味的任務清單</a:t>
            </a:r>
            <a:r>
              <a:rPr lang="en-US" sz="2100">
                <a:solidFill>
                  <a:srgbClr val="081C2A"/>
                </a:solidFill>
                <a:highlight>
                  <a:srgbClr val="FFFFFF"/>
                </a:highlight>
                <a:latin typeface="Arial"/>
                <a:ea typeface="Arial"/>
                <a:cs typeface="Arial"/>
                <a:sym typeface="Arial"/>
              </a:rPr>
              <a:t>。</a:t>
            </a:r>
            <a:endParaRPr sz="2100">
              <a:solidFill>
                <a:srgbClr val="081C2A"/>
              </a:solidFill>
              <a:highlight>
                <a:srgbClr val="FFFFFF"/>
              </a:highlight>
              <a:latin typeface="Arial"/>
              <a:ea typeface="Arial"/>
              <a:cs typeface="Arial"/>
              <a:sym typeface="Arial"/>
            </a:endParaRPr>
          </a:p>
          <a:p>
            <a:pPr indent="-361950" lvl="2" marL="1371600" rtl="0" algn="l">
              <a:lnSpc>
                <a:spcPct val="115000"/>
              </a:lnSpc>
              <a:spcBef>
                <a:spcPts val="0"/>
              </a:spcBef>
              <a:spcAft>
                <a:spcPts val="0"/>
              </a:spcAft>
              <a:buClr>
                <a:schemeClr val="dk1"/>
              </a:buClr>
              <a:buSzPts val="2100"/>
              <a:buFont typeface="Noto Sans SC"/>
              <a:buChar char="■"/>
            </a:pPr>
            <a:r>
              <a:rPr lang="en-US" sz="2100">
                <a:solidFill>
                  <a:srgbClr val="081C2A"/>
                </a:solidFill>
                <a:highlight>
                  <a:srgbClr val="FFFFFF"/>
                </a:highlight>
                <a:latin typeface="Arial"/>
                <a:ea typeface="Arial"/>
                <a:cs typeface="Arial"/>
                <a:sym typeface="Arial"/>
              </a:rPr>
              <a:t>神当然在意我们是否遵守祂的诫命。然而我們必須牢牢記住上帝是在立约的背景下颁布了十诫这样的律法。首先，神是有恩典的。祂把祂的百姓从埃及的奴役中救出来，并与以色列人建立了一种充满爱的父子关系。只有在这种以恩典为基础的关系建立起来之后，神才开始定义具体的律法，使其为神所喜悦的。 某位神學家曾说過：〝基督教神学的本质是恩典，基督教伦理的本质是感恩。〞</a:t>
            </a:r>
            <a:endParaRPr sz="2100">
              <a:solidFill>
                <a:srgbClr val="081C2A"/>
              </a:solidFill>
              <a:highlight>
                <a:srgbClr val="FFFFFF"/>
              </a:highlight>
              <a:latin typeface="Arial"/>
              <a:ea typeface="Arial"/>
              <a:cs typeface="Arial"/>
              <a:sym typeface="Arial"/>
            </a:endParaRPr>
          </a:p>
          <a:p>
            <a:pPr indent="-361950" lvl="2" marL="1371600" rtl="0" algn="l">
              <a:lnSpc>
                <a:spcPct val="115000"/>
              </a:lnSpc>
              <a:spcBef>
                <a:spcPts val="0"/>
              </a:spcBef>
              <a:spcAft>
                <a:spcPts val="0"/>
              </a:spcAft>
              <a:buClr>
                <a:schemeClr val="dk1"/>
              </a:buClr>
              <a:buSzPts val="2100"/>
              <a:buFont typeface="Noto Sans SC"/>
              <a:buChar char="■"/>
            </a:pPr>
            <a:r>
              <a:rPr lang="en-US" sz="2100">
                <a:solidFill>
                  <a:srgbClr val="081C2A"/>
                </a:solidFill>
                <a:highlight>
                  <a:srgbClr val="FFFFFF"/>
                </a:highlight>
                <a:latin typeface="Arial"/>
                <a:ea typeface="Arial"/>
                <a:cs typeface="Arial"/>
                <a:sym typeface="Arial"/>
              </a:rPr>
              <a:t>没有爱、喜乐、生命或激情，就只是一种生硬的、机械的守律法的形式，我们称之为形式主义。律法主义者只注重遵守规条，却破坏了上帝的爱和救赎的大背景，而上帝当初就是在这个背景下颁布了祂的律法。</a:t>
            </a:r>
            <a:endParaRPr b="1" sz="23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f3ee92418d_0_191"/>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虚假的敬虔（律法主义）</a:t>
            </a:r>
            <a:br>
              <a:rPr lang="en-US" sz="2500">
                <a:solidFill>
                  <a:schemeClr val="dk1"/>
                </a:solidFill>
                <a:latin typeface="Noto Sans SC"/>
                <a:ea typeface="Noto Sans SC"/>
                <a:cs typeface="Noto Sans SC"/>
                <a:sym typeface="Noto Sans SC"/>
              </a:rPr>
            </a:br>
            <a:endParaRPr sz="1900">
              <a:solidFill>
                <a:schemeClr val="dk1"/>
              </a:solidFill>
              <a:latin typeface="Noto Sans SC"/>
              <a:ea typeface="Noto Sans SC"/>
              <a:cs typeface="Noto Sans SC"/>
              <a:sym typeface="Noto Sans SC"/>
            </a:endParaRPr>
          </a:p>
          <a:p>
            <a:pPr indent="-361950" lvl="0" marL="457200" rtl="0" algn="l">
              <a:lnSpc>
                <a:spcPct val="115000"/>
              </a:lnSpc>
              <a:spcBef>
                <a:spcPts val="1200"/>
              </a:spcBef>
              <a:spcAft>
                <a:spcPts val="0"/>
              </a:spcAft>
              <a:buClr>
                <a:schemeClr val="dk1"/>
              </a:buClr>
              <a:buSzPts val="2100"/>
              <a:buFont typeface="Noto Sans SC"/>
              <a:buChar char="●"/>
            </a:pPr>
            <a:r>
              <a:rPr lang="en-US" sz="2100">
                <a:solidFill>
                  <a:srgbClr val="081C2A"/>
                </a:solidFill>
                <a:highlight>
                  <a:srgbClr val="FFFFFF"/>
                </a:highlight>
                <a:latin typeface="Arial"/>
                <a:ea typeface="Arial"/>
                <a:cs typeface="Arial"/>
                <a:sym typeface="Arial"/>
              </a:rPr>
              <a:t>律法主義的三種類型 （R.C. Sproul）</a:t>
            </a:r>
            <a:endParaRPr sz="2100">
              <a:solidFill>
                <a:srgbClr val="081C2A"/>
              </a:solidFill>
              <a:highlight>
                <a:srgbClr val="FFFFFF"/>
              </a:highlight>
              <a:latin typeface="Arial"/>
              <a:ea typeface="Arial"/>
              <a:cs typeface="Arial"/>
              <a:sym typeface="Arial"/>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rgbClr val="081C2A"/>
                </a:solidFill>
                <a:highlight>
                  <a:schemeClr val="lt1"/>
                </a:highlight>
                <a:latin typeface="Arial"/>
                <a:ea typeface="Arial"/>
                <a:cs typeface="Arial"/>
                <a:sym typeface="Arial"/>
              </a:rPr>
              <a:t>第二種：</a:t>
            </a:r>
            <a:r>
              <a:rPr b="1" lang="en-US" sz="2100">
                <a:solidFill>
                  <a:srgbClr val="081C2A"/>
                </a:solidFill>
                <a:highlight>
                  <a:schemeClr val="lt1"/>
                </a:highlight>
                <a:latin typeface="Arial"/>
                <a:ea typeface="Arial"/>
                <a:cs typeface="Arial"/>
                <a:sym typeface="Arial"/>
              </a:rPr>
              <a:t>将律法的字句（外在形式）与律法的精意（目的和內涵）割裂开来，</a:t>
            </a:r>
            <a:r>
              <a:rPr b="1" lang="en-US" sz="2100">
                <a:solidFill>
                  <a:schemeClr val="dk1"/>
                </a:solidFill>
                <a:highlight>
                  <a:schemeClr val="lt1"/>
                </a:highlight>
                <a:latin typeface="Arial"/>
                <a:ea typeface="Arial"/>
                <a:cs typeface="Arial"/>
                <a:sym typeface="Arial"/>
              </a:rPr>
              <a:t>遵从字面的意思，但违反了其精意</a:t>
            </a:r>
            <a:r>
              <a:rPr lang="en-US" sz="2100">
                <a:solidFill>
                  <a:schemeClr val="dk1"/>
                </a:solidFill>
                <a:highlight>
                  <a:schemeClr val="lt1"/>
                </a:highlight>
                <a:latin typeface="Arial"/>
                <a:ea typeface="Arial"/>
                <a:cs typeface="Arial"/>
                <a:sym typeface="Arial"/>
              </a:rPr>
              <a:t>。</a:t>
            </a:r>
            <a:endParaRPr sz="2100">
              <a:solidFill>
                <a:srgbClr val="081C2A"/>
              </a:solidFill>
              <a:highlight>
                <a:srgbClr val="FFFFFF"/>
              </a:highlight>
              <a:latin typeface="Arial"/>
              <a:ea typeface="Arial"/>
              <a:cs typeface="Arial"/>
              <a:sym typeface="Arial"/>
            </a:endParaRPr>
          </a:p>
          <a:p>
            <a:pPr indent="-361950" lvl="2" marL="1371600" rtl="0" algn="l">
              <a:lnSpc>
                <a:spcPct val="115000"/>
              </a:lnSpc>
              <a:spcBef>
                <a:spcPts val="0"/>
              </a:spcBef>
              <a:spcAft>
                <a:spcPts val="0"/>
              </a:spcAft>
              <a:buClr>
                <a:srgbClr val="081C2A"/>
              </a:buClr>
              <a:buSzPts val="2100"/>
              <a:buFont typeface="Arial"/>
              <a:buChar char="■"/>
            </a:pPr>
            <a:r>
              <a:rPr lang="en-US" sz="2100">
                <a:solidFill>
                  <a:srgbClr val="081C2A"/>
                </a:solidFill>
                <a:highlight>
                  <a:srgbClr val="FFFFFF"/>
                </a:highlight>
                <a:latin typeface="Arial"/>
                <a:ea typeface="Arial"/>
                <a:cs typeface="Arial"/>
                <a:sym typeface="Arial"/>
              </a:rPr>
              <a:t>假设公路的最低限速是每小时40英里，但在暴雨中仍坚持以每小时40英里的速度行驶的人置自己與別人於危險之中。尽管从外在形式来看，他是一个严格遵守公民义务的人（</a:t>
            </a:r>
            <a:r>
              <a:rPr lang="en-US" sz="2100">
                <a:solidFill>
                  <a:srgbClr val="081C2A"/>
                </a:solidFill>
                <a:highlight>
                  <a:srgbClr val="FFFFFF"/>
                </a:highlight>
                <a:latin typeface="Arial"/>
                <a:ea typeface="Arial"/>
                <a:cs typeface="Arial"/>
                <a:sym typeface="Arial"/>
              </a:rPr>
              <a:t>未超過限速）</a:t>
            </a:r>
            <a:r>
              <a:rPr lang="en-US" sz="2100">
                <a:solidFill>
                  <a:srgbClr val="081C2A"/>
                </a:solidFill>
                <a:highlight>
                  <a:srgbClr val="FFFFFF"/>
                </a:highlight>
                <a:latin typeface="Arial"/>
                <a:ea typeface="Arial"/>
                <a:cs typeface="Arial"/>
                <a:sym typeface="Arial"/>
              </a:rPr>
              <a:t>，但他的服从只是</a:t>
            </a:r>
            <a:r>
              <a:rPr lang="en-US" sz="2100">
                <a:solidFill>
                  <a:srgbClr val="081C2A"/>
                </a:solidFill>
                <a:highlight>
                  <a:srgbClr val="FFFFFF"/>
                </a:highlight>
                <a:latin typeface="Arial"/>
                <a:ea typeface="Arial"/>
                <a:cs typeface="Arial"/>
                <a:sym typeface="Arial"/>
              </a:rPr>
              <a:t>機械的</a:t>
            </a:r>
            <a:r>
              <a:rPr lang="en-US" sz="2100">
                <a:solidFill>
                  <a:srgbClr val="081C2A"/>
                </a:solidFill>
                <a:highlight>
                  <a:srgbClr val="FFFFFF"/>
                </a:highlight>
                <a:latin typeface="Arial"/>
                <a:ea typeface="Arial"/>
                <a:cs typeface="Arial"/>
                <a:sym typeface="Arial"/>
              </a:rPr>
              <a:t>外在的</a:t>
            </a:r>
            <a:r>
              <a:rPr lang="en-US" sz="2100">
                <a:solidFill>
                  <a:srgbClr val="081C2A"/>
                </a:solidFill>
                <a:highlight>
                  <a:srgbClr val="FFFFFF"/>
                </a:highlight>
                <a:latin typeface="Arial"/>
                <a:ea typeface="Arial"/>
                <a:cs typeface="Arial"/>
                <a:sym typeface="Arial"/>
              </a:rPr>
              <a:t>以避免觸犯法律的後果，</a:t>
            </a:r>
            <a:r>
              <a:rPr lang="en-US" sz="2100">
                <a:solidFill>
                  <a:srgbClr val="081C2A"/>
                </a:solidFill>
                <a:highlight>
                  <a:srgbClr val="FFFFFF"/>
                </a:highlight>
                <a:latin typeface="Arial"/>
                <a:ea typeface="Arial"/>
                <a:cs typeface="Arial"/>
                <a:sym typeface="Arial"/>
              </a:rPr>
              <a:t>他</a:t>
            </a:r>
            <a:r>
              <a:rPr lang="en-US" sz="2100">
                <a:solidFill>
                  <a:srgbClr val="081C2A"/>
                </a:solidFill>
                <a:highlight>
                  <a:srgbClr val="FFFFFF"/>
                </a:highlight>
                <a:latin typeface="Arial"/>
                <a:ea typeface="Arial"/>
                <a:cs typeface="Arial"/>
                <a:sym typeface="Arial"/>
              </a:rPr>
              <a:t>其實</a:t>
            </a:r>
            <a:r>
              <a:rPr lang="en-US" sz="2100">
                <a:solidFill>
                  <a:srgbClr val="081C2A"/>
                </a:solidFill>
                <a:highlight>
                  <a:srgbClr val="FFFFFF"/>
                </a:highlight>
                <a:latin typeface="Arial"/>
                <a:ea typeface="Arial"/>
                <a:cs typeface="Arial"/>
                <a:sym typeface="Arial"/>
              </a:rPr>
              <a:t>根本不关心法律</a:t>
            </a:r>
            <a:r>
              <a:rPr lang="en-US" sz="2100">
                <a:solidFill>
                  <a:srgbClr val="081C2A"/>
                </a:solidFill>
                <a:highlight>
                  <a:srgbClr val="FFFFFF"/>
                </a:highlight>
                <a:latin typeface="Arial"/>
                <a:ea typeface="Arial"/>
                <a:cs typeface="Arial"/>
                <a:sym typeface="Arial"/>
              </a:rPr>
              <a:t>實施</a:t>
            </a:r>
            <a:r>
              <a:rPr lang="en-US" sz="2100">
                <a:solidFill>
                  <a:srgbClr val="081C2A"/>
                </a:solidFill>
                <a:highlight>
                  <a:srgbClr val="FFFFFF"/>
                </a:highlight>
                <a:latin typeface="Arial"/>
                <a:ea typeface="Arial"/>
                <a:cs typeface="Arial"/>
                <a:sym typeface="Arial"/>
              </a:rPr>
              <a:t>的</a:t>
            </a:r>
            <a:r>
              <a:rPr lang="en-US" sz="2100">
                <a:solidFill>
                  <a:srgbClr val="081C2A"/>
                </a:solidFill>
                <a:highlight>
                  <a:srgbClr val="FFFFFF"/>
                </a:highlight>
                <a:latin typeface="Arial"/>
                <a:ea typeface="Arial"/>
                <a:cs typeface="Arial"/>
                <a:sym typeface="Arial"/>
              </a:rPr>
              <a:t>目的及出發點</a:t>
            </a:r>
            <a:r>
              <a:rPr lang="en-US" sz="2100">
                <a:solidFill>
                  <a:srgbClr val="081C2A"/>
                </a:solidFill>
                <a:highlight>
                  <a:srgbClr val="FFFFFF"/>
                </a:highlight>
                <a:latin typeface="Arial"/>
                <a:ea typeface="Arial"/>
                <a:cs typeface="Arial"/>
                <a:sym typeface="Arial"/>
              </a:rPr>
              <a:t>。</a:t>
            </a:r>
            <a:endParaRPr sz="2100">
              <a:solidFill>
                <a:srgbClr val="081C2A"/>
              </a:solidFill>
              <a:highlight>
                <a:srgbClr val="FFFFFF"/>
              </a:highlight>
              <a:latin typeface="Arial"/>
              <a:ea typeface="Arial"/>
              <a:cs typeface="Arial"/>
              <a:sym typeface="Arial"/>
            </a:endParaRPr>
          </a:p>
          <a:p>
            <a:pPr indent="-361950" lvl="2" marL="1371600" rtl="0" algn="l">
              <a:lnSpc>
                <a:spcPct val="115000"/>
              </a:lnSpc>
              <a:spcBef>
                <a:spcPts val="0"/>
              </a:spcBef>
              <a:spcAft>
                <a:spcPts val="0"/>
              </a:spcAft>
              <a:buClr>
                <a:srgbClr val="081C2A"/>
              </a:buClr>
              <a:buSzPts val="2100"/>
              <a:buFont typeface="Arial"/>
              <a:buChar char="■"/>
            </a:pPr>
            <a:r>
              <a:rPr lang="en-US" sz="2100">
                <a:solidFill>
                  <a:srgbClr val="081C2A"/>
                </a:solidFill>
                <a:highlight>
                  <a:srgbClr val="FFFFFF"/>
                </a:highlight>
                <a:latin typeface="Arial"/>
                <a:ea typeface="Arial"/>
                <a:cs typeface="Arial"/>
                <a:sym typeface="Arial"/>
              </a:rPr>
              <a:t>这第二种律法主义遵从的是外在的规条，而内心却并不尊崇神、不尊崇神设计律法的意图，也不尊崇神</a:t>
            </a:r>
            <a:r>
              <a:rPr lang="en-US" sz="2100">
                <a:solidFill>
                  <a:srgbClr val="081C2A"/>
                </a:solidFill>
                <a:highlight>
                  <a:srgbClr val="FFFFFF"/>
                </a:highlight>
                <a:latin typeface="Arial"/>
                <a:ea typeface="Arial"/>
                <a:cs typeface="Arial"/>
                <a:sym typeface="Arial"/>
              </a:rPr>
              <a:t>是否得榮耀</a:t>
            </a:r>
            <a:r>
              <a:rPr lang="en-US" sz="2100">
                <a:solidFill>
                  <a:srgbClr val="081C2A"/>
                </a:solidFill>
                <a:highlight>
                  <a:srgbClr val="FFFFFF"/>
                </a:highlight>
                <a:latin typeface="Arial"/>
                <a:ea typeface="Arial"/>
                <a:cs typeface="Arial"/>
                <a:sym typeface="Arial"/>
              </a:rPr>
              <a:t>。</a:t>
            </a:r>
            <a:endParaRPr sz="2100">
              <a:solidFill>
                <a:srgbClr val="081C2A"/>
              </a:solidFill>
              <a:highlight>
                <a:srgbClr val="FFFFFF"/>
              </a:highlight>
              <a:latin typeface="Arial"/>
              <a:ea typeface="Arial"/>
              <a:cs typeface="Arial"/>
              <a:sym typeface="Arial"/>
            </a:endParaRPr>
          </a:p>
          <a:p>
            <a:pPr indent="-361950" lvl="2" marL="1371600" rtl="0" algn="l">
              <a:lnSpc>
                <a:spcPct val="115000"/>
              </a:lnSpc>
              <a:spcBef>
                <a:spcPts val="0"/>
              </a:spcBef>
              <a:spcAft>
                <a:spcPts val="0"/>
              </a:spcAft>
              <a:buClr>
                <a:srgbClr val="081C2A"/>
              </a:buClr>
              <a:buSzPts val="2100"/>
              <a:buFont typeface="Arial"/>
              <a:buChar char="■"/>
            </a:pPr>
            <a:r>
              <a:rPr lang="en-US" sz="2100">
                <a:solidFill>
                  <a:srgbClr val="081C2A"/>
                </a:solidFill>
                <a:highlight>
                  <a:srgbClr val="FFFFFF"/>
                </a:highlight>
                <a:latin typeface="Arial"/>
                <a:ea typeface="Arial"/>
                <a:cs typeface="Arial"/>
                <a:sym typeface="Arial"/>
              </a:rPr>
              <a:t>法利赛人在安息日治病的问题上质问耶稣（太12:9-14）。他们只关心律法的字面意思，避免做任何在他们看起来是在作</a:t>
            </a:r>
            <a:r>
              <a:rPr lang="en-US" sz="2100">
                <a:solidFill>
                  <a:srgbClr val="081C2A"/>
                </a:solidFill>
                <a:highlight>
                  <a:schemeClr val="lt1"/>
                </a:highlight>
                <a:latin typeface="Arial"/>
                <a:ea typeface="Arial"/>
                <a:cs typeface="Arial"/>
                <a:sym typeface="Arial"/>
              </a:rPr>
              <a:t>工</a:t>
            </a:r>
            <a:r>
              <a:rPr lang="en-US" sz="2100">
                <a:solidFill>
                  <a:srgbClr val="081C2A"/>
                </a:solidFill>
                <a:highlight>
                  <a:srgbClr val="FFFFFF"/>
                </a:highlight>
                <a:latin typeface="Arial"/>
                <a:ea typeface="Arial"/>
                <a:cs typeface="Arial"/>
                <a:sym typeface="Arial"/>
              </a:rPr>
              <a:t>的事。这些</a:t>
            </a:r>
            <a:r>
              <a:rPr lang="en-US" sz="2100">
                <a:solidFill>
                  <a:srgbClr val="081C2A"/>
                </a:solidFill>
                <a:highlight>
                  <a:srgbClr val="FFFFFF"/>
                </a:highlight>
                <a:latin typeface="Arial"/>
                <a:ea typeface="Arial"/>
                <a:cs typeface="Arial"/>
                <a:sym typeface="Arial"/>
              </a:rPr>
              <a:t>假冒為善的人</a:t>
            </a:r>
            <a:r>
              <a:rPr lang="en-US" sz="2100">
                <a:solidFill>
                  <a:srgbClr val="081C2A"/>
                </a:solidFill>
                <a:highlight>
                  <a:srgbClr val="FFFFFF"/>
                </a:highlight>
                <a:latin typeface="Arial"/>
                <a:ea typeface="Arial"/>
                <a:cs typeface="Arial"/>
                <a:sym typeface="Arial"/>
              </a:rPr>
              <a:t>忽略了律法的精意 - </a:t>
            </a:r>
            <a:r>
              <a:rPr lang="en-US" sz="2100">
                <a:solidFill>
                  <a:srgbClr val="081C2A"/>
                </a:solidFill>
                <a:highlight>
                  <a:srgbClr val="FFFFFF"/>
                </a:highlight>
                <a:latin typeface="Arial"/>
                <a:ea typeface="Arial"/>
                <a:cs typeface="Arial"/>
                <a:sym typeface="Arial"/>
              </a:rPr>
              <a:t>神設立安息日作</a:t>
            </a:r>
            <a:r>
              <a:rPr lang="en-US" sz="2100">
                <a:solidFill>
                  <a:srgbClr val="081C2A"/>
                </a:solidFill>
                <a:highlight>
                  <a:srgbClr val="FFFFFF"/>
                </a:highlight>
                <a:latin typeface="Arial"/>
                <a:ea typeface="Arial"/>
                <a:cs typeface="Arial"/>
                <a:sym typeface="Arial"/>
              </a:rPr>
              <a:t>為聖日</a:t>
            </a:r>
            <a:r>
              <a:rPr lang="en-US" sz="2100">
                <a:solidFill>
                  <a:srgbClr val="081C2A"/>
                </a:solidFill>
                <a:highlight>
                  <a:srgbClr val="FFFFFF"/>
                </a:highlight>
                <a:latin typeface="Arial"/>
                <a:ea typeface="Arial"/>
                <a:cs typeface="Arial"/>
                <a:sym typeface="Arial"/>
              </a:rPr>
              <a:t>， 是要神的子民把這一天分別為聖，不受世俗事務的攪擾， 進入安息之中而專心敬拜親近神。</a:t>
            </a:r>
            <a:r>
              <a:rPr lang="en-US" sz="2100">
                <a:solidFill>
                  <a:srgbClr val="081C2A"/>
                </a:solidFill>
                <a:highlight>
                  <a:srgbClr val="FFFFFF"/>
                </a:highlight>
                <a:latin typeface="Arial"/>
                <a:ea typeface="Arial"/>
                <a:cs typeface="Arial"/>
                <a:sym typeface="Arial"/>
              </a:rPr>
              <a:t>医治病人</a:t>
            </a:r>
            <a:r>
              <a:rPr lang="en-US" sz="2100">
                <a:solidFill>
                  <a:srgbClr val="081C2A"/>
                </a:solidFill>
                <a:highlight>
                  <a:srgbClr val="FFFFFF"/>
                </a:highlight>
                <a:latin typeface="Arial"/>
                <a:ea typeface="Arial"/>
                <a:cs typeface="Arial"/>
                <a:sym typeface="Arial"/>
              </a:rPr>
              <a:t>不僅與這一目的毫無矛盾，反而忠實地行出愛神愛人的</a:t>
            </a:r>
            <a:r>
              <a:rPr lang="en-US" sz="2100">
                <a:solidFill>
                  <a:srgbClr val="081C2A"/>
                </a:solidFill>
                <a:highlight>
                  <a:schemeClr val="lt1"/>
                </a:highlight>
                <a:latin typeface="Arial"/>
                <a:ea typeface="Arial"/>
                <a:cs typeface="Arial"/>
                <a:sym typeface="Arial"/>
              </a:rPr>
              <a:t>律法精意。</a:t>
            </a:r>
            <a:endParaRPr b="1" sz="2300">
              <a:solidFill>
                <a:schemeClr val="dk1"/>
              </a:solidFill>
              <a:latin typeface="Noto Sans SC"/>
              <a:ea typeface="Noto Sans SC"/>
              <a:cs typeface="Noto Sans SC"/>
              <a:sym typeface="Noto Sans SC"/>
            </a:endParaRPr>
          </a:p>
          <a:p>
            <a:pPr indent="0" lvl="0" marL="914400" rtl="0" algn="l">
              <a:lnSpc>
                <a:spcPct val="115000"/>
              </a:lnSpc>
              <a:spcBef>
                <a:spcPts val="120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f3ee92418d_0_199"/>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虚假的敬虔（律法主义）</a:t>
            </a:r>
            <a:br>
              <a:rPr lang="en-US" sz="2500">
                <a:solidFill>
                  <a:schemeClr val="dk1"/>
                </a:solidFill>
                <a:latin typeface="Noto Sans SC"/>
                <a:ea typeface="Noto Sans SC"/>
                <a:cs typeface="Noto Sans SC"/>
                <a:sym typeface="Noto Sans SC"/>
              </a:rPr>
            </a:br>
            <a:endParaRPr sz="1900">
              <a:solidFill>
                <a:schemeClr val="dk1"/>
              </a:solidFill>
              <a:latin typeface="Noto Sans SC"/>
              <a:ea typeface="Noto Sans SC"/>
              <a:cs typeface="Noto Sans SC"/>
              <a:sym typeface="Noto Sans SC"/>
            </a:endParaRPr>
          </a:p>
          <a:p>
            <a:pPr indent="-355600" lvl="0" marL="457200" rtl="0" algn="l">
              <a:lnSpc>
                <a:spcPct val="115000"/>
              </a:lnSpc>
              <a:spcBef>
                <a:spcPts val="1200"/>
              </a:spcBef>
              <a:spcAft>
                <a:spcPts val="0"/>
              </a:spcAft>
              <a:buClr>
                <a:schemeClr val="dk1"/>
              </a:buClr>
              <a:buSzPts val="2000"/>
              <a:buFont typeface="Noto Sans SC"/>
              <a:buChar char="●"/>
            </a:pPr>
            <a:r>
              <a:rPr lang="en-US" sz="2000">
                <a:solidFill>
                  <a:srgbClr val="081C2A"/>
                </a:solidFill>
                <a:highlight>
                  <a:srgbClr val="FFFFFF"/>
                </a:highlight>
                <a:latin typeface="Arial"/>
                <a:ea typeface="Arial"/>
                <a:cs typeface="Arial"/>
                <a:sym typeface="Arial"/>
              </a:rPr>
              <a:t>律法主義的三種類型 （R.C. Sproul）</a:t>
            </a:r>
            <a:endParaRPr sz="2000">
              <a:solidFill>
                <a:srgbClr val="081C2A"/>
              </a:solidFill>
              <a:highlight>
                <a:srgbClr val="FFFFFF"/>
              </a:highlight>
              <a:latin typeface="Arial"/>
              <a:ea typeface="Arial"/>
              <a:cs typeface="Arial"/>
              <a:sym typeface="Arial"/>
            </a:endParaRPr>
          </a:p>
          <a:p>
            <a:pPr indent="-355600" lvl="1" marL="914400" rtl="0" algn="l">
              <a:lnSpc>
                <a:spcPct val="115000"/>
              </a:lnSpc>
              <a:spcBef>
                <a:spcPts val="0"/>
              </a:spcBef>
              <a:spcAft>
                <a:spcPts val="0"/>
              </a:spcAft>
              <a:buClr>
                <a:schemeClr val="dk1"/>
              </a:buClr>
              <a:buSzPts val="2000"/>
              <a:buFont typeface="Noto Sans SC"/>
              <a:buChar char="○"/>
            </a:pPr>
            <a:r>
              <a:rPr lang="en-US" sz="2100">
                <a:solidFill>
                  <a:srgbClr val="081C2A"/>
                </a:solidFill>
                <a:highlight>
                  <a:schemeClr val="lt1"/>
                </a:highlight>
                <a:latin typeface="Arial"/>
                <a:ea typeface="Arial"/>
                <a:cs typeface="Arial"/>
                <a:sym typeface="Arial"/>
              </a:rPr>
              <a:t>第三種</a:t>
            </a:r>
            <a:r>
              <a:rPr lang="en-US" sz="2000">
                <a:solidFill>
                  <a:srgbClr val="081C2A"/>
                </a:solidFill>
                <a:highlight>
                  <a:srgbClr val="FFFFFF"/>
                </a:highlight>
                <a:latin typeface="Arial"/>
                <a:ea typeface="Arial"/>
                <a:cs typeface="Arial"/>
                <a:sym typeface="Arial"/>
              </a:rPr>
              <a:t>：</a:t>
            </a:r>
            <a:r>
              <a:rPr b="1" lang="en-US" sz="2000">
                <a:solidFill>
                  <a:srgbClr val="081C2A"/>
                </a:solidFill>
                <a:highlight>
                  <a:srgbClr val="FFFFFF"/>
                </a:highlight>
                <a:latin typeface="Arial"/>
                <a:ea typeface="Arial"/>
                <a:cs typeface="Arial"/>
                <a:sym typeface="Arial"/>
              </a:rPr>
              <a:t>在神的律法上加上自己的规则并视為神圣，这是最常见且最致命的律法主义形式</a:t>
            </a:r>
            <a:r>
              <a:rPr lang="en-US" sz="2000">
                <a:solidFill>
                  <a:srgbClr val="081C2A"/>
                </a:solidFill>
                <a:highlight>
                  <a:srgbClr val="FFFFFF"/>
                </a:highlight>
                <a:latin typeface="Arial"/>
                <a:ea typeface="Arial"/>
                <a:cs typeface="Arial"/>
                <a:sym typeface="Arial"/>
              </a:rPr>
              <a:t>。耶稣在这一点上痛斥法利赛人，说：〝你们教导人的传统，把它们当成是神的话。〞我们没有权利在神不加限制的领域对人进行限制。</a:t>
            </a:r>
            <a:endParaRPr sz="2000">
              <a:solidFill>
                <a:srgbClr val="081C2A"/>
              </a:solidFill>
              <a:highlight>
                <a:srgbClr val="FFFFFF"/>
              </a:highlight>
              <a:latin typeface="Arial"/>
              <a:ea typeface="Arial"/>
              <a:cs typeface="Arial"/>
              <a:sym typeface="Arial"/>
            </a:endParaRPr>
          </a:p>
          <a:p>
            <a:pPr indent="-355600" lvl="2" marL="1371600" rtl="0" algn="l">
              <a:lnSpc>
                <a:spcPct val="115000"/>
              </a:lnSpc>
              <a:spcBef>
                <a:spcPts val="0"/>
              </a:spcBef>
              <a:spcAft>
                <a:spcPts val="0"/>
              </a:spcAft>
              <a:buClr>
                <a:schemeClr val="dk1"/>
              </a:buClr>
              <a:buSzPts val="2000"/>
              <a:buFont typeface="Noto Sans SC"/>
              <a:buChar char="■"/>
            </a:pPr>
            <a:r>
              <a:rPr lang="en-US" sz="2000">
                <a:solidFill>
                  <a:srgbClr val="081C2A"/>
                </a:solidFill>
                <a:highlight>
                  <a:srgbClr val="FFFFFF"/>
                </a:highlight>
                <a:latin typeface="Arial"/>
                <a:ea typeface="Arial"/>
                <a:cs typeface="Arial"/>
                <a:sym typeface="Arial"/>
              </a:rPr>
              <a:t>“「你的门徒为什么犯古人的遗传呢？因为吃饭的时候，他们不洗手。」” ‭‭马太福音‬ ‭15‬:‭2‬ </a:t>
            </a:r>
            <a:endParaRPr sz="2000">
              <a:solidFill>
                <a:srgbClr val="081C2A"/>
              </a:solidFill>
              <a:highlight>
                <a:srgbClr val="FFFFFF"/>
              </a:highlight>
              <a:latin typeface="Arial"/>
              <a:ea typeface="Arial"/>
              <a:cs typeface="Arial"/>
              <a:sym typeface="Arial"/>
            </a:endParaRPr>
          </a:p>
          <a:p>
            <a:pPr indent="-355600" lvl="2" marL="1371600" rtl="0" algn="l">
              <a:lnSpc>
                <a:spcPct val="115000"/>
              </a:lnSpc>
              <a:spcBef>
                <a:spcPts val="0"/>
              </a:spcBef>
              <a:spcAft>
                <a:spcPts val="0"/>
              </a:spcAft>
              <a:buClr>
                <a:schemeClr val="dk1"/>
              </a:buClr>
              <a:buSzPts val="2000"/>
              <a:buFont typeface="Noto Sans SC"/>
              <a:buChar char="■"/>
            </a:pPr>
            <a:r>
              <a:rPr lang="en-US" sz="2000">
                <a:solidFill>
                  <a:srgbClr val="081C2A"/>
                </a:solidFill>
                <a:highlight>
                  <a:srgbClr val="FFFFFF"/>
                </a:highlight>
                <a:latin typeface="Arial"/>
                <a:ea typeface="Arial"/>
                <a:cs typeface="Arial"/>
                <a:sym typeface="Arial"/>
              </a:rPr>
              <a:t>“　神说：『当孝敬父母』；又说：『咒骂父母的，必治死他。』 你们倒说：『无论何人对父母说：我所当奉给你的已经作了供献， 他就可以不孝敬父母。』这就是你们藉着遗传，废了　神的诫命。” ‭‭马太福音‬ ‭15‬:‭4‬-‭6‬ </a:t>
            </a:r>
            <a:endParaRPr sz="2000">
              <a:solidFill>
                <a:srgbClr val="081C2A"/>
              </a:solidFill>
              <a:highlight>
                <a:srgbClr val="FFFFFF"/>
              </a:highlight>
              <a:latin typeface="Arial"/>
              <a:ea typeface="Arial"/>
              <a:cs typeface="Arial"/>
              <a:sym typeface="Arial"/>
            </a:endParaRPr>
          </a:p>
          <a:p>
            <a:pPr indent="-355600" lvl="2" marL="1371600" rtl="0" algn="l">
              <a:lnSpc>
                <a:spcPct val="115000"/>
              </a:lnSpc>
              <a:spcBef>
                <a:spcPts val="0"/>
              </a:spcBef>
              <a:spcAft>
                <a:spcPts val="0"/>
              </a:spcAft>
              <a:buClr>
                <a:schemeClr val="dk1"/>
              </a:buClr>
              <a:buSzPts val="2000"/>
              <a:buFont typeface="Noto Sans SC"/>
              <a:buChar char="■"/>
            </a:pPr>
            <a:r>
              <a:rPr lang="en-US" sz="2000">
                <a:solidFill>
                  <a:srgbClr val="081C2A"/>
                </a:solidFill>
                <a:highlight>
                  <a:srgbClr val="FFFFFF"/>
                </a:highlight>
                <a:latin typeface="Arial"/>
                <a:ea typeface="Arial"/>
                <a:cs typeface="Arial"/>
                <a:sym typeface="Arial"/>
              </a:rPr>
              <a:t>每个教会都有权利在某些领域制定自己的政策。例如禁止在主日崇拜時吃東西喝飲料。教会完全有权利对这类事进行规定。但是，如果我们最终用这些人为规定的政策来约束人的良心，并使这样的规条决定一个人的救赎，我们就很危险地进入了只属于上帝的领域。</a:t>
            </a:r>
            <a:endParaRPr sz="2000">
              <a:solidFill>
                <a:srgbClr val="081C2A"/>
              </a:solidFill>
              <a:highlight>
                <a:srgbClr val="FFFFFF"/>
              </a:highlight>
              <a:latin typeface="Arial"/>
              <a:ea typeface="Arial"/>
              <a:cs typeface="Arial"/>
              <a:sym typeface="Arial"/>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rgbClr val="081C2A"/>
                </a:solidFill>
                <a:highlight>
                  <a:schemeClr val="lt1"/>
                </a:highlight>
                <a:latin typeface="Arial"/>
                <a:ea typeface="Arial"/>
                <a:cs typeface="Arial"/>
                <a:sym typeface="Arial"/>
              </a:rPr>
              <a:t>许多人以为基督教的本质是遵守正确的规则，这种对福音的违反是致命性的，因为它将用人类的传统取代圣灵真正结出来的果实。在上帝赋予自由的地方，我们绝不应该用人为的规则来奴役人。舉例：结婚的酒席，苦修主義，Armish  </a:t>
            </a:r>
            <a:endParaRPr sz="13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f3ee92418d_0_18"/>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虚假的敬虔（律法主义）</a:t>
            </a:r>
            <a:br>
              <a:rPr lang="en-US" sz="2500">
                <a:solidFill>
                  <a:schemeClr val="dk1"/>
                </a:solidFill>
                <a:latin typeface="Noto Sans SC"/>
                <a:ea typeface="Noto Sans SC"/>
                <a:cs typeface="Noto Sans SC"/>
                <a:sym typeface="Noto Sans SC"/>
              </a:rPr>
            </a:br>
            <a:endParaRPr>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律法主义有哪些常见症状？弗格森用耶稣讲的几个比喻来说明，只有当一个人明白并接受神在基督里的恩典时，心中的“律法主义倾向”才会被揭露和纠正，对律法的遵守才会是出于作为神的儿女对天父的爱和恩典的感激。</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浪子的故事最能说明律法主义的心态（路15:11-32）。大儿子视父亲为奴隶主，而不是仁慈的父亲。他把作为儿子因恩典而该享受的一切，视为必须以奴仆的身份靠做工才能获得。 他从来没有明白和尝过父亲的恩典。当父亲对他说：“儿子……我的都是你的”，他一定很震惊！</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 自义和骄傲，并看不起别人，体现在法利赛人的祷告中（路18:9-14）。法利赛人觉得自己在遵守律法方面比别人好，认为这足以让神接纳他。但恰恰相反，在神的眼中倒是那</a:t>
            </a:r>
            <a:r>
              <a:rPr lang="en-US" sz="2000">
                <a:solidFill>
                  <a:schemeClr val="dk1"/>
                </a:solidFill>
                <a:latin typeface="Noto Sans SC"/>
                <a:ea typeface="Noto Sans SC"/>
                <a:cs typeface="Noto Sans SC"/>
                <a:sym typeface="Noto Sans SC"/>
              </a:rPr>
              <a:t>被人鄙視的</a:t>
            </a:r>
            <a:r>
              <a:rPr lang="en-US" sz="2000">
                <a:solidFill>
                  <a:schemeClr val="dk1"/>
                </a:solidFill>
                <a:latin typeface="Noto Sans SC"/>
                <a:ea typeface="Noto Sans SC"/>
                <a:cs typeface="Noto Sans SC"/>
                <a:sym typeface="Noto Sans SC"/>
              </a:rPr>
              <a:t>税吏被算为义。</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因神恩待其他人而生嫉妒，这是葡萄园工人的比喻所揭示的（太 20:1-16）。那些最早来上班的人抱怨说，他们不仅排到最后才领工资，而且与那些在最后一个小时被雇用的人拿相同的日薪。这不公平！他们的律法主义心态认为恩典应该以功德为原则。</a:t>
            </a:r>
            <a:endParaRPr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368298" lvl="2" marL="1371600" rtl="0" algn="l">
              <a:lnSpc>
                <a:spcPct val="115000"/>
              </a:lnSpc>
              <a:spcBef>
                <a:spcPts val="0"/>
              </a:spcBef>
              <a:spcAft>
                <a:spcPts val="0"/>
              </a:spcAft>
              <a:buClr>
                <a:schemeClr val="dk1"/>
              </a:buClr>
              <a:buSzPts val="2200"/>
              <a:buChar char="■"/>
            </a:pPr>
            <a:r>
              <a:t/>
            </a:r>
            <a:endParaRPr sz="2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f3ee92418d_0_38"/>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3100">
                <a:solidFill>
                  <a:schemeClr val="dk1"/>
                </a:solidFill>
                <a:latin typeface="Noto Sans SC"/>
                <a:ea typeface="Noto Sans SC"/>
                <a:cs typeface="Noto Sans SC"/>
                <a:sym typeface="Noto Sans SC"/>
              </a:rPr>
              <a:t>小組團契和主日學中常聽到的疑問</a:t>
            </a:r>
            <a:br>
              <a:rPr lang="en-US" sz="2500">
                <a:solidFill>
                  <a:schemeClr val="dk1"/>
                </a:solidFill>
                <a:latin typeface="Noto Sans SC"/>
                <a:ea typeface="Noto Sans SC"/>
                <a:cs typeface="Noto Sans SC"/>
                <a:sym typeface="Noto Sans SC"/>
              </a:rPr>
            </a:br>
            <a:endParaRPr b="1" sz="19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使徒約翰說“祂的誡命不是難守的： （約一5:3）。為什麼這不是我的屬靈體驗？ 我</a:t>
            </a:r>
            <a:r>
              <a:rPr lang="en-US" sz="1700">
                <a:solidFill>
                  <a:schemeClr val="dk1"/>
                </a:solidFill>
                <a:latin typeface="Noto Sans SC"/>
                <a:ea typeface="Noto Sans SC"/>
                <a:cs typeface="Noto Sans SC"/>
                <a:sym typeface="Noto Sans SC"/>
              </a:rPr>
              <a:t>時</a:t>
            </a:r>
            <a:r>
              <a:rPr lang="en-US" sz="1700">
                <a:solidFill>
                  <a:schemeClr val="dk1"/>
                </a:solidFill>
                <a:latin typeface="Noto Sans SC"/>
                <a:ea typeface="Noto Sans SC"/>
                <a:cs typeface="Noto Sans SC"/>
                <a:sym typeface="Noto Sans SC"/>
              </a:rPr>
              <a:t>常覺得上帝的標準太高了， 我做不到。</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上慕道班時老師說人得救不看行為， 只要用信心抓住耶穌基督已成就的恩典。 為什麼信主之後，許多與“應當” 和“責任”有關的教導就接踵而來？</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在屬靈生命的成長上， 我聽到的教導是“不要和別人比， 和自己比就好。 關鍵是要不斷有進步”。可在團契生活中常感覺到隱隱約約的同儕壓力（peer pressure）。</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為什麼上帝愛我們， 卻以律法來約束我們的生活， 使我們好像牽線木偶一樣沒有自由？我覺得上帝是一個</a:t>
            </a:r>
            <a:r>
              <a:rPr lang="en-US" sz="1700">
                <a:solidFill>
                  <a:schemeClr val="dk1"/>
                </a:solidFill>
                <a:latin typeface="Noto Sans SC"/>
                <a:ea typeface="Noto Sans SC"/>
                <a:cs typeface="Noto Sans SC"/>
                <a:sym typeface="Noto Sans SC"/>
              </a:rPr>
              <a:t>鐵面無私的法官和嚴酷的執法者， 因為我達不到祂的要求。</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我信主以後還可以抽菸，喝酒, 打麻將.....嗎？</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我在讀經禱告，服事和團契生活上找不到熱情，</a:t>
            </a:r>
            <a:r>
              <a:rPr lang="en-US" sz="1700">
                <a:solidFill>
                  <a:schemeClr val="dk1"/>
                </a:solidFill>
                <a:latin typeface="Noto Sans SC"/>
                <a:ea typeface="Noto Sans SC"/>
                <a:cs typeface="Noto Sans SC"/>
                <a:sym typeface="Noto Sans SC"/>
              </a:rPr>
              <a:t>為什麼不可以做個平信徒, 進天堂就好</a:t>
            </a:r>
            <a:r>
              <a:rPr lang="en-US" sz="1700">
                <a:solidFill>
                  <a:schemeClr val="dk1"/>
                </a:solidFill>
                <a:latin typeface="Noto Sans SC"/>
                <a:ea typeface="Noto Sans SC"/>
                <a:cs typeface="Noto Sans SC"/>
                <a:sym typeface="Noto Sans SC"/>
              </a:rPr>
              <a:t>？</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保羅說要“常常喜樂”。 但現實生活中的壓力使我喜樂不起來， 常常有憂慮甚至焦慮。</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為什麼我常陷入屬靈的低潮， 常有與肉體相爭時的無力感，由軟弱失敗而帶來的沮喪， 因過犯虧欠而帶來的內疚和挫折感， 與肢體相交或同工時常有因期望值得不到滿足而生發的失望甚至怨氣？</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耶穌說“使人和睦的人有福了”（太5:9）‘ “你們不要論斷人， 免得你們被論斷”（太7:1）。保羅說“惟用愛心說誠實話”（弗4:15）。具體應用到教會生活中，看到別人犯錯或犯罪，我不知道該如何拿捏分寸？</a:t>
            </a:r>
            <a:endParaRPr sz="1700">
              <a:solidFill>
                <a:schemeClr val="dk1"/>
              </a:solidFill>
              <a:latin typeface="Noto Sans SC"/>
              <a:ea typeface="Noto Sans SC"/>
              <a:cs typeface="Noto Sans SC"/>
              <a:sym typeface="Noto Sans SC"/>
            </a:endParaRPr>
          </a:p>
          <a:p>
            <a:pPr indent="-336550" lvl="0" marL="457200" rtl="0" algn="l">
              <a:lnSpc>
                <a:spcPct val="115000"/>
              </a:lnSpc>
              <a:spcBef>
                <a:spcPts val="0"/>
              </a:spcBef>
              <a:spcAft>
                <a:spcPts val="0"/>
              </a:spcAft>
              <a:buClr>
                <a:schemeClr val="dk1"/>
              </a:buClr>
              <a:buSzPts val="1700"/>
              <a:buFont typeface="Noto Sans SC"/>
              <a:buChar char="●"/>
            </a:pPr>
            <a:r>
              <a:rPr lang="en-US" sz="1700">
                <a:solidFill>
                  <a:schemeClr val="dk1"/>
                </a:solidFill>
                <a:latin typeface="Noto Sans SC"/>
                <a:ea typeface="Noto Sans SC"/>
                <a:cs typeface="Noto Sans SC"/>
                <a:sym typeface="Noto Sans SC"/>
              </a:rPr>
              <a:t>教會生活中， “不喜歡不義，只喜歡真理”（聖潔）與“凡事包容”（愛心）之間常有張力。 如何做到合乎聖經的平衡， 既有恩典又有真理？</a:t>
            </a:r>
            <a:endParaRPr sz="1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17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2f3ee92418d_0_14"/>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虚假的平安 (反律主义）</a:t>
            </a:r>
            <a:endParaRPr sz="3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500">
              <a:solidFill>
                <a:schemeClr val="dk1"/>
              </a:solidFill>
              <a:latin typeface="Noto Sans SC"/>
              <a:ea typeface="Noto Sans SC"/>
              <a:cs typeface="Noto Sans SC"/>
              <a:sym typeface="Noto Sans SC"/>
            </a:endParaRPr>
          </a:p>
          <a:p>
            <a:pPr indent="-368300" lvl="0" marL="457200" rtl="0" algn="l">
              <a:lnSpc>
                <a:spcPct val="115000"/>
              </a:lnSpc>
              <a:spcBef>
                <a:spcPts val="0"/>
              </a:spcBef>
              <a:spcAft>
                <a:spcPts val="0"/>
              </a:spcAft>
              <a:buClr>
                <a:schemeClr val="dk1"/>
              </a:buClr>
              <a:buSzPts val="2200"/>
              <a:buFont typeface="Noto Sans SC"/>
              <a:buChar char="●"/>
            </a:pPr>
            <a:r>
              <a:rPr lang="en-US" sz="2000">
                <a:solidFill>
                  <a:schemeClr val="dk1"/>
                </a:solidFill>
                <a:latin typeface="Noto Sans SC"/>
                <a:ea typeface="Noto Sans SC"/>
                <a:cs typeface="Noto Sans SC"/>
                <a:sym typeface="Noto Sans SC"/>
              </a:rPr>
              <a:t>傅格森：</a:t>
            </a:r>
            <a:r>
              <a:rPr b="1" lang="en-US" sz="2000">
                <a:solidFill>
                  <a:schemeClr val="dk1"/>
                </a:solidFill>
                <a:latin typeface="Noto Sans SC"/>
                <a:ea typeface="Noto Sans SC"/>
                <a:cs typeface="Noto Sans SC"/>
                <a:sym typeface="Noto Sans SC"/>
              </a:rPr>
              <a:t>每個</a:t>
            </a:r>
            <a:r>
              <a:rPr b="1" lang="en-US" sz="2000">
                <a:solidFill>
                  <a:schemeClr val="dk1"/>
                </a:solidFill>
                <a:highlight>
                  <a:srgbClr val="F8F9FA"/>
                </a:highlight>
                <a:latin typeface="Arial"/>
                <a:ea typeface="Arial"/>
                <a:cs typeface="Arial"/>
                <a:sym typeface="Arial"/>
              </a:rPr>
              <a:t>反律法主義者內心其實都是律法主義者</a:t>
            </a:r>
            <a:r>
              <a:rPr lang="en-US" sz="2000">
                <a:solidFill>
                  <a:schemeClr val="dk1"/>
                </a:solidFill>
                <a:highlight>
                  <a:srgbClr val="F8F9FA"/>
                </a:highlight>
                <a:latin typeface="Arial"/>
                <a:ea typeface="Arial"/>
                <a:cs typeface="Arial"/>
                <a:sym typeface="Arial"/>
              </a:rPr>
              <a:t>， 因為他們與律法主義者一樣</a:t>
            </a:r>
            <a:r>
              <a:rPr lang="en-US" sz="2000">
                <a:solidFill>
                  <a:srgbClr val="1F1F1F"/>
                </a:solidFill>
                <a:highlight>
                  <a:srgbClr val="F8F9FA"/>
                </a:highlight>
                <a:latin typeface="Arial"/>
                <a:ea typeface="Arial"/>
                <a:cs typeface="Arial"/>
                <a:sym typeface="Arial"/>
              </a:rPr>
              <a:t>將「恩典」與「律法」（真理）對立起來， 將律法與上帝這位頒布律法者割裂開來</a:t>
            </a:r>
            <a:endParaRPr sz="2000">
              <a:solidFill>
                <a:srgbClr val="1F1F1F"/>
              </a:solidFill>
              <a:highlight>
                <a:srgbClr val="F8F9FA"/>
              </a:highlight>
              <a:latin typeface="Arial"/>
              <a:ea typeface="Arial"/>
              <a:cs typeface="Arial"/>
              <a:sym typeface="Arial"/>
            </a:endParaRPr>
          </a:p>
          <a:p>
            <a:pPr indent="-368300" lvl="0" marL="457200" rtl="0" algn="l">
              <a:lnSpc>
                <a:spcPct val="115000"/>
              </a:lnSpc>
              <a:spcBef>
                <a:spcPts val="0"/>
              </a:spcBef>
              <a:spcAft>
                <a:spcPts val="0"/>
              </a:spcAft>
              <a:buClr>
                <a:schemeClr val="dk1"/>
              </a:buClr>
              <a:buSzPts val="2200"/>
              <a:buFont typeface="Noto Sans SC"/>
              <a:buChar char="●"/>
            </a:pPr>
            <a:r>
              <a:rPr lang="en-US" sz="2000">
                <a:solidFill>
                  <a:srgbClr val="1F1F1F"/>
                </a:solidFill>
                <a:highlight>
                  <a:srgbClr val="F8F9FA"/>
                </a:highlight>
                <a:latin typeface="Arial"/>
                <a:ea typeface="Arial"/>
                <a:cs typeface="Arial"/>
                <a:sym typeface="Arial"/>
              </a:rPr>
              <a:t>反律主義者說「</a:t>
            </a:r>
            <a:r>
              <a:rPr b="1" lang="en-US" sz="2000">
                <a:solidFill>
                  <a:srgbClr val="1F1F1F"/>
                </a:solidFill>
                <a:highlight>
                  <a:srgbClr val="F8F9FA"/>
                </a:highlight>
                <a:latin typeface="Arial"/>
                <a:ea typeface="Arial"/>
                <a:cs typeface="Arial"/>
                <a:sym typeface="Arial"/>
              </a:rPr>
              <a:t>無論如何我都被寬恕了</a:t>
            </a:r>
            <a:r>
              <a:rPr lang="en-US" sz="2000">
                <a:solidFill>
                  <a:srgbClr val="1F1F1F"/>
                </a:solidFill>
                <a:highlight>
                  <a:srgbClr val="F8F9FA"/>
                </a:highlight>
                <a:latin typeface="Arial"/>
                <a:ea typeface="Arial"/>
                <a:cs typeface="Arial"/>
                <a:sym typeface="Arial"/>
              </a:rPr>
              <a:t>」或「</a:t>
            </a:r>
            <a:r>
              <a:rPr b="1" lang="en-US" sz="2000">
                <a:solidFill>
                  <a:srgbClr val="1F1F1F"/>
                </a:solidFill>
                <a:highlight>
                  <a:srgbClr val="F8F9FA"/>
                </a:highlight>
                <a:latin typeface="Arial"/>
                <a:ea typeface="Arial"/>
                <a:cs typeface="Arial"/>
                <a:sym typeface="Arial"/>
              </a:rPr>
              <a:t>上帝是慈愛和仁慈的 — 祂不會審判我</a:t>
            </a:r>
            <a:r>
              <a:rPr lang="en-US" sz="2000">
                <a:solidFill>
                  <a:srgbClr val="1F1F1F"/>
                </a:solidFill>
                <a:highlight>
                  <a:srgbClr val="F8F9FA"/>
                </a:highlight>
                <a:latin typeface="Arial"/>
                <a:ea typeface="Arial"/>
                <a:cs typeface="Arial"/>
                <a:sym typeface="Arial"/>
              </a:rPr>
              <a:t>」之類的話，以</a:t>
            </a:r>
            <a:r>
              <a:rPr lang="en-US" sz="2000">
                <a:solidFill>
                  <a:srgbClr val="1F1F1F"/>
                </a:solidFill>
                <a:highlight>
                  <a:srgbClr val="F8F9FA"/>
                </a:highlight>
                <a:latin typeface="Arial"/>
                <a:ea typeface="Arial"/>
                <a:cs typeface="Arial"/>
                <a:sym typeface="Arial"/>
              </a:rPr>
              <a:t>淡化</a:t>
            </a:r>
            <a:r>
              <a:rPr lang="en-US" sz="2000">
                <a:solidFill>
                  <a:srgbClr val="1F1F1F"/>
                </a:solidFill>
                <a:highlight>
                  <a:srgbClr val="F8F9FA"/>
                </a:highlight>
                <a:latin typeface="Arial"/>
                <a:ea typeface="Arial"/>
                <a:cs typeface="Arial"/>
                <a:sym typeface="Arial"/>
              </a:rPr>
              <a:t>他們的罪，並如</a:t>
            </a:r>
            <a:r>
              <a:rPr lang="en-US" sz="2000">
                <a:solidFill>
                  <a:srgbClr val="1F1F1F"/>
                </a:solidFill>
                <a:highlight>
                  <a:srgbClr val="F8F9FA"/>
                </a:highlight>
                <a:latin typeface="Arial"/>
                <a:ea typeface="Arial"/>
                <a:cs typeface="Arial"/>
                <a:sym typeface="Arial"/>
              </a:rPr>
              <a:t>鴕鳥將頭埋在沙子裡一般活在虛假的平安中</a:t>
            </a:r>
            <a:r>
              <a:rPr lang="en-US" sz="2000">
                <a:solidFill>
                  <a:srgbClr val="1F1F1F"/>
                </a:solidFill>
                <a:highlight>
                  <a:srgbClr val="F8F9FA"/>
                </a:highlight>
                <a:latin typeface="Arial"/>
                <a:ea typeface="Arial"/>
                <a:cs typeface="Arial"/>
                <a:sym typeface="Arial"/>
              </a:rPr>
              <a:t>。</a:t>
            </a:r>
            <a:r>
              <a:rPr lang="en-US" sz="2000">
                <a:solidFill>
                  <a:srgbClr val="1F1F1F"/>
                </a:solidFill>
                <a:highlight>
                  <a:srgbClr val="F8F9FA"/>
                </a:highlight>
                <a:latin typeface="Arial"/>
                <a:ea typeface="Arial"/>
                <a:cs typeface="Arial"/>
                <a:sym typeface="Arial"/>
              </a:rPr>
              <a:t>他們</a:t>
            </a:r>
            <a:r>
              <a:rPr lang="en-US" sz="2000">
                <a:solidFill>
                  <a:srgbClr val="1F1F1F"/>
                </a:solidFill>
                <a:highlight>
                  <a:srgbClr val="F8F9FA"/>
                </a:highlight>
                <a:latin typeface="Arial"/>
                <a:ea typeface="Arial"/>
                <a:cs typeface="Arial"/>
                <a:sym typeface="Arial"/>
              </a:rPr>
              <a:t>教導信徒有“犯罪許可證”，未來的罪不需要悔改。</a:t>
            </a:r>
            <a:endParaRPr sz="2000">
              <a:solidFill>
                <a:srgbClr val="1F1F1F"/>
              </a:solidFill>
              <a:highlight>
                <a:srgbClr val="F8F9FA"/>
              </a:highlight>
              <a:latin typeface="Arial"/>
              <a:ea typeface="Arial"/>
              <a:cs typeface="Arial"/>
              <a:sym typeface="Arial"/>
            </a:endParaRPr>
          </a:p>
          <a:p>
            <a:pPr indent="-355600" lvl="0" marL="457200" rtl="0" algn="l">
              <a:lnSpc>
                <a:spcPct val="115000"/>
              </a:lnSpc>
              <a:spcBef>
                <a:spcPts val="0"/>
              </a:spcBef>
              <a:spcAft>
                <a:spcPts val="0"/>
              </a:spcAft>
              <a:buClr>
                <a:srgbClr val="1F1F1F"/>
              </a:buClr>
              <a:buSzPts val="2000"/>
              <a:buFont typeface="Arial"/>
              <a:buChar char="●"/>
            </a:pPr>
            <a:r>
              <a:rPr lang="en-US" sz="2000">
                <a:solidFill>
                  <a:schemeClr val="dk1"/>
                </a:solidFill>
                <a:latin typeface="Noto Sans SC"/>
                <a:ea typeface="Noto Sans SC"/>
                <a:cs typeface="Noto Sans SC"/>
                <a:sym typeface="Noto Sans SC"/>
              </a:rPr>
              <a:t>耶稣和保罗都被当时的犹太人指控为反律主义，不遵守摩西的律法。耶稣的登山宝训（太 5-7章）驳斥了这个指控。耶稣不仅恢复了对律法的真正解释，而且宣布祂来是为了成全律法而不是废除它（太 5:17）。</a:t>
            </a:r>
            <a:endParaRPr sz="2000">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rgbClr val="1F1F1F"/>
              </a:buClr>
              <a:buSzPts val="2000"/>
              <a:buFont typeface="Arial"/>
              <a:buChar char="●"/>
            </a:pPr>
            <a:r>
              <a:rPr lang="en-US" sz="2000">
                <a:solidFill>
                  <a:schemeClr val="dk1"/>
                </a:solidFill>
                <a:latin typeface="Noto Sans SC"/>
                <a:ea typeface="Noto Sans SC"/>
                <a:cs typeface="Noto Sans SC"/>
                <a:sym typeface="Noto Sans SC"/>
              </a:rPr>
              <a:t>同样，罗马书6:1-23 是保罗对反律主义的驳斥。这段经文中6:14是反律主义者喜欢引用的一句话為自己辯解：“</a:t>
            </a:r>
            <a:r>
              <a:rPr b="1" lang="en-US" sz="2000">
                <a:solidFill>
                  <a:schemeClr val="dk1"/>
                </a:solidFill>
                <a:latin typeface="Noto Sans SC"/>
                <a:ea typeface="Noto Sans SC"/>
                <a:cs typeface="Noto Sans SC"/>
                <a:sym typeface="Noto Sans SC"/>
              </a:rPr>
              <a:t>因你们不在律法之下，乃在恩典之下</a:t>
            </a:r>
            <a:r>
              <a:rPr lang="en-US" sz="2000">
                <a:solidFill>
                  <a:schemeClr val="dk1"/>
                </a:solidFill>
                <a:latin typeface="Noto Sans SC"/>
                <a:ea typeface="Noto Sans SC"/>
                <a:cs typeface="Noto Sans SC"/>
                <a:sym typeface="Noto Sans SC"/>
              </a:rPr>
              <a:t>”。但这完全是是断章取义：</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rgbClr val="1F1F1F"/>
              </a:buClr>
              <a:buSzPts val="2000"/>
              <a:buFont typeface="Arial"/>
              <a:buChar char="○"/>
            </a:pPr>
            <a:r>
              <a:rPr lang="en-US" sz="2000">
                <a:solidFill>
                  <a:schemeClr val="dk1"/>
                </a:solidFill>
                <a:latin typeface="Noto Sans SC"/>
                <a:ea typeface="Noto Sans SC"/>
                <a:cs typeface="Noto Sans SC"/>
                <a:sym typeface="Noto Sans SC"/>
              </a:rPr>
              <a:t>保罗的论点是，通过我们在基督的死和复活上与祂联合，我们的罪已全部钉在十字架上，罪的惩罚付清了，罪就不再辖制我们，我们是活在新的生命中。因此，我们“不再在律法之下”，不是我</a:t>
            </a:r>
            <a:r>
              <a:rPr lang="en-US" sz="2000">
                <a:solidFill>
                  <a:schemeClr val="dk1"/>
                </a:solidFill>
                <a:latin typeface="Noto Sans SC"/>
                <a:ea typeface="Noto Sans SC"/>
                <a:cs typeface="Noto Sans SC"/>
                <a:sym typeface="Noto Sans SC"/>
              </a:rPr>
              <a:t>們從此不再需守律法，而是</a:t>
            </a:r>
            <a:r>
              <a:rPr lang="en-US" sz="2000">
                <a:solidFill>
                  <a:schemeClr val="dk1"/>
                </a:solidFill>
                <a:latin typeface="Noto Sans SC"/>
                <a:ea typeface="Noto Sans SC"/>
                <a:cs typeface="Noto Sans SC"/>
                <a:sym typeface="Noto Sans SC"/>
              </a:rPr>
              <a:t>“</a:t>
            </a:r>
            <a:r>
              <a:rPr b="1" lang="en-US" sz="2000">
                <a:solidFill>
                  <a:schemeClr val="dk1"/>
                </a:solidFill>
                <a:latin typeface="Noto Sans SC"/>
                <a:ea typeface="Noto Sans SC"/>
                <a:cs typeface="Noto Sans SC"/>
                <a:sym typeface="Noto Sans SC"/>
              </a:rPr>
              <a:t>不在律法的咒诅之下</a:t>
            </a:r>
            <a:r>
              <a:rPr lang="en-US" sz="2000">
                <a:solidFill>
                  <a:schemeClr val="dk1"/>
                </a:solidFill>
                <a:latin typeface="Noto Sans SC"/>
                <a:ea typeface="Noto Sans SC"/>
                <a:cs typeface="Noto Sans SC"/>
                <a:sym typeface="Noto Sans SC"/>
              </a:rPr>
              <a:t>”。 那是在亚当里堕落人类在行为之约下的状态。“在律法之下”和“在恩典之下”的对比，是呼应前一章在亚当里和在基督里的对比（5:12-21），目的是为了强调神在基督里的奇妙恩典。</a:t>
            </a:r>
            <a:endParaRPr sz="13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f3ee92418d_0_22"/>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虚假的平安 (反律主义）</a:t>
            </a:r>
            <a:br>
              <a:rPr lang="en-US" sz="2500">
                <a:solidFill>
                  <a:schemeClr val="dk1"/>
                </a:solidFill>
                <a:latin typeface="Noto Sans SC"/>
                <a:ea typeface="Noto Sans SC"/>
                <a:cs typeface="Noto Sans SC"/>
                <a:sym typeface="Noto Sans SC"/>
              </a:rPr>
            </a:br>
            <a:r>
              <a:rPr lang="en-US" sz="2200">
                <a:solidFill>
                  <a:schemeClr val="dk1"/>
                </a:solidFill>
                <a:latin typeface="Noto Sans SC"/>
                <a:ea typeface="Noto Sans SC"/>
                <a:cs typeface="Noto Sans SC"/>
                <a:sym typeface="Noto Sans SC"/>
              </a:rPr>
              <a:t> </a:t>
            </a:r>
            <a:endParaRPr sz="2200">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保羅在隨後的經文裡進一步闡明，「在恩典之下」是指作義的奴僕，以至於成聖、得永生；而不是作罪的奴僕，導致更多的違背律法、以至於死。羅6:17 說這是發生在我們內心的改變，不僅暗示聖靈的工作，也表明義的標準不是取決於個人喜好或文化規範，而是根據福音所教導的模式，就是基督的義。</a:t>
            </a:r>
            <a:endParaRPr sz="2000">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保羅</a:t>
            </a:r>
            <a:r>
              <a:rPr lang="en-US" sz="2000">
                <a:solidFill>
                  <a:schemeClr val="dk1"/>
                </a:solidFill>
                <a:latin typeface="Noto Sans SC"/>
                <a:ea typeface="Noto Sans SC"/>
                <a:cs typeface="Noto Sans SC"/>
                <a:sym typeface="Noto Sans SC"/>
              </a:rPr>
              <a:t>接著在羅馬書7:1-6 </a:t>
            </a:r>
            <a:r>
              <a:rPr lang="en-US" sz="2000">
                <a:solidFill>
                  <a:schemeClr val="dk1"/>
                </a:solidFill>
                <a:latin typeface="Noto Sans SC"/>
                <a:ea typeface="Noto Sans SC"/>
                <a:cs typeface="Noto Sans SC"/>
                <a:sym typeface="Noto Sans SC"/>
              </a:rPr>
              <a:t>用婚姻作比喻來解釋我們與律法的關係如何改變。就好比我們嫁給律法，受制於它的要求。 但在基督裡我們死了、和基督一起復活了，就可以合法地嫁給基督為我們的新丈夫。需要留意：</a:t>
            </a:r>
            <a:r>
              <a:rPr b="1" lang="en-US" sz="2000">
                <a:solidFill>
                  <a:schemeClr val="dk1"/>
                </a:solidFill>
                <a:latin typeface="Noto Sans SC"/>
                <a:ea typeface="Noto Sans SC"/>
                <a:cs typeface="Noto Sans SC"/>
                <a:sym typeface="Noto Sans SC"/>
              </a:rPr>
              <a:t>不是法律死了，而是我們死了</a:t>
            </a:r>
            <a:r>
              <a:rPr lang="en-US" sz="2000">
                <a:solidFill>
                  <a:schemeClr val="dk1"/>
                </a:solidFill>
                <a:latin typeface="Noto Sans SC"/>
                <a:ea typeface="Noto Sans SC"/>
                <a:cs typeface="Noto Sans SC"/>
                <a:sym typeface="Noto Sans SC"/>
              </a:rPr>
              <a:t>。</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我們結束了與律法的婚姻，就不再像以前那樣直接與律法相關，而是透過與基督的聯合，祂為我們完全遵守了律法，滿足了律法的要求，為我們作了律法的中保。</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我們與基督聯姻所結的果子是：“叫我們</a:t>
            </a:r>
            <a:r>
              <a:rPr lang="en-US" sz="2000">
                <a:solidFill>
                  <a:schemeClr val="dk1"/>
                </a:solidFill>
                <a:latin typeface="Noto Sans SC"/>
                <a:ea typeface="Noto Sans SC"/>
                <a:cs typeface="Noto Sans SC"/>
                <a:sym typeface="Noto Sans SC"/>
              </a:rPr>
              <a:t>服事主，</a:t>
            </a:r>
            <a:r>
              <a:rPr lang="en-US" sz="2000">
                <a:solidFill>
                  <a:schemeClr val="dk1"/>
                </a:solidFill>
                <a:latin typeface="Noto Sans SC"/>
                <a:ea typeface="Noto Sans SC"/>
                <a:cs typeface="Noto Sans SC"/>
                <a:sym typeface="Noto Sans SC"/>
              </a:rPr>
              <a:t>按著心靈（聖靈）的新樣，不按著儀文的舊樣”， 這與哥林多後書 3:3-6呼應，指如今我們在新約之下，聖靈將神的道德律即十誡寫在我們的心上。由此可見，十誡與基督徒的生活有著永久的關聯性。</a:t>
            </a:r>
            <a:endParaRPr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f3ee92418d_0_26"/>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虚假的平安 (反律主义）</a:t>
            </a:r>
            <a:br>
              <a:rPr lang="en-US" sz="2500">
                <a:solidFill>
                  <a:schemeClr val="dk1"/>
                </a:solidFill>
                <a:latin typeface="Noto Sans SC"/>
                <a:ea typeface="Noto Sans SC"/>
                <a:cs typeface="Noto Sans SC"/>
                <a:sym typeface="Noto Sans SC"/>
              </a:rPr>
            </a:br>
            <a:r>
              <a:rPr lang="en-US" sz="2300">
                <a:solidFill>
                  <a:schemeClr val="dk1"/>
                </a:solidFill>
                <a:latin typeface="Noto Sans SC"/>
                <a:ea typeface="Noto Sans SC"/>
                <a:cs typeface="Noto Sans SC"/>
                <a:sym typeface="Noto Sans SC"/>
              </a:rPr>
              <a:t> </a:t>
            </a:r>
            <a:endParaRPr sz="23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反律主義有多種形式。例如，廉價福音教導人說：“神接納我的本來面目，所以我會保持原來的樣子”，這其實是拒絕神的律法。根據福音真理，</a:t>
            </a:r>
            <a:r>
              <a:rPr b="1" lang="en-US" sz="2100">
                <a:solidFill>
                  <a:schemeClr val="dk1"/>
                </a:solidFill>
                <a:latin typeface="Noto Sans SC"/>
                <a:ea typeface="Noto Sans SC"/>
                <a:cs typeface="Noto Sans SC"/>
                <a:sym typeface="Noto Sans SC"/>
              </a:rPr>
              <a:t>神只在基督裡接納我，並應許把我變成基督的樣式</a:t>
            </a:r>
            <a:r>
              <a:rPr lang="en-US" sz="2100">
                <a:solidFill>
                  <a:schemeClr val="dk1"/>
                </a:solidFill>
                <a:latin typeface="Noto Sans SC"/>
                <a:ea typeface="Noto Sans SC"/>
                <a:cs typeface="Noto Sans SC"/>
                <a:sym typeface="Noto Sans SC"/>
              </a:rPr>
              <a:t>，基督是完美的守律法者！</a:t>
            </a:r>
            <a:endParaRPr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將神的愛和祂的律法對立起來，以愛取代律法</a:t>
            </a:r>
            <a:r>
              <a:rPr lang="en-US" sz="2100">
                <a:solidFill>
                  <a:schemeClr val="dk1"/>
                </a:solidFill>
                <a:latin typeface="Noto Sans SC"/>
                <a:ea typeface="Noto Sans SC"/>
                <a:cs typeface="Noto Sans SC"/>
                <a:sym typeface="Noto Sans SC"/>
              </a:rPr>
              <a:t>，也是反律主義。神的律法總結為愛神和愛人的兩條大命令，但並沒有取消十誡中的每一條誡命（太19:16-22，羅13:8-10）。愛是根本的原則和動力，但它必須以具體的規範來表達和引導。愛神愛人與神的律法並沒有互相抵消。</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Arial"/>
                <a:ea typeface="Arial"/>
                <a:cs typeface="Arial"/>
                <a:sym typeface="Arial"/>
              </a:rPr>
              <a:t>“所以，你們該效法神，好像蒙慈愛的兒女一樣。”	以弗所書‬ ‭5‬:‭1‬ ‭</a:t>
            </a:r>
            <a:endParaRPr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崇尚靈恩的人認為只要被聖靈充滿，就不需要律法了</a:t>
            </a:r>
            <a:r>
              <a:rPr lang="en-US" sz="2100">
                <a:solidFill>
                  <a:schemeClr val="dk1"/>
                </a:solidFill>
                <a:latin typeface="Noto Sans SC"/>
                <a:ea typeface="Noto Sans SC"/>
                <a:cs typeface="Noto Sans SC"/>
                <a:sym typeface="Noto Sans SC"/>
              </a:rPr>
              <a:t>。然而聖經告訴我們，聖靈在新約中的工作是將神的律法寫在信徒的心上，使他們遵守律法。聖靈在信徒生命中的更新是與律法分不開的。保羅在書信裡勸勉信徒靠聖靈而行，活出新人的樣式，不放縱肉體的情慾；他所列出的各樣罪基本上是十誡的應用（加5:16-21, 弗4:25- 5:5，西3:5-9）。</a:t>
            </a:r>
            <a:endParaRPr sz="21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SzPts val="1440"/>
              <a:buNone/>
            </a:pPr>
            <a:r>
              <a:t/>
            </a:r>
            <a:endParaRPr b="1" sz="21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f3ee92418d_0_34"/>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應用：只有通過與基督聯合才能克服律法主義及反律主義</a:t>
            </a:r>
            <a:br>
              <a:rPr lang="en-US" sz="2500">
                <a:solidFill>
                  <a:schemeClr val="dk1"/>
                </a:solidFill>
                <a:latin typeface="Noto Sans SC"/>
                <a:ea typeface="Noto Sans SC"/>
                <a:cs typeface="Noto Sans SC"/>
                <a:sym typeface="Noto Sans SC"/>
              </a:rPr>
            </a:br>
            <a:r>
              <a:rPr lang="en-US" sz="2300">
                <a:solidFill>
                  <a:schemeClr val="dk1"/>
                </a:solidFill>
                <a:latin typeface="Noto Sans SC"/>
                <a:ea typeface="Noto Sans SC"/>
                <a:cs typeface="Noto Sans SC"/>
                <a:sym typeface="Noto Sans SC"/>
              </a:rPr>
              <a:t> </a:t>
            </a:r>
            <a:endParaRPr sz="23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rPr lang="en-US" sz="2100">
                <a:solidFill>
                  <a:schemeClr val="dk1"/>
                </a:solidFill>
                <a:latin typeface="Noto Sans SC"/>
                <a:ea typeface="Noto Sans SC"/>
                <a:cs typeface="Noto Sans SC"/>
                <a:sym typeface="Noto Sans SC"/>
              </a:rPr>
              <a:t>總結：</a:t>
            </a:r>
            <a:endParaRPr sz="21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神的律法表達了神作為創造主對人類的永恆旨意，是聖潔和公義生活的完美準則。它在創造之初被包括在人裡面的神的形像中，在亞當墮落後，罪人活在律法的控告和懲罰之下，直到基督將我們從律法的咒詛下拯救出來。神將律法以十誡的形式賜給蒙祂救贖的以色列民，作為成聖的指南。</a:t>
            </a:r>
            <a:r>
              <a:rPr b="1" lang="en-US" sz="1900">
                <a:solidFill>
                  <a:schemeClr val="dk1"/>
                </a:solidFill>
                <a:latin typeface="Noto Sans SC"/>
                <a:ea typeface="Noto Sans SC"/>
                <a:cs typeface="Noto Sans SC"/>
                <a:sym typeface="Noto Sans SC"/>
              </a:rPr>
              <a:t>但律法作為神的子民生活的規範這個功能，只有藉基督所立的新約才得以成全。</a:t>
            </a:r>
            <a:r>
              <a:rPr lang="en-US" sz="1900">
                <a:solidFill>
                  <a:schemeClr val="dk1"/>
                </a:solidFill>
                <a:latin typeface="Noto Sans SC"/>
                <a:ea typeface="Noto Sans SC"/>
                <a:cs typeface="Noto Sans SC"/>
                <a:sym typeface="Noto Sans SC"/>
              </a:rPr>
              <a:t>基督所賜的聖靈將神的律法寫在信徒的心上，使律法的公義要求成就在只隨從聖靈而不隨從肉體的人身上。</a:t>
            </a:r>
            <a:endParaRPr sz="19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律法作為行為之約必須向未重生的罪人宣講，使人認識自己的不義，好擁抱福音中所彰顯的基督的義。</a:t>
            </a:r>
            <a:r>
              <a:rPr b="1" lang="en-US" sz="1900">
                <a:solidFill>
                  <a:schemeClr val="dk1"/>
                </a:solidFill>
                <a:latin typeface="Noto Sans SC"/>
                <a:ea typeface="Noto Sans SC"/>
                <a:cs typeface="Noto Sans SC"/>
                <a:sym typeface="Noto Sans SC"/>
              </a:rPr>
              <a:t>律法作為生活的準則必須以整全的恩典的福音為前提向信徒傳講</a:t>
            </a:r>
            <a:r>
              <a:rPr lang="en-US" sz="1900">
                <a:solidFill>
                  <a:schemeClr val="dk1"/>
                </a:solidFill>
                <a:latin typeface="Noto Sans SC"/>
                <a:ea typeface="Noto Sans SC"/>
                <a:cs typeface="Noto Sans SC"/>
                <a:sym typeface="Noto Sans SC"/>
              </a:rPr>
              <a:t>，聖靈透過福音繼續在信徒的心中工作，堅固他們對基督的信靠，得以遵行神的誡命，在聖潔中成長，叫榮耀頌讚歸與聖潔的天父。</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“可見，信心是與他的行為並行，而且信心因着行為才得成全。”‭‭雅各書‬ ‭2‬:‭22‬ ‭</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a:t>
            </a:r>
            <a:r>
              <a:rPr lang="en-US" sz="1900">
                <a:solidFill>
                  <a:schemeClr val="dk1"/>
                </a:solidFill>
                <a:latin typeface="Noto Sans SC"/>
                <a:ea typeface="Noto Sans SC"/>
                <a:cs typeface="Noto Sans SC"/>
                <a:sym typeface="Noto Sans SC"/>
              </a:rPr>
              <a:t>身體沒有靈魂是死的，信心沒有行為也是死的。”雅各書‬ ‭2‬:‭26‬ </a:t>
            </a:r>
            <a:endParaRPr sz="19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當我們回顧那些在小組團契和主日學中常聽到的問題或疑惑， 不難發現它們或多或少都帶有律法主義或反律主義的傾向。</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“但我覺得肢體中另有個律和我心中的律交戰，把我擄去，叫我附從那肢體中犯罪的律。 我真是苦啊！</a:t>
            </a:r>
            <a:r>
              <a:rPr b="1" lang="en-US" sz="1900">
                <a:solidFill>
                  <a:srgbClr val="FF0000"/>
                </a:solidFill>
                <a:latin typeface="Noto Sans SC"/>
                <a:ea typeface="Noto Sans SC"/>
                <a:cs typeface="Noto Sans SC"/>
                <a:sym typeface="Noto Sans SC"/>
              </a:rPr>
              <a:t>誰</a:t>
            </a:r>
            <a:r>
              <a:rPr b="1" lang="en-US" sz="1900">
                <a:solidFill>
                  <a:schemeClr val="dk1"/>
                </a:solidFill>
                <a:latin typeface="Noto Sans SC"/>
                <a:ea typeface="Noto Sans SC"/>
                <a:cs typeface="Noto Sans SC"/>
                <a:sym typeface="Noto Sans SC"/>
              </a:rPr>
              <a:t>能救我脫離這取死的身體呢</a:t>
            </a:r>
            <a:r>
              <a:rPr lang="en-US" sz="1900">
                <a:solidFill>
                  <a:schemeClr val="dk1"/>
                </a:solidFill>
                <a:latin typeface="Noto Sans SC"/>
                <a:ea typeface="Noto Sans SC"/>
                <a:cs typeface="Noto Sans SC"/>
                <a:sym typeface="Noto Sans SC"/>
              </a:rPr>
              <a:t>？”羅馬書‬ ‭7‬:‭23‬-‭24‬</a:t>
            </a:r>
            <a:endParaRPr sz="19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rPr lang="en-US" sz="2100">
                <a:solidFill>
                  <a:schemeClr val="dk1"/>
                </a:solidFill>
                <a:latin typeface="Noto Sans SC"/>
                <a:ea typeface="Noto Sans SC"/>
                <a:cs typeface="Noto Sans SC"/>
                <a:sym typeface="Noto Sans SC"/>
              </a:rPr>
              <a:t>‭</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3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SzPts val="1440"/>
              <a:buNone/>
            </a:pPr>
            <a:r>
              <a:t/>
            </a:r>
            <a:endParaRPr b="1" sz="23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f5aeb363b6_0_32"/>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應用：只有通過與基督聯合才能克服律法主義及反律主義</a:t>
            </a:r>
            <a:endParaRPr b="1" sz="3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700">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糾正律法主義及反律主義的方法不是彼此中和、添加一點對方的劑量，最終會將一種錯誤推向另一種錯誤。弗格森提出對這兩者的治療方法是相同的，就是</a:t>
            </a:r>
            <a:r>
              <a:rPr b="1" lang="en-US" sz="2000">
                <a:solidFill>
                  <a:schemeClr val="dk1"/>
                </a:solidFill>
                <a:latin typeface="Noto Sans SC"/>
                <a:ea typeface="Noto Sans SC"/>
                <a:cs typeface="Noto Sans SC"/>
                <a:sym typeface="Noto Sans SC"/>
              </a:rPr>
              <a:t>回歸整全的福音， 與那位有恩典有真理的耶穌基督聯合</a:t>
            </a:r>
            <a:r>
              <a:rPr lang="en-US" sz="2000">
                <a:solidFill>
                  <a:schemeClr val="dk1"/>
                </a:solidFill>
                <a:latin typeface="Noto Sans SC"/>
                <a:ea typeface="Noto Sans SC"/>
                <a:cs typeface="Noto Sans SC"/>
                <a:sym typeface="Noto Sans SC"/>
              </a:rPr>
              <a:t>：當一個人明白並經歷了與耶穌基督的聯合，就會產生全新的對神律法的愛和順服。</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伯克富：「與基督的聯合是基督與祂子民之間親密的、充滿活力的、屬靈的聯合，</a:t>
            </a:r>
            <a:r>
              <a:rPr b="1" lang="en-US" sz="2000">
                <a:solidFill>
                  <a:schemeClr val="dk1"/>
                </a:solidFill>
                <a:latin typeface="Noto Sans SC"/>
                <a:ea typeface="Noto Sans SC"/>
                <a:cs typeface="Noto Sans SC"/>
                <a:sym typeface="Noto Sans SC"/>
              </a:rPr>
              <a:t>因著這種聯合，基督成為他們生命和力量、祝福和救恩的源頭</a:t>
            </a:r>
            <a:r>
              <a:rPr lang="en-US" sz="2000">
                <a:solidFill>
                  <a:schemeClr val="dk1"/>
                </a:solidFill>
                <a:latin typeface="Noto Sans SC"/>
                <a:ea typeface="Noto Sans SC"/>
                <a:cs typeface="Noto Sans SC"/>
                <a:sym typeface="Noto Sans SC"/>
              </a:rPr>
              <a:t>」。</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b="1" lang="en-US" sz="2000">
                <a:solidFill>
                  <a:schemeClr val="dk1"/>
                </a:solidFill>
                <a:latin typeface="Noto Sans SC"/>
                <a:ea typeface="Noto Sans SC"/>
                <a:cs typeface="Noto Sans SC"/>
                <a:sym typeface="Noto Sans SC"/>
              </a:rPr>
              <a:t>以祂為人生的滿足</a:t>
            </a:r>
            <a:r>
              <a:rPr lang="en-US" sz="2000">
                <a:solidFill>
                  <a:schemeClr val="dk1"/>
                </a:solidFill>
                <a:latin typeface="Noto Sans SC"/>
                <a:ea typeface="Noto Sans SC"/>
                <a:cs typeface="Noto Sans SC"/>
                <a:sym typeface="Noto Sans SC"/>
              </a:rPr>
              <a:t> - 「因為父喜歡叫一切的豐盛在他裡面居住。」歌羅西書 1:19</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b="1" lang="en-US" sz="2000">
                <a:solidFill>
                  <a:schemeClr val="dk1"/>
                </a:solidFill>
                <a:latin typeface="Noto Sans SC"/>
                <a:ea typeface="Noto Sans SC"/>
                <a:cs typeface="Noto Sans SC"/>
                <a:sym typeface="Noto Sans SC"/>
              </a:rPr>
              <a:t>以討祂的喜悅為人生的動機</a:t>
            </a:r>
            <a:r>
              <a:rPr lang="en-US" sz="2000">
                <a:solidFill>
                  <a:schemeClr val="dk1"/>
                </a:solidFill>
                <a:latin typeface="Noto Sans SC"/>
                <a:ea typeface="Noto Sans SC"/>
                <a:cs typeface="Noto Sans SC"/>
                <a:sym typeface="Noto Sans SC"/>
              </a:rPr>
              <a:t> - 祂如此愛我，為我捨己， 我為祂而活不是理所當然的嗎？</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b="1" lang="en-US" sz="2000">
                <a:solidFill>
                  <a:schemeClr val="dk1"/>
                </a:solidFill>
                <a:latin typeface="Noto Sans SC"/>
                <a:ea typeface="Noto Sans SC"/>
                <a:cs typeface="Noto Sans SC"/>
                <a:sym typeface="Noto Sans SC"/>
              </a:rPr>
              <a:t>以祂得榮耀為人生的目標</a:t>
            </a:r>
            <a:r>
              <a:rPr lang="en-US" sz="2000">
                <a:solidFill>
                  <a:schemeClr val="dk1"/>
                </a:solidFill>
                <a:latin typeface="Noto Sans SC"/>
                <a:ea typeface="Noto Sans SC"/>
                <a:cs typeface="Noto Sans SC"/>
                <a:sym typeface="Noto Sans SC"/>
              </a:rPr>
              <a:t> - 追求個人目標並沒有錯，但基督的榮耀是為所有人指明方向的指南針</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b="1" lang="en-US" sz="2000">
                <a:solidFill>
                  <a:schemeClr val="dk1"/>
                </a:solidFill>
                <a:latin typeface="Noto Sans SC"/>
                <a:ea typeface="Noto Sans SC"/>
                <a:cs typeface="Noto Sans SC"/>
                <a:sym typeface="Noto Sans SC"/>
              </a:rPr>
              <a:t>以祂為人生的盼望</a:t>
            </a:r>
            <a:r>
              <a:rPr lang="en-US" sz="2000">
                <a:solidFill>
                  <a:schemeClr val="dk1"/>
                </a:solidFill>
                <a:latin typeface="Noto Sans SC"/>
                <a:ea typeface="Noto Sans SC"/>
                <a:cs typeface="Noto Sans SC"/>
                <a:sym typeface="Noto Sans SC"/>
              </a:rPr>
              <a:t> - 與基督聯合的生命讓我們把所有的雞蛋放在主的籃子裡。</a:t>
            </a:r>
            <a:endParaRPr sz="20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“我们若靠基督只在今生有指望，就算比众人更可怜。”哥林多前书‬ ‭15‬:‭19‬ ‭</a:t>
            </a:r>
            <a:endParaRPr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b="1"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rPr b="1" lang="en-US" sz="2000">
                <a:solidFill>
                  <a:schemeClr val="dk1"/>
                </a:solidFill>
                <a:latin typeface="Noto Sans SC"/>
                <a:ea typeface="Noto Sans SC"/>
                <a:cs typeface="Noto Sans SC"/>
                <a:sym typeface="Noto Sans SC"/>
              </a:rPr>
              <a:t>神的恩典就像走鋼絲表演者下面的保護網 - 當他失腳跌倒時，保護網托起他並將他重新彈回高處。耶穌基督已經付清了我們所有的罪債並應許我們永不失落，我們所要做的就是信靠順服祂.</a:t>
            </a:r>
            <a:endParaRPr b="1"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ee49988740_0_0"/>
          <p:cNvSpPr txBox="1"/>
          <p:nvPr>
            <p:ph idx="1" type="body"/>
          </p:nvPr>
        </p:nvSpPr>
        <p:spPr>
          <a:xfrm>
            <a:off x="677325" y="687825"/>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2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2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2500">
                <a:solidFill>
                  <a:schemeClr val="dk1"/>
                </a:solidFill>
                <a:latin typeface="Arial"/>
                <a:ea typeface="Arial"/>
                <a:cs typeface="Arial"/>
                <a:sym typeface="Arial"/>
              </a:rPr>
              <a:t>“14道成了肉身，住在我们中间，</a:t>
            </a:r>
            <a:r>
              <a:rPr b="1" lang="en-US" sz="2500">
                <a:solidFill>
                  <a:schemeClr val="dk1"/>
                </a:solidFill>
                <a:latin typeface="Arial"/>
                <a:ea typeface="Arial"/>
                <a:cs typeface="Arial"/>
                <a:sym typeface="Arial"/>
              </a:rPr>
              <a:t>充充满满地有恩典有真理</a:t>
            </a:r>
            <a:r>
              <a:rPr lang="en-US" sz="2500">
                <a:solidFill>
                  <a:schemeClr val="dk1"/>
                </a:solidFill>
                <a:latin typeface="Arial"/>
                <a:ea typeface="Arial"/>
                <a:cs typeface="Arial"/>
                <a:sym typeface="Arial"/>
              </a:rPr>
              <a:t>。我们也见过他的荣光，正是父独生子的荣光。 15约翰为他作见证，喊着说：「这就是我曾说：『那在我以后来的，反成了在我以前的，因他本来在我以前。』」 16从他丰满的恩典里，我们都领受了，而且恩上加恩。 17律法本是藉着摩西传的；</a:t>
            </a:r>
            <a:r>
              <a:rPr b="1" lang="en-US" sz="2500">
                <a:solidFill>
                  <a:schemeClr val="dk1"/>
                </a:solidFill>
                <a:latin typeface="Arial"/>
                <a:ea typeface="Arial"/>
                <a:cs typeface="Arial"/>
                <a:sym typeface="Arial"/>
              </a:rPr>
              <a:t>恩典和真理都是由耶稣基督来的</a:t>
            </a:r>
            <a:r>
              <a:rPr lang="en-US" sz="2500">
                <a:solidFill>
                  <a:schemeClr val="dk1"/>
                </a:solidFill>
                <a:latin typeface="Arial"/>
                <a:ea typeface="Arial"/>
                <a:cs typeface="Arial"/>
                <a:sym typeface="Arial"/>
              </a:rPr>
              <a:t>。 19从来没有人看见 神，只有在父怀里的独生子将他表明出来。”    	约翰福音‬ ‭1‬:‭14‬-‭18</a:t>
            </a:r>
            <a:endParaRPr sz="25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4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Clr>
                <a:srgbClr val="000000"/>
              </a:buClr>
              <a:buSzPts val="1440"/>
              <a:buFont typeface="Arial"/>
              <a:buNone/>
            </a:pPr>
            <a:r>
              <a:t/>
            </a:r>
            <a:endParaRPr sz="19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f3ee92418d_0_2"/>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br>
              <a:rPr lang="en-US" sz="2500">
                <a:solidFill>
                  <a:schemeClr val="dk1"/>
                </a:solidFill>
                <a:latin typeface="Noto Sans SC"/>
                <a:ea typeface="Noto Sans SC"/>
                <a:cs typeface="Noto Sans SC"/>
                <a:sym typeface="Noto Sans SC"/>
              </a:rPr>
            </a:br>
            <a:endParaRPr sz="1900">
              <a:solidFill>
                <a:schemeClr val="dk1"/>
              </a:solidFill>
              <a:latin typeface="Noto Sans SC"/>
              <a:ea typeface="Noto Sans SC"/>
              <a:cs typeface="Noto Sans SC"/>
              <a:sym typeface="Noto Sans SC"/>
            </a:endParaRPr>
          </a:p>
          <a:p>
            <a:pPr indent="-355600" lvl="0" marL="457200" rtl="0" algn="l">
              <a:lnSpc>
                <a:spcPct val="115000"/>
              </a:lnSpc>
              <a:spcBef>
                <a:spcPts val="0"/>
              </a:spcBef>
              <a:spcAft>
                <a:spcPts val="0"/>
              </a:spcAft>
              <a:buClr>
                <a:schemeClr val="dk1"/>
              </a:buClr>
              <a:buSzPts val="2000"/>
              <a:buFont typeface="Noto Sans SC"/>
              <a:buChar char="●"/>
            </a:pPr>
            <a:r>
              <a:rPr b="1" lang="en-US" sz="2000">
                <a:solidFill>
                  <a:schemeClr val="dk1"/>
                </a:solidFill>
                <a:latin typeface="Noto Sans SC"/>
                <a:ea typeface="Noto Sans SC"/>
                <a:cs typeface="Noto Sans SC"/>
                <a:sym typeface="Noto Sans SC"/>
              </a:rPr>
              <a:t>道成了肉身</a:t>
            </a:r>
            <a:r>
              <a:rPr lang="en-US" sz="2000">
                <a:solidFill>
                  <a:schemeClr val="dk1"/>
                </a:solidFill>
                <a:latin typeface="Noto Sans SC"/>
                <a:ea typeface="Noto Sans SC"/>
                <a:cs typeface="Noto Sans SC"/>
                <a:sym typeface="Noto Sans SC"/>
              </a:rPr>
              <a:t> </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神的儿子道成肉身來到人間，是要作罪人的救主。</a:t>
            </a:r>
            <a:r>
              <a:rPr lang="en-US" sz="2000">
                <a:solidFill>
                  <a:schemeClr val="dk1"/>
                </a:solidFill>
                <a:latin typeface="Noto Sans SC"/>
                <a:ea typeface="Noto Sans SC"/>
                <a:cs typeface="Noto Sans SC"/>
                <a:sym typeface="Noto Sans SC"/>
              </a:rPr>
              <a:t>這是人類歷史上最偉大的事件。</a:t>
            </a:r>
            <a:endParaRPr sz="20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a:t>
            </a:r>
            <a:r>
              <a:rPr lang="en-US" sz="2000">
                <a:solidFill>
                  <a:schemeClr val="dk1"/>
                </a:solidFill>
                <a:latin typeface="Noto Sans SC"/>
                <a:ea typeface="Noto Sans SC"/>
                <a:cs typeface="Noto Sans SC"/>
                <a:sym typeface="Noto Sans SC"/>
              </a:rPr>
              <a:t>道成了肉身”，指神的話成了肉身，就是神穿上了人的生命和性情。“道”原來是抽象、難以捉摸、看不見、觸不著的，如今在肉身裏成為具體、實在、可見、可摸的。</a:t>
            </a:r>
            <a:endParaRPr sz="20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基督成為肉身，僅有“罪身的形狀“，而沒有罪的性情。</a:t>
            </a:r>
            <a:endParaRPr sz="2000">
              <a:solidFill>
                <a:schemeClr val="dk1"/>
              </a:solidFill>
              <a:latin typeface="Noto Sans SC"/>
              <a:ea typeface="Noto Sans SC"/>
              <a:cs typeface="Noto Sans SC"/>
              <a:sym typeface="Noto Sans SC"/>
            </a:endParaRPr>
          </a:p>
          <a:p>
            <a:pPr indent="-355598" lvl="3" marL="18288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“律法既因肉體軟弱，有所不能行的，神就差遣自己的兒子，成為罪身的形狀，作了贖罪祭，在肉體中定了罪案，”‭‭羅馬書‬ ‭8‬:‭3‬ </a:t>
            </a:r>
            <a:endParaRPr sz="2000">
              <a:solidFill>
                <a:schemeClr val="dk1"/>
              </a:solidFill>
              <a:latin typeface="Noto Sans SC"/>
              <a:ea typeface="Noto Sans SC"/>
              <a:cs typeface="Noto Sans SC"/>
              <a:sym typeface="Noto Sans SC"/>
            </a:endParaRPr>
          </a:p>
          <a:p>
            <a:pPr indent="-355598" lvl="3" marL="18288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‭“神使那無罪的，替我們成為罪，好叫我們在他裏面成為神的義。” 哥林多後書‬ ‭5‬:‭21‬ ‭</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 對“</a:t>
            </a:r>
            <a:r>
              <a:rPr lang="en-US" sz="2000">
                <a:solidFill>
                  <a:schemeClr val="dk1"/>
                </a:solidFill>
                <a:latin typeface="Noto Sans SC"/>
                <a:ea typeface="Noto Sans SC"/>
                <a:cs typeface="Noto Sans SC"/>
                <a:sym typeface="Noto Sans SC"/>
              </a:rPr>
              <a:t>道成肉身”的認信</a:t>
            </a:r>
            <a:r>
              <a:rPr lang="en-US" sz="2000">
                <a:solidFill>
                  <a:schemeClr val="dk1"/>
                </a:solidFill>
                <a:latin typeface="Noto Sans SC"/>
                <a:ea typeface="Noto Sans SC"/>
                <a:cs typeface="Noto Sans SC"/>
                <a:sym typeface="Noto Sans SC"/>
              </a:rPr>
              <a:t>是</a:t>
            </a:r>
            <a:r>
              <a:rPr lang="en-US" sz="2000">
                <a:solidFill>
                  <a:schemeClr val="dk1"/>
                </a:solidFill>
                <a:latin typeface="Noto Sans SC"/>
                <a:ea typeface="Noto Sans SC"/>
                <a:cs typeface="Noto Sans SC"/>
                <a:sym typeface="Noto Sans SC"/>
              </a:rPr>
              <a:t>真理與異端的分水嶺 ：</a:t>
            </a:r>
            <a:endParaRPr sz="20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“凡靈認耶穌基督是成了肉身來的，就是出於神的；從此你們可以認出神的靈來。”‭‭約翰一書‬ ‭4‬:‭2‬ ‭</a:t>
            </a:r>
            <a:endParaRPr sz="20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諾斯底派認為肉體是物質性的，邪惡的，聖潔的神根本不可能和邪惡的肉體聯合， 進而否認耶穌基督是道成肉身的聖子，否認祂的神性</a:t>
            </a:r>
            <a:endParaRPr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f3ee92418d_0_107"/>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sz="1900">
              <a:solidFill>
                <a:schemeClr val="dk1"/>
              </a:solidFill>
              <a:latin typeface="Noto Sans SC"/>
              <a:ea typeface="Noto Sans SC"/>
              <a:cs typeface="Noto Sans SC"/>
              <a:sym typeface="Noto Sans SC"/>
            </a:endParaRPr>
          </a:p>
          <a:p>
            <a:pPr indent="-349250" lvl="0" marL="4572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耶穌</a:t>
            </a:r>
            <a:r>
              <a:rPr lang="en-US" sz="1900">
                <a:solidFill>
                  <a:schemeClr val="dk1"/>
                </a:solidFill>
                <a:latin typeface="Noto Sans SC"/>
                <a:ea typeface="Noto Sans SC"/>
                <a:cs typeface="Noto Sans SC"/>
                <a:sym typeface="Noto Sans SC"/>
              </a:rPr>
              <a:t>為什麼要道成肉身？</a:t>
            </a:r>
            <a:r>
              <a:rPr lang="en-US" sz="1900">
                <a:solidFill>
                  <a:schemeClr val="dk1"/>
                </a:solidFill>
                <a:latin typeface="Noto Sans SC"/>
                <a:ea typeface="Noto Sans SC"/>
                <a:cs typeface="Noto Sans SC"/>
                <a:sym typeface="Noto Sans SC"/>
              </a:rPr>
              <a:t>— </a:t>
            </a:r>
            <a:r>
              <a:rPr lang="en-US" sz="1900">
                <a:solidFill>
                  <a:schemeClr val="dk1"/>
                </a:solidFill>
                <a:latin typeface="Noto Sans SC"/>
                <a:ea typeface="Noto Sans SC"/>
                <a:cs typeface="Noto Sans SC"/>
                <a:sym typeface="Noto Sans SC"/>
              </a:rPr>
              <a:t>這是</a:t>
            </a:r>
            <a:r>
              <a:rPr lang="en-US" sz="1900">
                <a:solidFill>
                  <a:schemeClr val="dk1"/>
                </a:solidFill>
                <a:latin typeface="Noto Sans SC"/>
                <a:ea typeface="Noto Sans SC"/>
                <a:cs typeface="Noto Sans SC"/>
                <a:sym typeface="Noto Sans SC"/>
              </a:rPr>
              <a:t>歷史的必然， 是上帝的宏恩計劃</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救主</a:t>
            </a:r>
            <a:r>
              <a:rPr b="1" lang="en-US" sz="1900">
                <a:solidFill>
                  <a:schemeClr val="dk1"/>
                </a:solidFill>
                <a:latin typeface="Noto Sans SC"/>
                <a:ea typeface="Noto Sans SC"/>
                <a:cs typeface="Noto Sans SC"/>
                <a:sym typeface="Noto Sans SC"/>
              </a:rPr>
              <a:t>必须要生在"律法之下"</a:t>
            </a:r>
            <a:r>
              <a:rPr lang="en-US" sz="1900">
                <a:solidFill>
                  <a:schemeClr val="dk1"/>
                </a:solidFill>
                <a:latin typeface="Noto Sans SC"/>
                <a:ea typeface="Noto Sans SC"/>
                <a:cs typeface="Noto Sans SC"/>
                <a:sym typeface="Noto Sans SC"/>
              </a:rPr>
              <a:t>， </a:t>
            </a:r>
            <a:r>
              <a:rPr lang="en-US" sz="1900">
                <a:solidFill>
                  <a:schemeClr val="dk1"/>
                </a:solidFill>
                <a:latin typeface="Noto Sans SC"/>
                <a:ea typeface="Noto Sans SC"/>
                <a:cs typeface="Noto Sans SC"/>
                <a:sym typeface="Noto Sans SC"/>
              </a:rPr>
              <a:t>因為世人都違犯了</a:t>
            </a:r>
            <a:r>
              <a:rPr lang="en-US" sz="1900">
                <a:solidFill>
                  <a:schemeClr val="dk1"/>
                </a:solidFill>
                <a:latin typeface="Noto Sans SC"/>
                <a:ea typeface="Noto Sans SC"/>
                <a:cs typeface="Noto Sans SC"/>
                <a:sym typeface="Noto Sans SC"/>
              </a:rPr>
              <a:t>神的律法。</a:t>
            </a:r>
            <a:r>
              <a:rPr lang="en-US" sz="1900">
                <a:solidFill>
                  <a:schemeClr val="dk1"/>
                </a:solidFill>
                <a:latin typeface="Noto Sans SC"/>
                <a:ea typeface="Noto Sans SC"/>
                <a:cs typeface="Noto Sans SC"/>
                <a:sym typeface="Noto Sans SC"/>
              </a:rPr>
              <a:t>只有</a:t>
            </a:r>
            <a:r>
              <a:rPr lang="en-US" sz="1900">
                <a:solidFill>
                  <a:schemeClr val="dk1"/>
                </a:solidFill>
                <a:latin typeface="Noto Sans SC"/>
                <a:ea typeface="Noto Sans SC"/>
                <a:cs typeface="Noto Sans SC"/>
                <a:sym typeface="Noto Sans SC"/>
              </a:rPr>
              <a:t>基督道成肉身，生在律法以下並</a:t>
            </a:r>
            <a:r>
              <a:rPr lang="en-US" sz="1900">
                <a:solidFill>
                  <a:schemeClr val="dk1"/>
                </a:solidFill>
                <a:latin typeface="Noto Sans SC"/>
                <a:ea typeface="Noto Sans SC"/>
                <a:cs typeface="Noto Sans SC"/>
                <a:sym typeface="Noto Sans SC"/>
              </a:rPr>
              <a:t>完完全全地</a:t>
            </a:r>
            <a:r>
              <a:rPr lang="en-US" sz="1900">
                <a:solidFill>
                  <a:schemeClr val="dk1"/>
                </a:solidFill>
                <a:latin typeface="Noto Sans SC"/>
                <a:ea typeface="Noto Sans SC"/>
                <a:cs typeface="Noto Sans SC"/>
                <a:sym typeface="Noto Sans SC"/>
              </a:rPr>
              <a:t>成全了律法， </a:t>
            </a:r>
            <a:r>
              <a:rPr lang="en-US" sz="1900">
                <a:solidFill>
                  <a:schemeClr val="dk1"/>
                </a:solidFill>
                <a:latin typeface="Noto Sans SC"/>
                <a:ea typeface="Noto Sans SC"/>
                <a:cs typeface="Noto Sans SC"/>
                <a:sym typeface="Noto Sans SC"/>
              </a:rPr>
              <a:t>我們才能得救</a:t>
            </a:r>
            <a:r>
              <a:rPr lang="en-US" sz="1900">
                <a:solidFill>
                  <a:schemeClr val="dk1"/>
                </a:solidFill>
                <a:latin typeface="Noto Sans SC"/>
                <a:ea typeface="Noto Sans SC"/>
                <a:cs typeface="Noto Sans SC"/>
                <a:sym typeface="Noto Sans SC"/>
              </a:rPr>
              <a:t>：</a:t>
            </a:r>
            <a:endParaRPr sz="1900">
              <a:solidFill>
                <a:schemeClr val="dk1"/>
              </a:solidFill>
              <a:latin typeface="Noto Sans SC"/>
              <a:ea typeface="Noto Sans SC"/>
              <a:cs typeface="Noto Sans SC"/>
              <a:sym typeface="Noto Sans SC"/>
            </a:endParaRPr>
          </a:p>
          <a:p>
            <a:pPr indent="-349250" lvl="2" marL="18288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“及至時候滿足，神就差遣他的兒子，</a:t>
            </a:r>
            <a:r>
              <a:rPr b="1" lang="en-US" sz="1900">
                <a:solidFill>
                  <a:schemeClr val="dk1"/>
                </a:solidFill>
                <a:latin typeface="Noto Sans SC"/>
                <a:ea typeface="Noto Sans SC"/>
                <a:cs typeface="Noto Sans SC"/>
                <a:sym typeface="Noto Sans SC"/>
              </a:rPr>
              <a:t>為女子所生，且生在律法以下</a:t>
            </a:r>
            <a:r>
              <a:rPr lang="en-US" sz="1900">
                <a:solidFill>
                  <a:schemeClr val="dk1"/>
                </a:solidFill>
                <a:latin typeface="Noto Sans SC"/>
                <a:ea typeface="Noto Sans SC"/>
                <a:cs typeface="Noto Sans SC"/>
                <a:sym typeface="Noto Sans SC"/>
              </a:rPr>
              <a:t>， 要把律法以下的人贖出來，叫我們得着兒子的名分。”加拉太書‬ ‭4‬:‭4‬-‭5‬</a:t>
            </a:r>
            <a:endParaRPr sz="1900">
              <a:solidFill>
                <a:schemeClr val="dk1"/>
              </a:solidFill>
              <a:latin typeface="Noto Sans SC"/>
              <a:ea typeface="Noto Sans SC"/>
              <a:cs typeface="Noto Sans SC"/>
              <a:sym typeface="Noto Sans SC"/>
            </a:endParaRPr>
          </a:p>
          <a:p>
            <a:pPr indent="-349250" lvl="2" marL="18288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「莫想我來要廢掉律法和先知。我來不是要廢掉，乃是要成全。 我實在告訴你們，就是到天地都廢去了，</a:t>
            </a:r>
            <a:r>
              <a:rPr b="1" lang="en-US" sz="1900">
                <a:solidFill>
                  <a:schemeClr val="dk1"/>
                </a:solidFill>
                <a:latin typeface="Noto Sans SC"/>
                <a:ea typeface="Noto Sans SC"/>
                <a:cs typeface="Noto Sans SC"/>
                <a:sym typeface="Noto Sans SC"/>
              </a:rPr>
              <a:t>律法的一點一畫也不能廢去，都要成全</a:t>
            </a:r>
            <a:r>
              <a:rPr lang="en-US" sz="1900">
                <a:solidFill>
                  <a:schemeClr val="dk1"/>
                </a:solidFill>
                <a:latin typeface="Noto Sans SC"/>
                <a:ea typeface="Noto Sans SC"/>
                <a:cs typeface="Noto Sans SC"/>
                <a:sym typeface="Noto Sans SC"/>
              </a:rPr>
              <a:t>。”‭‭馬太福音‬ ‭5‬:‭17‬-‭18‬ ‭</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救主必须流出宝血，以祂的身體獻上為贖罪祭</a:t>
            </a:r>
            <a:r>
              <a:rPr lang="en-US" sz="1900">
                <a:solidFill>
                  <a:schemeClr val="dk1"/>
                </a:solidFill>
                <a:latin typeface="Noto Sans SC"/>
                <a:ea typeface="Noto Sans SC"/>
                <a:cs typeface="Noto Sans SC"/>
                <a:sym typeface="Noto Sans SC"/>
              </a:rPr>
              <a:t>，才能滿足律法的要求替眾人贖罪 。如果没有道成肉身，基督就不会死，十字架也就没有意义了。</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“按着律法，凡物差不多都是用血潔淨的；</a:t>
            </a:r>
            <a:r>
              <a:rPr b="1" lang="en-US" sz="1900">
                <a:solidFill>
                  <a:schemeClr val="dk1"/>
                </a:solidFill>
                <a:latin typeface="Noto Sans SC"/>
                <a:ea typeface="Noto Sans SC"/>
                <a:cs typeface="Noto Sans SC"/>
                <a:sym typeface="Noto Sans SC"/>
              </a:rPr>
              <a:t>若不流血，罪就不得赦免了</a:t>
            </a:r>
            <a:r>
              <a:rPr lang="en-US" sz="1900">
                <a:solidFill>
                  <a:schemeClr val="dk1"/>
                </a:solidFill>
                <a:latin typeface="Noto Sans SC"/>
                <a:ea typeface="Noto Sans SC"/>
                <a:cs typeface="Noto Sans SC"/>
                <a:sym typeface="Noto Sans SC"/>
              </a:rPr>
              <a:t>。”希伯來書‬ ‭9‬:‭22‬ ‭</a:t>
            </a:r>
            <a:endParaRPr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“所以基督到世上來的時候，就說： 神啊，祭物和禮物是你不願意的； </a:t>
            </a:r>
            <a:r>
              <a:rPr b="1" lang="en-US" sz="1900">
                <a:solidFill>
                  <a:schemeClr val="dk1"/>
                </a:solidFill>
                <a:latin typeface="Noto Sans SC"/>
                <a:ea typeface="Noto Sans SC"/>
                <a:cs typeface="Noto Sans SC"/>
                <a:sym typeface="Noto Sans SC"/>
              </a:rPr>
              <a:t>你曾給我預備了身體。</a:t>
            </a:r>
            <a:r>
              <a:rPr lang="en-US" sz="1900">
                <a:solidFill>
                  <a:schemeClr val="dk1"/>
                </a:solidFill>
                <a:latin typeface="Noto Sans SC"/>
                <a:ea typeface="Noto Sans SC"/>
                <a:cs typeface="Noto Sans SC"/>
                <a:sym typeface="Noto Sans SC"/>
              </a:rPr>
              <a:t> 那時我說：神啊，我來了， 為要照你的旨意行； 我的事在經卷上已經記載了。”希伯來書‬ ‭10‬:‭5‬</a:t>
            </a:r>
            <a:endParaRPr sz="1900">
              <a:solidFill>
                <a:schemeClr val="dk1"/>
              </a:solidFill>
              <a:latin typeface="Noto Sans SC"/>
              <a:ea typeface="Noto Sans SC"/>
              <a:cs typeface="Noto Sans SC"/>
              <a:sym typeface="Noto Sans SC"/>
            </a:endParaRPr>
          </a:p>
          <a:p>
            <a:pPr indent="-349250" lvl="1" marL="914400" rtl="0" algn="l">
              <a:lnSpc>
                <a:spcPct val="115000"/>
              </a:lnSpc>
              <a:spcBef>
                <a:spcPts val="0"/>
              </a:spcBef>
              <a:spcAft>
                <a:spcPts val="0"/>
              </a:spcAft>
              <a:buClr>
                <a:schemeClr val="dk1"/>
              </a:buClr>
              <a:buSzPts val="1900"/>
              <a:buFont typeface="Noto Sans SC"/>
              <a:buChar char="○"/>
            </a:pPr>
            <a:r>
              <a:rPr b="1" lang="en-US" sz="1900">
                <a:solidFill>
                  <a:schemeClr val="dk1"/>
                </a:solidFill>
                <a:latin typeface="Noto Sans SC"/>
                <a:ea typeface="Noto Sans SC"/>
                <a:cs typeface="Noto Sans SC"/>
                <a:sym typeface="Noto Sans SC"/>
              </a:rPr>
              <a:t>為了使罪人得與上帝及人和好</a:t>
            </a:r>
            <a:endParaRPr b="1" sz="1900">
              <a:solidFill>
                <a:schemeClr val="dk1"/>
              </a:solidFill>
              <a:latin typeface="Noto Sans SC"/>
              <a:ea typeface="Noto Sans SC"/>
              <a:cs typeface="Noto Sans SC"/>
              <a:sym typeface="Noto Sans SC"/>
            </a:endParaRPr>
          </a:p>
          <a:p>
            <a:pPr indent="-349248" lvl="2" marL="1371600" rtl="0" algn="l">
              <a:lnSpc>
                <a:spcPct val="115000"/>
              </a:lnSpc>
              <a:spcBef>
                <a:spcPts val="0"/>
              </a:spcBef>
              <a:spcAft>
                <a:spcPts val="0"/>
              </a:spcAft>
              <a:buClr>
                <a:schemeClr val="dk1"/>
              </a:buClr>
              <a:buSzPts val="1900"/>
              <a:buFont typeface="Noto Sans SC"/>
              <a:buChar char="■"/>
            </a:pPr>
            <a:r>
              <a:rPr lang="en-US" sz="1900">
                <a:solidFill>
                  <a:schemeClr val="dk1"/>
                </a:solidFill>
                <a:latin typeface="Noto Sans SC"/>
                <a:ea typeface="Noto Sans SC"/>
                <a:cs typeface="Noto Sans SC"/>
                <a:sym typeface="Noto Sans SC"/>
              </a:rPr>
              <a:t>“而且</a:t>
            </a:r>
            <a:r>
              <a:rPr b="1" lang="en-US" sz="1900">
                <a:solidFill>
                  <a:schemeClr val="dk1"/>
                </a:solidFill>
                <a:latin typeface="Noto Sans SC"/>
                <a:ea typeface="Noto Sans SC"/>
                <a:cs typeface="Noto Sans SC"/>
                <a:sym typeface="Noto Sans SC"/>
              </a:rPr>
              <a:t>以自己的身體廢掉冤仇</a:t>
            </a:r>
            <a:r>
              <a:rPr lang="en-US" sz="1900">
                <a:solidFill>
                  <a:schemeClr val="dk1"/>
                </a:solidFill>
                <a:latin typeface="Noto Sans SC"/>
                <a:ea typeface="Noto Sans SC"/>
                <a:cs typeface="Noto Sans SC"/>
                <a:sym typeface="Noto Sans SC"/>
              </a:rPr>
              <a:t>，就是那記在律法上的規條，為要將兩下藉着自己造成一個新人，如此便成就了和睦。”‭‭以弗所書‬ ‭2‬:‭15‬</a:t>
            </a:r>
            <a:endParaRPr sz="19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None/>
            </a:pPr>
            <a:r>
              <a:t/>
            </a:r>
            <a:endParaRPr>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f3ee92418d_0_120"/>
          <p:cNvSpPr txBox="1"/>
          <p:nvPr>
            <p:ph idx="1" type="body"/>
          </p:nvPr>
        </p:nvSpPr>
        <p:spPr>
          <a:xfrm>
            <a:off x="600750" y="394500"/>
            <a:ext cx="109905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40"/>
              <a:buFont typeface="Arial"/>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5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為什麼要道成肉身？</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成為大祭司体恤世人的软弱</a:t>
            </a:r>
            <a:endParaRPr b="1"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a:t>
            </a:r>
            <a:r>
              <a:rPr lang="en-US" sz="2100">
                <a:solidFill>
                  <a:schemeClr val="dk1"/>
                </a:solidFill>
                <a:latin typeface="Noto Sans SC"/>
                <a:ea typeface="Noto Sans SC"/>
                <a:cs typeface="Noto Sans SC"/>
                <a:sym typeface="Noto Sans SC"/>
              </a:rPr>
              <a:t>因我们的大祭司，并非不能体恤我们的软弱。祂也曾凡事受过试探，与我们一样。只是祂没有犯罪。所以我们只管坦然无惧地，来到施恩的宝座前，为要得怜恤，蒙恩惠作随时的帮助。	希伯來書4:15-16</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成为神与人之间唯一的中保</a:t>
            </a:r>
            <a:endParaRPr b="1"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“因为只有一位神，在神和人中间，只有一位中保，乃是降世为人的基督耶稣。”提摩太前書2:5</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为世人树立完美生活的榜样</a:t>
            </a:r>
            <a:endParaRPr b="1"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“因为祂预先所知道的人，就预先定下效法祂儿子的模样，使祂儿子在许多弟兄中作长子。”罗馬書8:2</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Arial"/>
                <a:ea typeface="Arial"/>
                <a:cs typeface="Arial"/>
                <a:sym typeface="Arial"/>
              </a:rPr>
              <a:t>“所以，你們該效法神，好像蒙慈愛的兒女一樣。”	以弗所書‬ ‭5‬:‭1‬</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 </a:t>
            </a:r>
            <a:r>
              <a:rPr b="1" lang="en-US" sz="2100">
                <a:solidFill>
                  <a:schemeClr val="dk1"/>
                </a:solidFill>
                <a:latin typeface="Noto Sans SC"/>
                <a:ea typeface="Noto Sans SC"/>
                <a:cs typeface="Noto Sans SC"/>
                <a:sym typeface="Noto Sans SC"/>
              </a:rPr>
              <a:t>為彰显至高上帝的美善和荣耀</a:t>
            </a:r>
            <a:endParaRPr b="1"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“从来没有人看见神，只有在父怀里的独生子将祂表明出来。”約翰福音1:18</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Clr>
                <a:srgbClr val="000000"/>
              </a:buClr>
              <a:buSzPts val="1440"/>
              <a:buFont typeface="Arial"/>
              <a:buNone/>
            </a:pPr>
            <a:r>
              <a:t/>
            </a:r>
            <a:endParaRPr sz="21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f3ee92418d_0_125"/>
          <p:cNvSpPr txBox="1"/>
          <p:nvPr>
            <p:ph idx="1" type="body"/>
          </p:nvPr>
        </p:nvSpPr>
        <p:spPr>
          <a:xfrm>
            <a:off x="600750" y="3945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b="1"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住在我们中间</a:t>
            </a:r>
            <a:endParaRPr b="1"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原文的“住”意思是“支搭帐篷”，與旧约时代神与人相会的会幕為同一詞</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耶和华神吩咐摩西说，“</a:t>
            </a:r>
            <a:r>
              <a:rPr b="1" lang="en-US" sz="2100">
                <a:solidFill>
                  <a:schemeClr val="dk1"/>
                </a:solidFill>
                <a:latin typeface="Noto Sans SC"/>
                <a:ea typeface="Noto Sans SC"/>
                <a:cs typeface="Noto Sans SC"/>
                <a:sym typeface="Noto Sans SC"/>
              </a:rPr>
              <a:t>又当为我造圣所，使我可以住在他们中间</a:t>
            </a:r>
            <a:r>
              <a:rPr lang="en-US" sz="2100">
                <a:solidFill>
                  <a:schemeClr val="dk1"/>
                </a:solidFill>
                <a:latin typeface="Noto Sans SC"/>
                <a:ea typeface="Noto Sans SC"/>
                <a:cs typeface="Noto Sans SC"/>
                <a:sym typeface="Noto Sans SC"/>
              </a:rPr>
              <a:t>。制造帐幕和其中的一切器具都要照我所指示你的样式。”出25:8-9</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“摩西素常将帐棚支搭在营外，离营却远，他称这帐棚为会幕。</a:t>
            </a:r>
            <a:r>
              <a:rPr b="1" lang="en-US" sz="2100">
                <a:solidFill>
                  <a:schemeClr val="dk1"/>
                </a:solidFill>
                <a:latin typeface="Noto Sans SC"/>
                <a:ea typeface="Noto Sans SC"/>
                <a:cs typeface="Noto Sans SC"/>
                <a:sym typeface="Noto Sans SC"/>
              </a:rPr>
              <a:t>凡求问耶和华的，就到营外的会幕那里去。</a:t>
            </a:r>
            <a:r>
              <a:rPr lang="en-US" sz="2100">
                <a:solidFill>
                  <a:schemeClr val="dk1"/>
                </a:solidFill>
                <a:latin typeface="Noto Sans SC"/>
                <a:ea typeface="Noto Sans SC"/>
                <a:cs typeface="Noto Sans SC"/>
                <a:sym typeface="Noto Sans SC"/>
              </a:rPr>
              <a:t>”出33:7</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会幕象征着神在祂子民中间的住所。在会幕的至圣所中，神的施恩座彰显祂的同在和恩典。旧约时代没有人能面对面看见神，只有大祭司以祭牲的血每年一次进入至圣所。</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旧约的会幕預表耶穌基督。罪人无法接近神，所以永恒的道，上帝的儿子，即上帝自己在世人中间支搭一个相聚的帐篷：</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“...必有童女懷孕生子； 人要稱他的名為</a:t>
            </a:r>
            <a:r>
              <a:rPr b="1" lang="en-US" sz="2100">
                <a:solidFill>
                  <a:schemeClr val="dk1"/>
                </a:solidFill>
                <a:latin typeface="Noto Sans SC"/>
                <a:ea typeface="Noto Sans SC"/>
                <a:cs typeface="Noto Sans SC"/>
                <a:sym typeface="Noto Sans SC"/>
              </a:rPr>
              <a:t>以馬內利</a:t>
            </a:r>
            <a:r>
              <a:rPr lang="en-US" sz="2100">
                <a:solidFill>
                  <a:schemeClr val="dk1"/>
                </a:solidFill>
                <a:latin typeface="Noto Sans SC"/>
                <a:ea typeface="Noto Sans SC"/>
                <a:cs typeface="Noto Sans SC"/>
                <a:sym typeface="Noto Sans SC"/>
              </a:rPr>
              <a:t>。 （以馬內利翻出來就是「神與我們同在」。）” ‭‭馬太福音‬ ‭1‬:‭23‬ ‭</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“但耶稣这话，</a:t>
            </a:r>
            <a:r>
              <a:rPr b="1" lang="en-US" sz="2100">
                <a:solidFill>
                  <a:schemeClr val="dk1"/>
                </a:solidFill>
                <a:latin typeface="Noto Sans SC"/>
                <a:ea typeface="Noto Sans SC"/>
                <a:cs typeface="Noto Sans SC"/>
                <a:sym typeface="Noto Sans SC"/>
              </a:rPr>
              <a:t>是以祂的身体为殿</a:t>
            </a:r>
            <a:r>
              <a:rPr lang="en-US" sz="2100">
                <a:solidFill>
                  <a:schemeClr val="dk1"/>
                </a:solidFill>
                <a:latin typeface="Noto Sans SC"/>
                <a:ea typeface="Noto Sans SC"/>
                <a:cs typeface="Noto Sans SC"/>
                <a:sym typeface="Noto Sans SC"/>
              </a:rPr>
              <a:t>。”（约2:21）</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 “因为神本性一切的丰盛，</a:t>
            </a:r>
            <a:r>
              <a:rPr b="1" lang="en-US" sz="2100">
                <a:solidFill>
                  <a:schemeClr val="dk1"/>
                </a:solidFill>
                <a:latin typeface="Noto Sans SC"/>
                <a:ea typeface="Noto Sans SC"/>
                <a:cs typeface="Noto Sans SC"/>
                <a:sym typeface="Noto Sans SC"/>
              </a:rPr>
              <a:t>都有形有体的居住在基督里面</a:t>
            </a:r>
            <a:r>
              <a:rPr lang="en-US" sz="2100">
                <a:solidFill>
                  <a:schemeClr val="dk1"/>
                </a:solidFill>
                <a:latin typeface="Noto Sans SC"/>
                <a:ea typeface="Noto Sans SC"/>
                <a:cs typeface="Noto Sans SC"/>
                <a:sym typeface="Noto Sans SC"/>
              </a:rPr>
              <a:t>。”（西2:9）</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f5aeb363b6_0_15"/>
          <p:cNvSpPr txBox="1"/>
          <p:nvPr>
            <p:ph idx="1" type="body"/>
          </p:nvPr>
        </p:nvSpPr>
        <p:spPr>
          <a:xfrm>
            <a:off x="600750" y="2421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457200" rtl="0" algn="l">
              <a:lnSpc>
                <a:spcPct val="115000"/>
              </a:lnSpc>
              <a:spcBef>
                <a:spcPts val="0"/>
              </a:spcBef>
              <a:spcAft>
                <a:spcPts val="0"/>
              </a:spcAft>
              <a:buNone/>
            </a:pPr>
            <a:r>
              <a:t/>
            </a:r>
            <a:endParaRPr b="1" sz="2100">
              <a:solidFill>
                <a:schemeClr val="dk1"/>
              </a:solidFill>
              <a:latin typeface="Noto Sans SC"/>
              <a:ea typeface="Noto Sans SC"/>
              <a:cs typeface="Noto Sans SC"/>
              <a:sym typeface="Noto Sans SC"/>
            </a:endParaRPr>
          </a:p>
          <a:p>
            <a:pPr indent="-361950" lvl="0" marL="457200" rtl="0" algn="l">
              <a:lnSpc>
                <a:spcPct val="115000"/>
              </a:lnSpc>
              <a:spcBef>
                <a:spcPts val="0"/>
              </a:spcBef>
              <a:spcAft>
                <a:spcPts val="0"/>
              </a:spcAft>
              <a:buClr>
                <a:schemeClr val="dk1"/>
              </a:buClr>
              <a:buSzPts val="2100"/>
              <a:buFont typeface="Noto Sans SC"/>
              <a:buChar char="●"/>
            </a:pPr>
            <a:r>
              <a:rPr b="1" lang="en-US" sz="2100">
                <a:solidFill>
                  <a:schemeClr val="dk1"/>
                </a:solidFill>
                <a:latin typeface="Noto Sans SC"/>
                <a:ea typeface="Noto Sans SC"/>
                <a:cs typeface="Noto Sans SC"/>
                <a:sym typeface="Noto Sans SC"/>
              </a:rPr>
              <a:t>住在我们中间</a:t>
            </a:r>
            <a:endParaRPr b="1"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1900">
                <a:solidFill>
                  <a:schemeClr val="dk1"/>
                </a:solidFill>
                <a:latin typeface="Noto Sans SC"/>
                <a:ea typeface="Noto Sans SC"/>
                <a:cs typeface="Noto Sans SC"/>
                <a:sym typeface="Noto Sans SC"/>
              </a:rPr>
              <a:t>会幕中的</a:t>
            </a:r>
            <a:r>
              <a:rPr lang="en-US" sz="2000">
                <a:solidFill>
                  <a:schemeClr val="dk1"/>
                </a:solidFill>
                <a:latin typeface="Noto Sans SC"/>
                <a:ea typeface="Noto Sans SC"/>
                <a:cs typeface="Noto Sans SC"/>
                <a:sym typeface="Noto Sans SC"/>
              </a:rPr>
              <a:t>幔子</a:t>
            </a:r>
            <a:r>
              <a:rPr lang="en-US" sz="1900">
                <a:solidFill>
                  <a:schemeClr val="dk1"/>
                </a:solidFill>
                <a:latin typeface="Noto Sans SC"/>
                <a:ea typeface="Noto Sans SC"/>
                <a:cs typeface="Noto Sans SC"/>
                <a:sym typeface="Noto Sans SC"/>
              </a:rPr>
              <a:t>預表耶穌基督的身體</a:t>
            </a:r>
            <a:endParaRPr sz="1900">
              <a:solidFill>
                <a:schemeClr val="dk1"/>
              </a:solidFill>
              <a:latin typeface="Noto Sans SC"/>
              <a:ea typeface="Noto Sans SC"/>
              <a:cs typeface="Noto Sans SC"/>
              <a:sym typeface="Noto Sans SC"/>
            </a:endParaRPr>
          </a:p>
          <a:p>
            <a:pPr indent="-355600" lvl="2" marL="18288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“要使幔子垂在鈎子下，把法櫃擡進幔子內；這幔子要將聖所和至聖所隔開。” 出埃及記‬ ‭26‬:‭33‬ ‭ </a:t>
            </a:r>
            <a:endParaRPr sz="2000">
              <a:solidFill>
                <a:schemeClr val="dk1"/>
              </a:solidFill>
              <a:latin typeface="Noto Sans SC"/>
              <a:ea typeface="Noto Sans SC"/>
              <a:cs typeface="Noto Sans SC"/>
              <a:sym typeface="Noto Sans SC"/>
            </a:endParaRPr>
          </a:p>
          <a:p>
            <a:pPr indent="-355600" lvl="2" marL="18288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“弟兄们，我们既因耶稣的血，得以坦然进入至圣所，是借着祂给我们开了一条又新又活的路从幔子经过，这幔子就是祂的身体。”来10:19-20</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幔子的裂開象徵耶穌基督在十字架上為我們破碎身體， </a:t>
            </a:r>
            <a:endParaRPr sz="2000">
              <a:solidFill>
                <a:schemeClr val="dk1"/>
              </a:solidFill>
              <a:latin typeface="Noto Sans SC"/>
              <a:ea typeface="Noto Sans SC"/>
              <a:cs typeface="Noto Sans SC"/>
              <a:sym typeface="Noto Sans SC"/>
            </a:endParaRPr>
          </a:p>
          <a:p>
            <a:pPr indent="-355600" lvl="2" marL="18288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马太福音27:50-51说：“耶稣又大声喊叫，气就断了。忽然殿里的幔子，从上到下裂为两半。”</a:t>
            </a:r>
            <a:endParaRPr sz="2000">
              <a:solidFill>
                <a:schemeClr val="dk1"/>
              </a:solidFill>
              <a:latin typeface="Noto Sans SC"/>
              <a:ea typeface="Noto Sans SC"/>
              <a:cs typeface="Noto Sans SC"/>
              <a:sym typeface="Noto Sans SC"/>
            </a:endParaRPr>
          </a:p>
          <a:p>
            <a:pPr indent="-355600" lvl="1" marL="9144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幔子裂开表示旧约时代的结束与新约时代的开始。主耶稣说：“这杯是用我的血所立的新约。”主耶稣的身体为我们擘开，主耶稣的宝血为我们流出，这是旧约时代的结束、新约时代的开始。挂在圣所和至圣所中间的幔子拦阻人到上帝面前去历时一千五百年，今已成为敞开的门户，从此以后不需要再有祭司和献祭了，只要靠着主耶稣</a:t>
            </a:r>
            <a:r>
              <a:rPr lang="en-US" sz="2000">
                <a:solidFill>
                  <a:schemeClr val="dk1"/>
                </a:solidFill>
                <a:latin typeface="Noto Sans SC"/>
                <a:ea typeface="Noto Sans SC"/>
                <a:cs typeface="Noto Sans SC"/>
                <a:sym typeface="Noto Sans SC"/>
              </a:rPr>
              <a:t>一次獻上的</a:t>
            </a:r>
            <a:r>
              <a:rPr lang="en-US" sz="2000">
                <a:solidFill>
                  <a:schemeClr val="dk1"/>
                </a:solidFill>
                <a:latin typeface="Noto Sans SC"/>
                <a:ea typeface="Noto Sans SC"/>
                <a:cs typeface="Noto Sans SC"/>
                <a:sym typeface="Noto Sans SC"/>
              </a:rPr>
              <a:t>赎罪祭就可以到父上帝面前来。</a:t>
            </a:r>
            <a:endParaRPr sz="2000">
              <a:solidFill>
                <a:schemeClr val="dk1"/>
              </a:solidFill>
              <a:latin typeface="Noto Sans SC"/>
              <a:ea typeface="Noto Sans SC"/>
              <a:cs typeface="Noto Sans SC"/>
              <a:sym typeface="Noto Sans SC"/>
            </a:endParaRPr>
          </a:p>
          <a:p>
            <a:pPr indent="-355598" lvl="2" marL="1371600" rtl="0" algn="l">
              <a:lnSpc>
                <a:spcPct val="115000"/>
              </a:lnSpc>
              <a:spcBef>
                <a:spcPts val="0"/>
              </a:spcBef>
              <a:spcAft>
                <a:spcPts val="0"/>
              </a:spcAft>
              <a:buClr>
                <a:schemeClr val="dk1"/>
              </a:buClr>
              <a:buSzPts val="2000"/>
              <a:buFont typeface="Noto Sans SC"/>
              <a:buChar char="■"/>
            </a:pPr>
            <a:r>
              <a:rPr lang="en-US" sz="2000">
                <a:solidFill>
                  <a:schemeClr val="dk1"/>
                </a:solidFill>
                <a:latin typeface="Noto Sans SC"/>
                <a:ea typeface="Noto Sans SC"/>
                <a:cs typeface="Noto Sans SC"/>
                <a:sym typeface="Noto Sans SC"/>
              </a:rPr>
              <a:t>“你们从前远离上帝的人，如今却</a:t>
            </a:r>
            <a:r>
              <a:rPr b="1" lang="en-US" sz="2000">
                <a:solidFill>
                  <a:schemeClr val="dk1"/>
                </a:solidFill>
                <a:latin typeface="Noto Sans SC"/>
                <a:ea typeface="Noto Sans SC"/>
                <a:cs typeface="Noto Sans SC"/>
                <a:sym typeface="Noto Sans SC"/>
              </a:rPr>
              <a:t>在基督耶稣里，靠着祂的血，已经得亲近了</a:t>
            </a:r>
            <a:r>
              <a:rPr lang="en-US" sz="2000">
                <a:solidFill>
                  <a:schemeClr val="dk1"/>
                </a:solidFill>
                <a:latin typeface="Noto Sans SC"/>
                <a:ea typeface="Noto Sans SC"/>
                <a:cs typeface="Noto Sans SC"/>
                <a:sym typeface="Noto Sans SC"/>
              </a:rPr>
              <a:t>。”（以弗所书2:13，参希伯来书4:16，7:25）</a:t>
            </a:r>
            <a:endParaRPr sz="2000">
              <a:solidFill>
                <a:schemeClr val="dk1"/>
              </a:solidFill>
              <a:latin typeface="Noto Sans SC"/>
              <a:ea typeface="Noto Sans SC"/>
              <a:cs typeface="Noto Sans SC"/>
              <a:sym typeface="Noto Sans SC"/>
            </a:endParaRPr>
          </a:p>
          <a:p>
            <a:pPr indent="0" lvl="0" marL="1828800" rtl="0" algn="l">
              <a:lnSpc>
                <a:spcPct val="115000"/>
              </a:lnSpc>
              <a:spcBef>
                <a:spcPts val="0"/>
              </a:spcBef>
              <a:spcAft>
                <a:spcPts val="0"/>
              </a:spcAft>
              <a:buSzPts val="1440"/>
              <a:buNone/>
            </a:pPr>
            <a:r>
              <a:t/>
            </a:r>
            <a:endParaRPr sz="22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r>
              <a:t/>
            </a:r>
            <a:endParaRPr sz="3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7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1400">
              <a:solidFill>
                <a:schemeClr val="dk1"/>
              </a:solidFill>
              <a:latin typeface="Noto Sans SC"/>
              <a:ea typeface="Noto Sans SC"/>
              <a:cs typeface="Noto Sans SC"/>
              <a:sym typeface="Noto Sans SC"/>
            </a:endParaRPr>
          </a:p>
          <a:p>
            <a:pPr indent="0" lvl="0" marL="914400" rtl="0" algn="l">
              <a:lnSpc>
                <a:spcPct val="115000"/>
              </a:lnSpc>
              <a:spcBef>
                <a:spcPts val="0"/>
              </a:spcBef>
              <a:spcAft>
                <a:spcPts val="0"/>
              </a:spcAft>
              <a:buSzPts val="1440"/>
              <a:buNone/>
            </a:pPr>
            <a:br>
              <a:rPr lang="en-US" sz="2700">
                <a:solidFill>
                  <a:schemeClr val="dk1"/>
                </a:solidFill>
                <a:latin typeface="Noto Sans SC"/>
                <a:ea typeface="Noto Sans SC"/>
                <a:cs typeface="Noto Sans SC"/>
                <a:sym typeface="Noto Sans SC"/>
              </a:rPr>
            </a:br>
            <a:endParaRPr sz="2700">
              <a:solidFill>
                <a:schemeClr val="dk1"/>
              </a:solidFill>
              <a:latin typeface="Noto Sans TC"/>
              <a:ea typeface="Noto Sans TC"/>
              <a:cs typeface="Noto Sans TC"/>
              <a:sym typeface="Noto Sans TC"/>
            </a:endParaRPr>
          </a:p>
          <a:p>
            <a:pPr indent="0" lvl="0" marL="45720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f3ee92418d_0_132"/>
          <p:cNvSpPr txBox="1"/>
          <p:nvPr>
            <p:ph idx="1" type="body"/>
          </p:nvPr>
        </p:nvSpPr>
        <p:spPr>
          <a:xfrm>
            <a:off x="600750" y="394500"/>
            <a:ext cx="11261100" cy="6069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40"/>
              <a:buNone/>
            </a:pPr>
            <a:r>
              <a:rPr b="1" lang="en-US" sz="3100">
                <a:solidFill>
                  <a:schemeClr val="dk1"/>
                </a:solidFill>
                <a:latin typeface="Noto Sans SC"/>
                <a:ea typeface="Noto Sans SC"/>
                <a:cs typeface="Noto Sans SC"/>
                <a:sym typeface="Noto Sans SC"/>
              </a:rPr>
              <a:t>整全的福音 — 充充满满地有恩典有真理</a:t>
            </a:r>
            <a:endParaRPr sz="25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SzPts val="1440"/>
              <a:buNone/>
            </a:pPr>
            <a:r>
              <a:t/>
            </a:r>
            <a:endParaRPr sz="2400">
              <a:solidFill>
                <a:schemeClr val="dk1"/>
              </a:solidFill>
              <a:latin typeface="Noto Sans SC"/>
              <a:ea typeface="Noto Sans SC"/>
              <a:cs typeface="Noto Sans SC"/>
              <a:sym typeface="Noto Sans SC"/>
            </a:endParaRPr>
          </a:p>
          <a:p>
            <a:pPr indent="-368300" lvl="0" marL="457200" rtl="0" algn="l">
              <a:lnSpc>
                <a:spcPct val="115000"/>
              </a:lnSpc>
              <a:spcBef>
                <a:spcPts val="0"/>
              </a:spcBef>
              <a:spcAft>
                <a:spcPts val="0"/>
              </a:spcAft>
              <a:buClr>
                <a:schemeClr val="dk1"/>
              </a:buClr>
              <a:buSzPts val="2200"/>
              <a:buFont typeface="Noto Sans SC"/>
              <a:buChar char="●"/>
            </a:pPr>
            <a:r>
              <a:rPr b="1" lang="en-US" sz="2200">
                <a:solidFill>
                  <a:schemeClr val="dk1"/>
                </a:solidFill>
                <a:latin typeface="Noto Sans SC"/>
                <a:ea typeface="Noto Sans SC"/>
                <a:cs typeface="Noto Sans SC"/>
                <a:sym typeface="Noto Sans SC"/>
              </a:rPr>
              <a:t>我们也见过他的荣光，正是父独生子的荣光</a:t>
            </a:r>
            <a:endParaRPr b="1" sz="22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耶和华是荣耀</a:t>
            </a:r>
            <a:r>
              <a:rPr lang="en-US" sz="2100">
                <a:solidFill>
                  <a:schemeClr val="dk1"/>
                </a:solidFill>
                <a:latin typeface="Noto Sans SC"/>
                <a:ea typeface="Noto Sans SC"/>
                <a:cs typeface="Noto Sans SC"/>
                <a:sym typeface="Noto Sans SC"/>
              </a:rPr>
              <a:t>聖潔</a:t>
            </a:r>
            <a:r>
              <a:rPr lang="en-US" sz="2100">
                <a:solidFill>
                  <a:schemeClr val="dk1"/>
                </a:solidFill>
                <a:latin typeface="Noto Sans SC"/>
                <a:ea typeface="Noto Sans SC"/>
                <a:cs typeface="Noto Sans SC"/>
                <a:sym typeface="Noto Sans SC"/>
              </a:rPr>
              <a:t>的神。出埃及记33章，摩西求问神说，“</a:t>
            </a:r>
            <a:r>
              <a:rPr b="1" lang="en-US" sz="2100">
                <a:solidFill>
                  <a:schemeClr val="dk1"/>
                </a:solidFill>
                <a:latin typeface="Noto Sans SC"/>
                <a:ea typeface="Noto Sans SC"/>
                <a:cs typeface="Noto Sans SC"/>
                <a:sym typeface="Noto Sans SC"/>
              </a:rPr>
              <a:t>求你显出你的荣耀给我看</a:t>
            </a:r>
            <a:r>
              <a:rPr lang="en-US" sz="2100">
                <a:solidFill>
                  <a:schemeClr val="dk1"/>
                </a:solidFill>
                <a:latin typeface="Noto Sans SC"/>
                <a:ea typeface="Noto Sans SC"/>
                <a:cs typeface="Noto Sans SC"/>
                <a:sym typeface="Noto Sans SC"/>
              </a:rPr>
              <a:t>。”（出 33:18）， 但神回答摩西说，“你不能看见我的面，因为人见我的面不能存活。”（出33:20）</a:t>
            </a:r>
            <a:endParaRPr sz="2100">
              <a:solidFill>
                <a:schemeClr val="dk1"/>
              </a:solidFill>
              <a:latin typeface="Noto Sans SC"/>
              <a:ea typeface="Noto Sans SC"/>
              <a:cs typeface="Noto Sans SC"/>
              <a:sym typeface="Noto Sans SC"/>
            </a:endParaRPr>
          </a:p>
          <a:p>
            <a:pPr indent="-361950" lvl="1" marL="9144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耶穌基督降卑</a:t>
            </a:r>
            <a:r>
              <a:rPr lang="en-US" sz="2100">
                <a:solidFill>
                  <a:schemeClr val="dk1"/>
                </a:solidFill>
                <a:latin typeface="Noto Sans SC"/>
                <a:ea typeface="Noto Sans SC"/>
                <a:cs typeface="Noto Sans SC"/>
                <a:sym typeface="Noto Sans SC"/>
              </a:rPr>
              <a:t>来到世上，雖</a:t>
            </a:r>
            <a:r>
              <a:rPr lang="en-US" sz="2100">
                <a:solidFill>
                  <a:schemeClr val="dk1"/>
                </a:solidFill>
                <a:latin typeface="Noto Sans SC"/>
                <a:ea typeface="Noto Sans SC"/>
                <a:cs typeface="Noto Sans SC"/>
                <a:sym typeface="Noto Sans SC"/>
              </a:rPr>
              <a:t>披上人性的肉体，</a:t>
            </a:r>
            <a:r>
              <a:rPr lang="en-US" sz="2100">
                <a:solidFill>
                  <a:schemeClr val="dk1"/>
                </a:solidFill>
                <a:latin typeface="Noto Sans SC"/>
                <a:ea typeface="Noto Sans SC"/>
                <a:cs typeface="Noto Sans SC"/>
                <a:sym typeface="Noto Sans SC"/>
              </a:rPr>
              <a:t>但</a:t>
            </a:r>
            <a:r>
              <a:rPr lang="en-US" sz="2100">
                <a:solidFill>
                  <a:schemeClr val="dk1"/>
                </a:solidFill>
                <a:latin typeface="Noto Sans SC"/>
                <a:ea typeface="Noto Sans SC"/>
                <a:cs typeface="Noto Sans SC"/>
                <a:sym typeface="Noto Sans SC"/>
              </a:rPr>
              <a:t>祂的荣耀仍然以不同的方式彰显</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以赛亚在异象中所看到的荣耀之主，正是道成肉身之前的耶稣基督</a:t>
            </a:r>
            <a:endParaRPr sz="2100">
              <a:solidFill>
                <a:schemeClr val="dk1"/>
              </a:solidFill>
              <a:latin typeface="Noto Sans SC"/>
              <a:ea typeface="Noto Sans SC"/>
              <a:cs typeface="Noto Sans SC"/>
              <a:sym typeface="Noto Sans SC"/>
            </a:endParaRPr>
          </a:p>
          <a:p>
            <a:pPr indent="-361948" lvl="3" marL="18288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a:t>
            </a:r>
            <a:r>
              <a:rPr b="1" lang="en-US" sz="2100">
                <a:solidFill>
                  <a:schemeClr val="dk1"/>
                </a:solidFill>
                <a:latin typeface="Noto Sans SC"/>
                <a:ea typeface="Noto Sans SC"/>
                <a:cs typeface="Noto Sans SC"/>
                <a:sym typeface="Noto Sans SC"/>
              </a:rPr>
              <a:t>以赛亚因为看见祂的荣耀，就指着祂说这话</a:t>
            </a:r>
            <a:r>
              <a:rPr lang="en-US" sz="2100">
                <a:solidFill>
                  <a:schemeClr val="dk1"/>
                </a:solidFill>
                <a:latin typeface="Noto Sans SC"/>
                <a:ea typeface="Noto Sans SC"/>
                <a:cs typeface="Noto Sans SC"/>
                <a:sym typeface="Noto Sans SC"/>
              </a:rPr>
              <a:t>。”（约12:41）</a:t>
            </a:r>
            <a:endParaRPr sz="2100">
              <a:solidFill>
                <a:schemeClr val="dk1"/>
              </a:solidFill>
              <a:latin typeface="Noto Sans SC"/>
              <a:ea typeface="Noto Sans SC"/>
              <a:cs typeface="Noto Sans SC"/>
              <a:sym typeface="Noto Sans SC"/>
            </a:endParaRPr>
          </a:p>
          <a:p>
            <a:pPr indent="-361948" lvl="2" marL="13716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祂在地上圣洁无暇的完美生命彰显祂的荣耀</a:t>
            </a:r>
            <a:endParaRPr sz="2100">
              <a:solidFill>
                <a:schemeClr val="dk1"/>
              </a:solidFill>
              <a:latin typeface="Noto Sans SC"/>
              <a:ea typeface="Noto Sans SC"/>
              <a:cs typeface="Noto Sans SC"/>
              <a:sym typeface="Noto Sans SC"/>
            </a:endParaRPr>
          </a:p>
          <a:p>
            <a:pPr indent="-361948" lvl="3" marL="18288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祂的神迹彰显祂的荣耀：“这是耶稣所行的头一件神迹，是在加利利的迦拿行的，</a:t>
            </a:r>
            <a:r>
              <a:rPr b="1" lang="en-US" sz="2100">
                <a:solidFill>
                  <a:schemeClr val="dk1"/>
                </a:solidFill>
                <a:latin typeface="Noto Sans SC"/>
                <a:ea typeface="Noto Sans SC"/>
                <a:cs typeface="Noto Sans SC"/>
                <a:sym typeface="Noto Sans SC"/>
              </a:rPr>
              <a:t>显出祂的荣耀来</a:t>
            </a:r>
            <a:r>
              <a:rPr lang="en-US" sz="2100">
                <a:solidFill>
                  <a:schemeClr val="dk1"/>
                </a:solidFill>
                <a:latin typeface="Noto Sans SC"/>
                <a:ea typeface="Noto Sans SC"/>
                <a:cs typeface="Noto Sans SC"/>
                <a:sym typeface="Noto Sans SC"/>
              </a:rPr>
              <a:t>。祂的门徒就信祂了。”（约2:11）</a:t>
            </a:r>
            <a:endParaRPr sz="2100">
              <a:solidFill>
                <a:schemeClr val="dk1"/>
              </a:solidFill>
              <a:latin typeface="Noto Sans SC"/>
              <a:ea typeface="Noto Sans SC"/>
              <a:cs typeface="Noto Sans SC"/>
              <a:sym typeface="Noto Sans SC"/>
            </a:endParaRPr>
          </a:p>
          <a:p>
            <a:pPr indent="-361948" lvl="3" marL="18288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祂在登山变像時彰显祂的荣耀：“（耶稣）就在他们面前变了形象。脸面明亮如日头，衣裳洁白如光。”（太17:2）</a:t>
            </a:r>
            <a:endParaRPr sz="2100">
              <a:solidFill>
                <a:schemeClr val="dk1"/>
              </a:solidFill>
              <a:latin typeface="Noto Sans SC"/>
              <a:ea typeface="Noto Sans SC"/>
              <a:cs typeface="Noto Sans SC"/>
              <a:sym typeface="Noto Sans SC"/>
            </a:endParaRPr>
          </a:p>
          <a:p>
            <a:pPr indent="-361948" lvl="3" marL="18288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十字架在人看来是卑微和羞辱的记号，但主耶稣却看为自己的荣耀。</a:t>
            </a:r>
            <a:endParaRPr sz="2100">
              <a:solidFill>
                <a:schemeClr val="dk1"/>
              </a:solidFill>
              <a:latin typeface="Noto Sans SC"/>
              <a:ea typeface="Noto Sans SC"/>
              <a:cs typeface="Noto Sans SC"/>
              <a:sym typeface="Noto Sans SC"/>
            </a:endParaRPr>
          </a:p>
          <a:p>
            <a:pPr indent="-361948" lvl="3" marL="1828800" rtl="0" algn="l">
              <a:lnSpc>
                <a:spcPct val="115000"/>
              </a:lnSpc>
              <a:spcBef>
                <a:spcPts val="0"/>
              </a:spcBef>
              <a:spcAft>
                <a:spcPts val="0"/>
              </a:spcAft>
              <a:buClr>
                <a:schemeClr val="dk1"/>
              </a:buClr>
              <a:buSzPts val="2100"/>
              <a:buFont typeface="Noto Sans SC"/>
              <a:buChar char="●"/>
            </a:pPr>
            <a:r>
              <a:rPr lang="en-US" sz="2100">
                <a:solidFill>
                  <a:schemeClr val="dk1"/>
                </a:solidFill>
                <a:latin typeface="Noto Sans SC"/>
                <a:ea typeface="Noto Sans SC"/>
                <a:cs typeface="Noto Sans SC"/>
                <a:sym typeface="Noto Sans SC"/>
              </a:rPr>
              <a:t>十字架的榮耀最大程度地彰顯了耶穌基督的真理和恩典</a:t>
            </a:r>
            <a:endParaRPr sz="21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20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None/>
            </a:pPr>
            <a:r>
              <a:t/>
            </a:r>
            <a:endParaRPr sz="2200">
              <a:solidFill>
                <a:schemeClr val="dk1"/>
              </a:solidFill>
              <a:latin typeface="Noto Sans SC"/>
              <a:ea typeface="Noto Sans SC"/>
              <a:cs typeface="Noto Sans SC"/>
              <a:sym typeface="Noto Sans SC"/>
            </a:endParaRPr>
          </a:p>
          <a:p>
            <a:pPr indent="0" lvl="0" marL="0" rtl="0" algn="l">
              <a:lnSpc>
                <a:spcPct val="115000"/>
              </a:lnSpc>
              <a:spcBef>
                <a:spcPts val="0"/>
              </a:spcBef>
              <a:spcAft>
                <a:spcPts val="0"/>
              </a:spcAft>
              <a:buClr>
                <a:srgbClr val="000000"/>
              </a:buClr>
              <a:buSzPts val="1440"/>
              <a:buFont typeface="Arial"/>
              <a:buNone/>
            </a:pPr>
            <a:r>
              <a:t/>
            </a:r>
            <a:endParaRPr sz="22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2021-03-20T23:40:56Z</dcterms:created>
  <dc:creator>Mike Ma</dc:creator>
</cp:coreProperties>
</file>